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9" r:id="rId2"/>
    <p:sldId id="279" r:id="rId3"/>
    <p:sldId id="280" r:id="rId4"/>
    <p:sldId id="316" r:id="rId5"/>
    <p:sldId id="315" r:id="rId6"/>
    <p:sldId id="317" r:id="rId7"/>
    <p:sldId id="291" r:id="rId8"/>
    <p:sldId id="312" r:id="rId9"/>
    <p:sldId id="313" r:id="rId10"/>
    <p:sldId id="292" r:id="rId11"/>
    <p:sldId id="319" r:id="rId12"/>
    <p:sldId id="289" r:id="rId13"/>
    <p:sldId id="320" r:id="rId14"/>
    <p:sldId id="318" r:id="rId15"/>
    <p:sldId id="307" r:id="rId16"/>
    <p:sldId id="305" r:id="rId17"/>
    <p:sldId id="321" r:id="rId18"/>
    <p:sldId id="322" r:id="rId19"/>
    <p:sldId id="298" r:id="rId20"/>
    <p:sldId id="299" r:id="rId21"/>
    <p:sldId id="300" r:id="rId22"/>
    <p:sldId id="301" r:id="rId23"/>
    <p:sldId id="302" r:id="rId24"/>
    <p:sldId id="303" r:id="rId25"/>
    <p:sldId id="293" r:id="rId26"/>
    <p:sldId id="287" r:id="rId27"/>
  </p:sldIdLst>
  <p:sldSz cx="12192000" cy="6858000"/>
  <p:notesSz cx="6858000" cy="9144000"/>
  <p:defaultTextStyle>
    <a:defPPr>
      <a:defRPr lang="pt-PT"/>
    </a:defPPr>
    <a:lvl1pPr marL="0" algn="l" defTabSz="1101480" rtl="0" eaLnBrk="1" latinLnBrk="0" hangingPunct="1">
      <a:defRPr sz="2178" kern="1200">
        <a:solidFill>
          <a:schemeClr val="tx1"/>
        </a:solidFill>
        <a:latin typeface="+mn-lt"/>
        <a:ea typeface="+mn-ea"/>
        <a:cs typeface="+mn-cs"/>
      </a:defRPr>
    </a:lvl1pPr>
    <a:lvl2pPr marL="550740" algn="l" defTabSz="1101480" rtl="0" eaLnBrk="1" latinLnBrk="0" hangingPunct="1">
      <a:defRPr sz="2178" kern="1200">
        <a:solidFill>
          <a:schemeClr val="tx1"/>
        </a:solidFill>
        <a:latin typeface="+mn-lt"/>
        <a:ea typeface="+mn-ea"/>
        <a:cs typeface="+mn-cs"/>
      </a:defRPr>
    </a:lvl2pPr>
    <a:lvl3pPr marL="1101480" algn="l" defTabSz="1101480" rtl="0" eaLnBrk="1" latinLnBrk="0" hangingPunct="1">
      <a:defRPr sz="2178" kern="1200">
        <a:solidFill>
          <a:schemeClr val="tx1"/>
        </a:solidFill>
        <a:latin typeface="+mn-lt"/>
        <a:ea typeface="+mn-ea"/>
        <a:cs typeface="+mn-cs"/>
      </a:defRPr>
    </a:lvl3pPr>
    <a:lvl4pPr marL="1652220" algn="l" defTabSz="1101480" rtl="0" eaLnBrk="1" latinLnBrk="0" hangingPunct="1">
      <a:defRPr sz="2178" kern="1200">
        <a:solidFill>
          <a:schemeClr val="tx1"/>
        </a:solidFill>
        <a:latin typeface="+mn-lt"/>
        <a:ea typeface="+mn-ea"/>
        <a:cs typeface="+mn-cs"/>
      </a:defRPr>
    </a:lvl4pPr>
    <a:lvl5pPr marL="2202960" algn="l" defTabSz="1101480" rtl="0" eaLnBrk="1" latinLnBrk="0" hangingPunct="1">
      <a:defRPr sz="2178" kern="1200">
        <a:solidFill>
          <a:schemeClr val="tx1"/>
        </a:solidFill>
        <a:latin typeface="+mn-lt"/>
        <a:ea typeface="+mn-ea"/>
        <a:cs typeface="+mn-cs"/>
      </a:defRPr>
    </a:lvl5pPr>
    <a:lvl6pPr marL="2753701" algn="l" defTabSz="1101480" rtl="0" eaLnBrk="1" latinLnBrk="0" hangingPunct="1">
      <a:defRPr sz="2178" kern="1200">
        <a:solidFill>
          <a:schemeClr val="tx1"/>
        </a:solidFill>
        <a:latin typeface="+mn-lt"/>
        <a:ea typeface="+mn-ea"/>
        <a:cs typeface="+mn-cs"/>
      </a:defRPr>
    </a:lvl6pPr>
    <a:lvl7pPr marL="3304441" algn="l" defTabSz="1101480" rtl="0" eaLnBrk="1" latinLnBrk="0" hangingPunct="1">
      <a:defRPr sz="2178" kern="1200">
        <a:solidFill>
          <a:schemeClr val="tx1"/>
        </a:solidFill>
        <a:latin typeface="+mn-lt"/>
        <a:ea typeface="+mn-ea"/>
        <a:cs typeface="+mn-cs"/>
      </a:defRPr>
    </a:lvl7pPr>
    <a:lvl8pPr marL="3855180" algn="l" defTabSz="1101480" rtl="0" eaLnBrk="1" latinLnBrk="0" hangingPunct="1">
      <a:defRPr sz="2178" kern="1200">
        <a:solidFill>
          <a:schemeClr val="tx1"/>
        </a:solidFill>
        <a:latin typeface="+mn-lt"/>
        <a:ea typeface="+mn-ea"/>
        <a:cs typeface="+mn-cs"/>
      </a:defRPr>
    </a:lvl8pPr>
    <a:lvl9pPr marL="4405921" algn="l" defTabSz="1101480" rtl="0" eaLnBrk="1" latinLnBrk="0" hangingPunct="1">
      <a:defRPr sz="217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A7E9"/>
    <a:srgbClr val="28649B"/>
    <a:srgbClr val="1B609F"/>
    <a:srgbClr val="1E609D"/>
    <a:srgbClr val="205E98"/>
    <a:srgbClr val="1E5383"/>
    <a:srgbClr val="296A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51"/>
    <p:restoredTop sz="90036"/>
  </p:normalViewPr>
  <p:slideViewPr>
    <p:cSldViewPr>
      <p:cViewPr varScale="1">
        <p:scale>
          <a:sx n="119" d="100"/>
          <a:sy n="119" d="100"/>
        </p:scale>
        <p:origin x="208" y="14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2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C1135-D624-4A75-8640-32C7BE005F85}" type="datetimeFigureOut">
              <a:rPr lang="pt-PT" smtClean="0"/>
              <a:pPr/>
              <a:t>08/10/18</a:t>
            </a:fld>
            <a:endParaRPr lang="pt-PT"/>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577107-FD1B-4E1A-BEB0-F502CEFC5812}" type="slidenum">
              <a:rPr lang="pt-PT" smtClean="0"/>
              <a:pPr/>
              <a:t>‹#›</a:t>
            </a:fld>
            <a:endParaRPr lang="pt-PT"/>
          </a:p>
        </p:txBody>
      </p:sp>
    </p:spTree>
    <p:extLst>
      <p:ext uri="{BB962C8B-B14F-4D97-AF65-F5344CB8AC3E}">
        <p14:creationId xmlns:p14="http://schemas.microsoft.com/office/powerpoint/2010/main" val="1497216481"/>
      </p:ext>
    </p:extLst>
  </p:cSld>
  <p:clrMap bg1="lt1" tx1="dk1" bg2="lt2" tx2="dk2" accent1="accent1" accent2="accent2" accent3="accent3" accent4="accent4" accent5="accent5" accent6="accent6" hlink="hlink" folHlink="folHlink"/>
  <p:notesStyle>
    <a:lvl1pPr marL="0" algn="l" defTabSz="1101480" rtl="0" eaLnBrk="1" latinLnBrk="0" hangingPunct="1">
      <a:defRPr sz="1424" kern="1200">
        <a:solidFill>
          <a:schemeClr val="tx1"/>
        </a:solidFill>
        <a:latin typeface="+mn-lt"/>
        <a:ea typeface="+mn-ea"/>
        <a:cs typeface="+mn-cs"/>
      </a:defRPr>
    </a:lvl1pPr>
    <a:lvl2pPr marL="550740" algn="l" defTabSz="1101480" rtl="0" eaLnBrk="1" latinLnBrk="0" hangingPunct="1">
      <a:defRPr sz="1424" kern="1200">
        <a:solidFill>
          <a:schemeClr val="tx1"/>
        </a:solidFill>
        <a:latin typeface="+mn-lt"/>
        <a:ea typeface="+mn-ea"/>
        <a:cs typeface="+mn-cs"/>
      </a:defRPr>
    </a:lvl2pPr>
    <a:lvl3pPr marL="1101480" algn="l" defTabSz="1101480" rtl="0" eaLnBrk="1" latinLnBrk="0" hangingPunct="1">
      <a:defRPr sz="1424" kern="1200">
        <a:solidFill>
          <a:schemeClr val="tx1"/>
        </a:solidFill>
        <a:latin typeface="+mn-lt"/>
        <a:ea typeface="+mn-ea"/>
        <a:cs typeface="+mn-cs"/>
      </a:defRPr>
    </a:lvl3pPr>
    <a:lvl4pPr marL="1652220" algn="l" defTabSz="1101480" rtl="0" eaLnBrk="1" latinLnBrk="0" hangingPunct="1">
      <a:defRPr sz="1424" kern="1200">
        <a:solidFill>
          <a:schemeClr val="tx1"/>
        </a:solidFill>
        <a:latin typeface="+mn-lt"/>
        <a:ea typeface="+mn-ea"/>
        <a:cs typeface="+mn-cs"/>
      </a:defRPr>
    </a:lvl4pPr>
    <a:lvl5pPr marL="2202960" algn="l" defTabSz="1101480" rtl="0" eaLnBrk="1" latinLnBrk="0" hangingPunct="1">
      <a:defRPr sz="1424" kern="1200">
        <a:solidFill>
          <a:schemeClr val="tx1"/>
        </a:solidFill>
        <a:latin typeface="+mn-lt"/>
        <a:ea typeface="+mn-ea"/>
        <a:cs typeface="+mn-cs"/>
      </a:defRPr>
    </a:lvl5pPr>
    <a:lvl6pPr marL="2753701" algn="l" defTabSz="1101480" rtl="0" eaLnBrk="1" latinLnBrk="0" hangingPunct="1">
      <a:defRPr sz="1424" kern="1200">
        <a:solidFill>
          <a:schemeClr val="tx1"/>
        </a:solidFill>
        <a:latin typeface="+mn-lt"/>
        <a:ea typeface="+mn-ea"/>
        <a:cs typeface="+mn-cs"/>
      </a:defRPr>
    </a:lvl6pPr>
    <a:lvl7pPr marL="3304441" algn="l" defTabSz="1101480" rtl="0" eaLnBrk="1" latinLnBrk="0" hangingPunct="1">
      <a:defRPr sz="1424" kern="1200">
        <a:solidFill>
          <a:schemeClr val="tx1"/>
        </a:solidFill>
        <a:latin typeface="+mn-lt"/>
        <a:ea typeface="+mn-ea"/>
        <a:cs typeface="+mn-cs"/>
      </a:defRPr>
    </a:lvl7pPr>
    <a:lvl8pPr marL="3855180" algn="l" defTabSz="1101480" rtl="0" eaLnBrk="1" latinLnBrk="0" hangingPunct="1">
      <a:defRPr sz="1424" kern="1200">
        <a:solidFill>
          <a:schemeClr val="tx1"/>
        </a:solidFill>
        <a:latin typeface="+mn-lt"/>
        <a:ea typeface="+mn-ea"/>
        <a:cs typeface="+mn-cs"/>
      </a:defRPr>
    </a:lvl8pPr>
    <a:lvl9pPr marL="4405921" algn="l" defTabSz="1101480" rtl="0" eaLnBrk="1" latinLnBrk="0" hangingPunct="1">
      <a:defRPr sz="14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pt-PT" dirty="0"/>
          </a:p>
        </p:txBody>
      </p:sp>
    </p:spTree>
    <p:extLst>
      <p:ext uri="{BB962C8B-B14F-4D97-AF65-F5344CB8AC3E}">
        <p14:creationId xmlns:p14="http://schemas.microsoft.com/office/powerpoint/2010/main" val="196317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pt-PT" dirty="0"/>
              <a:t>Objetivos da Monitorização Pedagógica</a:t>
            </a:r>
          </a:p>
          <a:p>
            <a:pPr lvl="2"/>
            <a:r>
              <a:rPr lang="pt-PT" dirty="0"/>
              <a:t>Identificar as boas práticas pedagógicas e os docentes que se destacam pela sua excelência (Prémios Pedagógicos) </a:t>
            </a:r>
          </a:p>
          <a:p>
            <a:pPr lvl="2"/>
            <a:r>
              <a:rPr lang="pt-PT" dirty="0"/>
              <a:t>Identificar os casos em que é necessária uma intervenção com vista à melhoria.</a:t>
            </a:r>
          </a:p>
          <a:p>
            <a:endParaRPr lang="pt-PT" dirty="0"/>
          </a:p>
        </p:txBody>
      </p:sp>
      <p:sp>
        <p:nvSpPr>
          <p:cNvPr id="4" name="Slide Number Placeholder 3"/>
          <p:cNvSpPr>
            <a:spLocks noGrp="1"/>
          </p:cNvSpPr>
          <p:nvPr>
            <p:ph type="sldNum" sz="quarter" idx="5"/>
          </p:nvPr>
        </p:nvSpPr>
        <p:spPr/>
        <p:txBody>
          <a:bodyPr/>
          <a:lstStyle/>
          <a:p>
            <a:fld id="{8B577107-FD1B-4E1A-BEB0-F502CEFC5812}" type="slidenum">
              <a:rPr lang="pt-PT" smtClean="0"/>
              <a:pPr/>
              <a:t>6</a:t>
            </a:fld>
            <a:endParaRPr lang="pt-PT"/>
          </a:p>
        </p:txBody>
      </p:sp>
    </p:spTree>
    <p:extLst>
      <p:ext uri="{BB962C8B-B14F-4D97-AF65-F5344CB8AC3E}">
        <p14:creationId xmlns:p14="http://schemas.microsoft.com/office/powerpoint/2010/main" val="1010185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8B577107-FD1B-4E1A-BEB0-F502CEFC5812}" type="slidenum">
              <a:rPr lang="pt-PT" smtClean="0"/>
              <a:pPr/>
              <a:t>8</a:t>
            </a:fld>
            <a:endParaRPr lang="pt-PT"/>
          </a:p>
        </p:txBody>
      </p:sp>
    </p:spTree>
    <p:extLst>
      <p:ext uri="{BB962C8B-B14F-4D97-AF65-F5344CB8AC3E}">
        <p14:creationId xmlns:p14="http://schemas.microsoft.com/office/powerpoint/2010/main" val="4005595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pt-PT" dirty="0"/>
              <a:t>Fazer</a:t>
            </a:r>
            <a:r>
              <a:rPr lang="pt-PT" baseline="0" dirty="0"/>
              <a:t> parte da comunidade do ISCTE-IUL pressupõe o reconhecimento de alguns princípios e normas que, no fundo, são orientadoras em todos as situações do quotidiano. Contudo, reforçamo-las, pois estas são cruciais e fomentam um ambiente agradável por toda a comunidade. </a:t>
            </a:r>
          </a:p>
          <a:p>
            <a:endParaRPr lang="pt-PT" baseline="0" dirty="0"/>
          </a:p>
          <a:p>
            <a:r>
              <a:rPr lang="pt-PT" b="1" baseline="0" dirty="0"/>
              <a:t>Autonomia e liberdade individual </a:t>
            </a:r>
            <a:r>
              <a:rPr lang="pt-PT" baseline="0" dirty="0"/>
              <a:t>para ultrapassar obstáculos e conquistar novos objetivos. </a:t>
            </a:r>
          </a:p>
          <a:p>
            <a:endParaRPr lang="pt-PT" baseline="0" dirty="0"/>
          </a:p>
          <a:p>
            <a:r>
              <a:rPr lang="pt-PT" b="1" baseline="0" dirty="0"/>
              <a:t>Tolerância e respeito pela diversidade</a:t>
            </a:r>
            <a:r>
              <a:rPr lang="pt-PT" baseline="0" dirty="0"/>
              <a:t>, nomeadamente d</a:t>
            </a:r>
            <a:r>
              <a:rPr lang="pt-PT" dirty="0"/>
              <a:t>a orientação sexual, religiosa, étnica, na origem social, na nacionalidade, na idade, no sexo e na condição física</a:t>
            </a:r>
            <a:r>
              <a:rPr lang="pt-PT" baseline="0" dirty="0"/>
              <a:t>, pois a aceitação de diferenças é um passo crucial no relacionamento profissional e académico </a:t>
            </a:r>
          </a:p>
          <a:p>
            <a:endParaRPr lang="pt-PT" baseline="0" dirty="0"/>
          </a:p>
          <a:p>
            <a:pPr marL="0" marR="0" lvl="0" indent="0" algn="l" defTabSz="1315456" rtl="0" eaLnBrk="1" fontAlgn="auto" latinLnBrk="0" hangingPunct="1">
              <a:lnSpc>
                <a:spcPct val="100000"/>
              </a:lnSpc>
              <a:spcBef>
                <a:spcPts val="0"/>
              </a:spcBef>
              <a:spcAft>
                <a:spcPts val="0"/>
              </a:spcAft>
              <a:buClrTx/>
              <a:buSzTx/>
              <a:buFontTx/>
              <a:buNone/>
              <a:tabLst/>
              <a:defRPr/>
            </a:pPr>
            <a:r>
              <a:rPr lang="pt-PT" b="1" dirty="0">
                <a:solidFill>
                  <a:schemeClr val="bg1"/>
                </a:solidFill>
              </a:rPr>
              <a:t>Responsabilidade individual e coletiva, </a:t>
            </a:r>
            <a:r>
              <a:rPr lang="pt-PT" b="0" dirty="0">
                <a:solidFill>
                  <a:schemeClr val="bg1"/>
                </a:solidFill>
              </a:rPr>
              <a:t>no sentido em</a:t>
            </a:r>
            <a:r>
              <a:rPr lang="pt-PT" b="0" baseline="0" dirty="0">
                <a:solidFill>
                  <a:schemeClr val="bg1"/>
                </a:solidFill>
              </a:rPr>
              <a:t> que todos partilham o mesmo espaço e por isso, cabe a toda a comunidade preservar e cuidar do mesmo, de forma a que se assegure a segurança e o bem-estar de todos bem como a preservação do espaço e dos bens do ISCTE-IUL</a:t>
            </a:r>
          </a:p>
          <a:p>
            <a:pPr marL="0" marR="0" lvl="0" indent="0" algn="l" defTabSz="1315456" rtl="0" eaLnBrk="1" fontAlgn="auto" latinLnBrk="0" hangingPunct="1">
              <a:lnSpc>
                <a:spcPct val="100000"/>
              </a:lnSpc>
              <a:spcBef>
                <a:spcPts val="0"/>
              </a:spcBef>
              <a:spcAft>
                <a:spcPts val="0"/>
              </a:spcAft>
              <a:buClrTx/>
              <a:buSzTx/>
              <a:buFontTx/>
              <a:buNone/>
              <a:tabLst/>
              <a:defRPr/>
            </a:pPr>
            <a:endParaRPr lang="pt-PT" b="0" baseline="0" dirty="0">
              <a:solidFill>
                <a:schemeClr val="bg1"/>
              </a:solidFill>
            </a:endParaRPr>
          </a:p>
          <a:p>
            <a:pPr marL="0" marR="0" lvl="0" indent="0" algn="l" defTabSz="1315456" rtl="0" eaLnBrk="1" fontAlgn="auto" latinLnBrk="0" hangingPunct="1">
              <a:lnSpc>
                <a:spcPct val="100000"/>
              </a:lnSpc>
              <a:spcBef>
                <a:spcPts val="0"/>
              </a:spcBef>
              <a:spcAft>
                <a:spcPts val="0"/>
              </a:spcAft>
              <a:buClrTx/>
              <a:buSzTx/>
              <a:buFontTx/>
              <a:buNone/>
              <a:tabLst/>
              <a:defRPr/>
            </a:pPr>
            <a:r>
              <a:rPr lang="pt-PT" b="1" dirty="0">
                <a:solidFill>
                  <a:schemeClr val="bg1"/>
                </a:solidFill>
              </a:rPr>
              <a:t>Honestidade, rigor e lealdade académica</a:t>
            </a:r>
            <a:r>
              <a:rPr lang="pt-PT" b="1" baseline="0" dirty="0">
                <a:solidFill>
                  <a:schemeClr val="bg1"/>
                </a:solidFill>
              </a:rPr>
              <a:t> </a:t>
            </a:r>
            <a:r>
              <a:rPr lang="pt-PT" b="0" baseline="0" dirty="0">
                <a:solidFill>
                  <a:schemeClr val="bg1"/>
                </a:solidFill>
              </a:rPr>
              <a:t>em toda a produção de produção de conhecimento, tanto por docentes como por discentes, evitando calúnias e situações que ponham em causa a instituição</a:t>
            </a:r>
          </a:p>
          <a:p>
            <a:pPr marL="0" marR="0" lvl="0" indent="0" algn="l" defTabSz="1315456" rtl="0" eaLnBrk="1" fontAlgn="auto" latinLnBrk="0" hangingPunct="1">
              <a:lnSpc>
                <a:spcPct val="100000"/>
              </a:lnSpc>
              <a:spcBef>
                <a:spcPts val="0"/>
              </a:spcBef>
              <a:spcAft>
                <a:spcPts val="0"/>
              </a:spcAft>
              <a:buClrTx/>
              <a:buSzTx/>
              <a:buFontTx/>
              <a:buNone/>
              <a:tabLst/>
              <a:defRPr/>
            </a:pPr>
            <a:endParaRPr lang="pt-PT" b="0" baseline="0" dirty="0">
              <a:solidFill>
                <a:schemeClr val="bg1"/>
              </a:solidFill>
            </a:endParaRPr>
          </a:p>
          <a:p>
            <a:pPr marL="0" marR="0" lvl="0" indent="0" algn="l" defTabSz="1315456" rtl="0" eaLnBrk="1" fontAlgn="auto" latinLnBrk="0" hangingPunct="1">
              <a:lnSpc>
                <a:spcPct val="100000"/>
              </a:lnSpc>
              <a:spcBef>
                <a:spcPts val="0"/>
              </a:spcBef>
              <a:spcAft>
                <a:spcPts val="0"/>
              </a:spcAft>
              <a:buClrTx/>
              <a:buSzTx/>
              <a:buFontTx/>
              <a:buNone/>
              <a:tabLst/>
              <a:defRPr/>
            </a:pPr>
            <a:r>
              <a:rPr lang="pt-PT" b="0" baseline="0" dirty="0">
                <a:solidFill>
                  <a:schemeClr val="bg1"/>
                </a:solidFill>
              </a:rPr>
              <a:t>E por último, mas não menos importante, </a:t>
            </a:r>
            <a:r>
              <a:rPr lang="pt-PT" b="1" baseline="0" dirty="0">
                <a:solidFill>
                  <a:schemeClr val="bg1"/>
                </a:solidFill>
              </a:rPr>
              <a:t>c</a:t>
            </a:r>
            <a:r>
              <a:rPr lang="pt-PT" b="1" dirty="0">
                <a:solidFill>
                  <a:schemeClr val="bg1"/>
                </a:solidFill>
              </a:rPr>
              <a:t>idadania ativa, consciência e responsabilidade social, </a:t>
            </a:r>
            <a:r>
              <a:rPr lang="pt-PT" b="0" dirty="0">
                <a:solidFill>
                  <a:schemeClr val="bg1"/>
                </a:solidFill>
              </a:rPr>
              <a:t>valores</a:t>
            </a:r>
            <a:r>
              <a:rPr lang="pt-PT" b="0" baseline="0" dirty="0">
                <a:solidFill>
                  <a:schemeClr val="bg1"/>
                </a:solidFill>
              </a:rPr>
              <a:t> e princípios que devem estar sempre presentes de forma a fomentar uma comunidade progressivamente mais solidária, flexível e compreensiva</a:t>
            </a:r>
            <a:endParaRPr lang="pt-PT" b="0" dirty="0">
              <a:solidFill>
                <a:schemeClr val="bg1"/>
              </a:solidFill>
            </a:endParaRPr>
          </a:p>
        </p:txBody>
      </p:sp>
      <p:sp>
        <p:nvSpPr>
          <p:cNvPr id="4" name="Slide Number Placeholder 3"/>
          <p:cNvSpPr>
            <a:spLocks noGrp="1"/>
          </p:cNvSpPr>
          <p:nvPr>
            <p:ph type="sldNum" sz="quarter" idx="5"/>
          </p:nvPr>
        </p:nvSpPr>
        <p:spPr/>
        <p:txBody>
          <a:bodyPr/>
          <a:lstStyle/>
          <a:p>
            <a:fld id="{8B577107-FD1B-4E1A-BEB0-F502CEFC5812}" type="slidenum">
              <a:rPr lang="pt-PT" smtClean="0"/>
              <a:pPr/>
              <a:t>14</a:t>
            </a:fld>
            <a:endParaRPr lang="pt-PT"/>
          </a:p>
        </p:txBody>
      </p:sp>
    </p:spTree>
    <p:extLst>
      <p:ext uri="{BB962C8B-B14F-4D97-AF65-F5344CB8AC3E}">
        <p14:creationId xmlns:p14="http://schemas.microsoft.com/office/powerpoint/2010/main" val="683166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5"/>
          </p:nvPr>
        </p:nvSpPr>
        <p:spPr/>
        <p:txBody>
          <a:bodyPr/>
          <a:lstStyle/>
          <a:p>
            <a:fld id="{8B577107-FD1B-4E1A-BEB0-F502CEFC5812}" type="slidenum">
              <a:rPr lang="pt-PT" smtClean="0"/>
              <a:pPr/>
              <a:t>26</a:t>
            </a:fld>
            <a:endParaRPr lang="pt-PT"/>
          </a:p>
        </p:txBody>
      </p:sp>
    </p:spTree>
    <p:extLst>
      <p:ext uri="{BB962C8B-B14F-4D97-AF65-F5344CB8AC3E}">
        <p14:creationId xmlns:p14="http://schemas.microsoft.com/office/powerpoint/2010/main" val="35412806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a:ext>
            </a:extLst>
          </a:blip>
          <a:stretch>
            <a:fillRect/>
          </a:stretch>
        </p:blipFill>
        <p:spPr>
          <a:xfrm>
            <a:off x="7315200" y="2184400"/>
            <a:ext cx="4876800" cy="4673600"/>
          </a:xfrm>
          <a:prstGeom prst="rect">
            <a:avLst/>
          </a:prstGeom>
        </p:spPr>
      </p:pic>
      <p:sp>
        <p:nvSpPr>
          <p:cNvPr id="2" name="Title 1"/>
          <p:cNvSpPr>
            <a:spLocks noGrp="1"/>
          </p:cNvSpPr>
          <p:nvPr>
            <p:ph type="title"/>
          </p:nvPr>
        </p:nvSpPr>
        <p:spPr>
          <a:xfrm>
            <a:off x="284552" y="188640"/>
            <a:ext cx="11622894" cy="1059509"/>
          </a:xfrm>
          <a:prstGeom prst="rect">
            <a:avLst/>
          </a:prstGeom>
        </p:spPr>
        <p:txBody>
          <a:bodyPr anchor="ctr"/>
          <a:lstStyle>
            <a:lvl1pPr algn="ctr">
              <a:defRPr sz="40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pt-PT" dirty="0"/>
          </a:p>
        </p:txBody>
      </p:sp>
      <p:sp>
        <p:nvSpPr>
          <p:cNvPr id="3" name="Content Placeholder 2"/>
          <p:cNvSpPr>
            <a:spLocks noGrp="1"/>
          </p:cNvSpPr>
          <p:nvPr>
            <p:ph idx="1"/>
          </p:nvPr>
        </p:nvSpPr>
        <p:spPr>
          <a:xfrm>
            <a:off x="284552" y="1569895"/>
            <a:ext cx="11622894" cy="4690849"/>
          </a:xfrm>
          <a:prstGeom prst="rect">
            <a:avLst/>
          </a:prstGeom>
        </p:spPr>
        <p:txBody>
          <a:bodyPr>
            <a:noAutofit/>
          </a:bodyPr>
          <a:lstStyle>
            <a:lvl1pPr marL="601296" indent="-385296">
              <a:lnSpc>
                <a:spcPct val="120000"/>
              </a:lnSpc>
              <a:spcBef>
                <a:spcPts val="600"/>
              </a:spcBef>
              <a:buFont typeface="Wingdings" charset="2"/>
              <a:buChar char="§"/>
              <a:defRPr sz="2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a:lnSpc>
                <a:spcPct val="120000"/>
              </a:lnSpc>
              <a:spcBef>
                <a:spcPts val="600"/>
              </a:spcBef>
              <a:defRPr sz="18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a:lnSpc>
                <a:spcPct val="120000"/>
              </a:lnSpc>
              <a:spcBef>
                <a:spcPts val="600"/>
              </a:spcBef>
              <a:defRPr sz="16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a:lnSpc>
                <a:spcPct val="120000"/>
              </a:lnSpc>
              <a:spcBef>
                <a:spcPts val="600"/>
              </a:spcBef>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a:lnSpc>
                <a:spcPct val="120000"/>
              </a:lnSpc>
              <a:spcBef>
                <a:spcPts val="600"/>
              </a:spcBef>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7" name="Shape 57"/>
          <p:cNvSpPr/>
          <p:nvPr userDrawn="1"/>
        </p:nvSpPr>
        <p:spPr>
          <a:xfrm>
            <a:off x="1500" y="6531940"/>
            <a:ext cx="12190500" cy="326060"/>
          </a:xfrm>
          <a:prstGeom prst="rect">
            <a:avLst/>
          </a:prstGeom>
          <a:solidFill>
            <a:srgbClr val="0064A0"/>
          </a:solidFill>
          <a:ln w="12700">
            <a:miter lim="400000"/>
          </a:ln>
        </p:spPr>
        <p:txBody>
          <a:bodyPr lIns="108000" tIns="0" rIns="251999" bIns="0" anchor="ctr"/>
          <a:lstStyle/>
          <a:p>
            <a:pPr lvl="0" algn="r" defTabSz="914400">
              <a:defRPr sz="2400" u="sng">
                <a:latin typeface="Arial"/>
                <a:ea typeface="Arial"/>
                <a:cs typeface="Arial"/>
                <a:sym typeface="Arial"/>
              </a:defRPr>
            </a:pPr>
            <a:r>
              <a:rPr lang="pt-PT" sz="1600" u="none" dirty="0">
                <a:solidFill>
                  <a:schemeClr val="bg1"/>
                </a:solidFill>
              </a:rPr>
              <a:t>Conselho Pedagógico</a:t>
            </a:r>
            <a:endParaRPr sz="1600" u="none" dirty="0">
              <a:solidFill>
                <a:schemeClr val="bg1"/>
              </a:solidFill>
            </a:endParaRPr>
          </a:p>
        </p:txBody>
      </p:sp>
      <p:pic>
        <p:nvPicPr>
          <p:cNvPr id="11" name="image5.png">
            <a:extLst>
              <a:ext uri="{FF2B5EF4-FFF2-40B4-BE49-F238E27FC236}">
                <a16:creationId xmlns:a16="http://schemas.microsoft.com/office/drawing/2014/main" id="{FCE707A2-1E5A-B546-B4F9-535809C2647A}"/>
              </a:ext>
            </a:extLst>
          </p:cNvPr>
          <p:cNvPicPr>
            <a:picLocks noChangeAspect="1"/>
          </p:cNvPicPr>
          <p:nvPr userDrawn="1"/>
        </p:nvPicPr>
        <p:blipFill>
          <a:blip r:embed="rId3" cstate="print">
            <a:extLst/>
          </a:blip>
          <a:stretch>
            <a:fillRect/>
          </a:stretch>
        </p:blipFill>
        <p:spPr>
          <a:xfrm>
            <a:off x="305753" y="6597362"/>
            <a:ext cx="1005840" cy="172720"/>
          </a:xfrm>
          <a:prstGeom prst="rect">
            <a:avLst/>
          </a:prstGeom>
          <a:ln w="12700">
            <a:miter lim="400000"/>
          </a:ln>
        </p:spPr>
      </p:pic>
      <p:sp>
        <p:nvSpPr>
          <p:cNvPr id="8" name="Shape 57">
            <a:extLst>
              <a:ext uri="{FF2B5EF4-FFF2-40B4-BE49-F238E27FC236}">
                <a16:creationId xmlns:a16="http://schemas.microsoft.com/office/drawing/2014/main" id="{536FA290-DE87-8049-A83C-3C5CF0EEB8EB}"/>
              </a:ext>
            </a:extLst>
          </p:cNvPr>
          <p:cNvSpPr/>
          <p:nvPr userDrawn="1"/>
        </p:nvSpPr>
        <p:spPr>
          <a:xfrm flipV="1">
            <a:off x="284551" y="1336067"/>
            <a:ext cx="11622895" cy="76708"/>
          </a:xfrm>
          <a:prstGeom prst="rect">
            <a:avLst/>
          </a:prstGeom>
          <a:gradFill flip="none" rotWithShape="1">
            <a:gsLst>
              <a:gs pos="41000">
                <a:schemeClr val="bg1"/>
              </a:gs>
              <a:gs pos="99000">
                <a:schemeClr val="accent1"/>
              </a:gs>
            </a:gsLst>
            <a:lin ang="8100000" scaled="1"/>
            <a:tileRect/>
          </a:gradFill>
          <a:ln w="12700">
            <a:noFill/>
            <a:miter lim="400000"/>
          </a:ln>
        </p:spPr>
        <p:txBody>
          <a:bodyPr lIns="108000" tIns="0" rIns="251999" bIns="0" anchor="ctr"/>
          <a:lstStyle/>
          <a:p>
            <a:pPr lvl="0" algn="r" defTabSz="914400">
              <a:defRPr sz="2400" u="sng">
                <a:latin typeface="Arial"/>
                <a:ea typeface="Arial"/>
                <a:cs typeface="Arial"/>
                <a:sym typeface="Arial"/>
              </a:defRPr>
            </a:pPr>
            <a:endParaRPr sz="2400" u="none" dirty="0">
              <a:solidFill>
                <a:schemeClr val="bg1"/>
              </a:solidFill>
            </a:endParaRPr>
          </a:p>
        </p:txBody>
      </p:sp>
    </p:spTree>
    <p:extLst>
      <p:ext uri="{BB962C8B-B14F-4D97-AF65-F5344CB8AC3E}">
        <p14:creationId xmlns:p14="http://schemas.microsoft.com/office/powerpoint/2010/main" val="3497576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CA22F8C-5630-D048-96CA-23BE9E278864}"/>
              </a:ext>
            </a:extLst>
          </p:cNvPr>
          <p:cNvPicPr>
            <a:picLocks/>
          </p:cNvPicPr>
          <p:nvPr userDrawn="1"/>
        </p:nvPicPr>
        <p:blipFill>
          <a:blip r:embed="rId2">
            <a:extLst>
              <a:ext uri="{28A0092B-C50C-407E-A947-70E740481C1C}">
                <a14:useLocalDpi xmlns:a14="http://schemas.microsoft.com/office/drawing/2010/main"/>
              </a:ext>
            </a:extLst>
          </a:blip>
          <a:stretch>
            <a:fillRect/>
          </a:stretch>
        </p:blipFill>
        <p:spPr>
          <a:xfrm>
            <a:off x="7300377" y="2184400"/>
            <a:ext cx="4876800" cy="4673600"/>
          </a:xfrm>
          <a:prstGeom prst="rect">
            <a:avLst/>
          </a:prstGeom>
        </p:spPr>
      </p:pic>
      <p:sp>
        <p:nvSpPr>
          <p:cNvPr id="10" name="Shape 57"/>
          <p:cNvSpPr/>
          <p:nvPr userDrawn="1"/>
        </p:nvSpPr>
        <p:spPr>
          <a:xfrm flipV="1">
            <a:off x="284551" y="1336067"/>
            <a:ext cx="11622895" cy="76708"/>
          </a:xfrm>
          <a:prstGeom prst="rect">
            <a:avLst/>
          </a:prstGeom>
          <a:gradFill flip="none" rotWithShape="1">
            <a:gsLst>
              <a:gs pos="41000">
                <a:schemeClr val="bg1"/>
              </a:gs>
              <a:gs pos="99000">
                <a:schemeClr val="accent1"/>
              </a:gs>
            </a:gsLst>
            <a:lin ang="8100000" scaled="1"/>
            <a:tileRect/>
          </a:gradFill>
          <a:ln w="12700">
            <a:noFill/>
            <a:miter lim="400000"/>
          </a:ln>
        </p:spPr>
        <p:txBody>
          <a:bodyPr lIns="108000" tIns="0" rIns="251999" bIns="0" anchor="ctr"/>
          <a:lstStyle/>
          <a:p>
            <a:pPr lvl="0" algn="r" defTabSz="914400">
              <a:defRPr sz="2400" u="sng">
                <a:latin typeface="Arial"/>
                <a:ea typeface="Arial"/>
                <a:cs typeface="Arial"/>
                <a:sym typeface="Arial"/>
              </a:defRPr>
            </a:pPr>
            <a:endParaRPr sz="2400" u="none" dirty="0">
              <a:solidFill>
                <a:schemeClr val="bg1"/>
              </a:solidFill>
            </a:endParaRPr>
          </a:p>
        </p:txBody>
      </p:sp>
      <p:sp>
        <p:nvSpPr>
          <p:cNvPr id="2" name="Title 1"/>
          <p:cNvSpPr>
            <a:spLocks noGrp="1"/>
          </p:cNvSpPr>
          <p:nvPr>
            <p:ph type="title"/>
          </p:nvPr>
        </p:nvSpPr>
        <p:spPr>
          <a:xfrm>
            <a:off x="284553" y="190781"/>
            <a:ext cx="11622895" cy="1057367"/>
          </a:xfrm>
          <a:prstGeom prst="rect">
            <a:avLst/>
          </a:prstGeom>
        </p:spPr>
        <p:txBody>
          <a:bodyPr anchor="ctr"/>
          <a:lstStyle>
            <a:lvl1pPr algn="ctr">
              <a:defRPr sz="40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pt-PT" dirty="0"/>
          </a:p>
        </p:txBody>
      </p:sp>
      <p:sp>
        <p:nvSpPr>
          <p:cNvPr id="3" name="Content Placeholder 2"/>
          <p:cNvSpPr>
            <a:spLocks noGrp="1"/>
          </p:cNvSpPr>
          <p:nvPr>
            <p:ph idx="1"/>
          </p:nvPr>
        </p:nvSpPr>
        <p:spPr>
          <a:xfrm>
            <a:off x="284552" y="1569895"/>
            <a:ext cx="11622895" cy="4690849"/>
          </a:xfrm>
          <a:prstGeom prst="rect">
            <a:avLst/>
          </a:prstGeom>
        </p:spPr>
        <p:txBody>
          <a:bodyPr>
            <a:noAutofit/>
          </a:bodyPr>
          <a:lstStyle>
            <a:lvl1pPr marL="601296" indent="-385296">
              <a:lnSpc>
                <a:spcPct val="120000"/>
              </a:lnSpc>
              <a:spcBef>
                <a:spcPts val="600"/>
              </a:spcBef>
              <a:buFont typeface="Wingdings" charset="2"/>
              <a:buChar char="§"/>
              <a:defRPr sz="20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a:lnSpc>
                <a:spcPct val="120000"/>
              </a:lnSpc>
              <a:spcBef>
                <a:spcPts val="600"/>
              </a:spcBef>
              <a:defRPr sz="16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a:lnSpc>
                <a:spcPct val="120000"/>
              </a:lnSpc>
              <a:spcBef>
                <a:spcPts val="600"/>
              </a:spcBef>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a:lnSpc>
                <a:spcPct val="120000"/>
              </a:lnSpc>
              <a:spcBef>
                <a:spcPts val="600"/>
              </a:spcBef>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a:lnSpc>
                <a:spcPct val="120000"/>
              </a:lnSpc>
              <a:spcBef>
                <a:spcPts val="600"/>
              </a:spcBef>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9" name="Shape 57">
            <a:extLst>
              <a:ext uri="{FF2B5EF4-FFF2-40B4-BE49-F238E27FC236}">
                <a16:creationId xmlns:a16="http://schemas.microsoft.com/office/drawing/2014/main" id="{FA637BEF-7A74-E349-A852-9BCC75F77E0A}"/>
              </a:ext>
            </a:extLst>
          </p:cNvPr>
          <p:cNvSpPr/>
          <p:nvPr userDrawn="1"/>
        </p:nvSpPr>
        <p:spPr>
          <a:xfrm>
            <a:off x="1500" y="6531940"/>
            <a:ext cx="12190500" cy="326060"/>
          </a:xfrm>
          <a:prstGeom prst="rect">
            <a:avLst/>
          </a:prstGeom>
          <a:solidFill>
            <a:srgbClr val="0064A0"/>
          </a:solidFill>
          <a:ln w="12700">
            <a:miter lim="400000"/>
          </a:ln>
        </p:spPr>
        <p:txBody>
          <a:bodyPr lIns="108000" tIns="0" rIns="251999" bIns="0" anchor="ctr"/>
          <a:lstStyle/>
          <a:p>
            <a:pPr lvl="0" algn="r" defTabSz="914400">
              <a:defRPr sz="2400" u="sng">
                <a:latin typeface="Arial"/>
                <a:ea typeface="Arial"/>
                <a:cs typeface="Arial"/>
                <a:sym typeface="Arial"/>
              </a:defRPr>
            </a:pPr>
            <a:r>
              <a:rPr lang="pt-PT" sz="1600" u="none" dirty="0">
                <a:solidFill>
                  <a:schemeClr val="bg1"/>
                </a:solidFill>
              </a:rPr>
              <a:t>Conselho Pedagógico</a:t>
            </a:r>
            <a:endParaRPr sz="1600" u="none" dirty="0">
              <a:solidFill>
                <a:schemeClr val="bg1"/>
              </a:solidFill>
            </a:endParaRPr>
          </a:p>
        </p:txBody>
      </p:sp>
      <p:pic>
        <p:nvPicPr>
          <p:cNvPr id="11" name="image5.png">
            <a:extLst>
              <a:ext uri="{FF2B5EF4-FFF2-40B4-BE49-F238E27FC236}">
                <a16:creationId xmlns:a16="http://schemas.microsoft.com/office/drawing/2014/main" id="{4D017800-CC70-944A-9CAA-4B82BC746CBE}"/>
              </a:ext>
            </a:extLst>
          </p:cNvPr>
          <p:cNvPicPr>
            <a:picLocks noChangeAspect="1"/>
          </p:cNvPicPr>
          <p:nvPr userDrawn="1"/>
        </p:nvPicPr>
        <p:blipFill>
          <a:blip r:embed="rId3" cstate="print">
            <a:extLst/>
          </a:blip>
          <a:stretch>
            <a:fillRect/>
          </a:stretch>
        </p:blipFill>
        <p:spPr>
          <a:xfrm>
            <a:off x="305753" y="6597362"/>
            <a:ext cx="1005840" cy="172720"/>
          </a:xfrm>
          <a:prstGeom prst="rect">
            <a:avLst/>
          </a:prstGeom>
          <a:ln w="12700">
            <a:miter lim="400000"/>
          </a:ln>
        </p:spPr>
      </p:pic>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793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mp; Subtitle">
    <p:bg>
      <p:bgPr>
        <a:solidFill>
          <a:srgbClr val="1B609F"/>
        </a:solidFill>
        <a:effectLst/>
      </p:bgPr>
    </p:bg>
    <p:spTree>
      <p:nvGrpSpPr>
        <p:cNvPr id="1" name=""/>
        <p:cNvGrpSpPr/>
        <p:nvPr/>
      </p:nvGrpSpPr>
      <p:grpSpPr>
        <a:xfrm>
          <a:off x="0" y="0"/>
          <a:ext cx="0" cy="0"/>
          <a:chOff x="0" y="0"/>
          <a:chExt cx="0" cy="0"/>
        </a:xfrm>
      </p:grpSpPr>
      <p:sp>
        <p:nvSpPr>
          <p:cNvPr id="5" name="Shape 5"/>
          <p:cNvSpPr>
            <a:spLocks noGrp="1"/>
          </p:cNvSpPr>
          <p:nvPr>
            <p:ph type="title"/>
          </p:nvPr>
        </p:nvSpPr>
        <p:spPr>
          <a:xfrm>
            <a:off x="1190629" y="332656"/>
            <a:ext cx="9810751" cy="3140992"/>
          </a:xfrm>
          <a:prstGeom prst="rect">
            <a:avLst/>
          </a:prstGeom>
        </p:spPr>
        <p:txBody>
          <a:bodyPr anchor="b"/>
          <a:lstStyle>
            <a:lvl1pPr>
              <a:defRPr sz="5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defRPr sz="1800"/>
            </a:pPr>
            <a:r>
              <a:rPr sz="8000" dirty="0"/>
              <a:t>Title Text</a:t>
            </a:r>
          </a:p>
        </p:txBody>
      </p:sp>
      <p:sp>
        <p:nvSpPr>
          <p:cNvPr id="6" name="Shape 6"/>
          <p:cNvSpPr>
            <a:spLocks noGrp="1"/>
          </p:cNvSpPr>
          <p:nvPr>
            <p:ph type="body" idx="1"/>
          </p:nvPr>
        </p:nvSpPr>
        <p:spPr>
          <a:xfrm>
            <a:off x="1190629" y="3536158"/>
            <a:ext cx="9810751" cy="2509243"/>
          </a:xfrm>
          <a:prstGeom prst="rect">
            <a:avLst/>
          </a:prstGeom>
        </p:spPr>
        <p:txBody>
          <a:bodyPr anchor="t"/>
          <a:lstStyle>
            <a:lvl1pPr marL="0" indent="0" algn="ctr">
              <a:spcBef>
                <a:spcPts val="0"/>
              </a:spcBef>
              <a:buSzTx/>
              <a:buNone/>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lgn="ctr">
              <a:spcBef>
                <a:spcPts val="0"/>
              </a:spcBef>
              <a:buSzTx/>
              <a:buNone/>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a:spcBef>
                <a:spcPts val="0"/>
              </a:spcBef>
              <a:buSzTx/>
              <a:buNone/>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a:spcBef>
                <a:spcPts val="0"/>
              </a:spcBef>
              <a:buSzTx/>
              <a:buNone/>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0" indent="0" algn="ctr">
              <a:spcBef>
                <a:spcPts val="0"/>
              </a:spcBef>
              <a:buSzTx/>
              <a:buNone/>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defRPr sz="1800"/>
            </a:pPr>
            <a:r>
              <a:rPr sz="3200" dirty="0"/>
              <a:t>Body Level One</a:t>
            </a:r>
          </a:p>
          <a:p>
            <a:pPr lvl="1">
              <a:defRPr sz="1800"/>
            </a:pPr>
            <a:r>
              <a:rPr sz="3200" dirty="0"/>
              <a:t>Body Level Two</a:t>
            </a:r>
          </a:p>
          <a:p>
            <a:pPr lvl="2">
              <a:defRPr sz="1800"/>
            </a:pPr>
            <a:r>
              <a:rPr sz="3200" dirty="0"/>
              <a:t>Body Level Three</a:t>
            </a:r>
          </a:p>
          <a:p>
            <a:pPr lvl="3">
              <a:defRPr sz="1800"/>
            </a:pPr>
            <a:r>
              <a:rPr sz="3200" dirty="0"/>
              <a:t>Body Level Four</a:t>
            </a:r>
          </a:p>
          <a:p>
            <a:pPr lvl="4">
              <a:defRPr sz="1800"/>
            </a:pPr>
            <a:r>
              <a:rPr sz="3200" dirty="0"/>
              <a:t>Body Level Five</a:t>
            </a:r>
          </a:p>
        </p:txBody>
      </p:sp>
    </p:spTree>
    <p:extLst>
      <p:ext uri="{BB962C8B-B14F-4D97-AF65-F5344CB8AC3E}">
        <p14:creationId xmlns:p14="http://schemas.microsoft.com/office/powerpoint/2010/main" val="3572636569"/>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12849"/>
      </p:ext>
    </p:extLst>
  </p:cSld>
  <p:clrMap bg1="lt1" tx1="dk1" bg2="lt2" tx2="dk2" accent1="accent1" accent2="accent2" accent3="accent3" accent4="accent4" accent5="accent5" accent6="accent6" hlink="hlink" folHlink="folHlink"/>
  <p:sldLayoutIdLst>
    <p:sldLayoutId id="2147483650" r:id="rId1"/>
    <p:sldLayoutId id="2147483661" r:id="rId2"/>
    <p:sldLayoutId id="2147483655" r:id="rId3"/>
    <p:sldLayoutId id="2147483660" r:id="rId4"/>
  </p:sldLayoutIdLst>
  <p:hf sldNum="0" hdr="0" ftr="0" dt="0"/>
  <p:txStyles>
    <p:titleStyle>
      <a:lvl1pPr algn="ctr" defTabSz="1315456" rtl="0" eaLnBrk="1" latinLnBrk="0" hangingPunct="1">
        <a:spcBef>
          <a:spcPct val="0"/>
        </a:spcBef>
        <a:buNone/>
        <a:defRPr sz="6300" kern="1200">
          <a:solidFill>
            <a:schemeClr val="tx1"/>
          </a:solidFill>
          <a:latin typeface="+mj-lt"/>
          <a:ea typeface="+mj-ea"/>
          <a:cs typeface="+mj-cs"/>
        </a:defRPr>
      </a:lvl1pPr>
    </p:titleStyle>
    <p:bodyStyle>
      <a:lvl1pPr marL="493296" indent="-493296" algn="l" defTabSz="1315456"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8808" indent="-411080" algn="l" defTabSz="1315456"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44320" indent="-328864" algn="l" defTabSz="1315456"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3pPr>
      <a:lvl4pPr marL="2302048" indent="-328864" algn="l" defTabSz="131545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59776" indent="-328864" algn="l" defTabSz="131545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617504" indent="-328864" algn="l" defTabSz="131545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75231" indent="-328864" algn="l" defTabSz="131545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932959" indent="-328864" algn="l" defTabSz="131545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90687" indent="-328864" algn="l" defTabSz="131545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pt-PT"/>
      </a:defPPr>
      <a:lvl1pPr marL="0" algn="l" defTabSz="1315456" rtl="0" eaLnBrk="1" latinLnBrk="0" hangingPunct="1">
        <a:defRPr sz="2600" kern="1200">
          <a:solidFill>
            <a:schemeClr val="tx1"/>
          </a:solidFill>
          <a:latin typeface="+mn-lt"/>
          <a:ea typeface="+mn-ea"/>
          <a:cs typeface="+mn-cs"/>
        </a:defRPr>
      </a:lvl1pPr>
      <a:lvl2pPr marL="657728" algn="l" defTabSz="1315456" rtl="0" eaLnBrk="1" latinLnBrk="0" hangingPunct="1">
        <a:defRPr sz="2600" kern="1200">
          <a:solidFill>
            <a:schemeClr val="tx1"/>
          </a:solidFill>
          <a:latin typeface="+mn-lt"/>
          <a:ea typeface="+mn-ea"/>
          <a:cs typeface="+mn-cs"/>
        </a:defRPr>
      </a:lvl2pPr>
      <a:lvl3pPr marL="1315456" algn="l" defTabSz="1315456" rtl="0" eaLnBrk="1" latinLnBrk="0" hangingPunct="1">
        <a:defRPr sz="2600" kern="1200">
          <a:solidFill>
            <a:schemeClr val="tx1"/>
          </a:solidFill>
          <a:latin typeface="+mn-lt"/>
          <a:ea typeface="+mn-ea"/>
          <a:cs typeface="+mn-cs"/>
        </a:defRPr>
      </a:lvl3pPr>
      <a:lvl4pPr marL="1973184" algn="l" defTabSz="1315456" rtl="0" eaLnBrk="1" latinLnBrk="0" hangingPunct="1">
        <a:defRPr sz="2600" kern="1200">
          <a:solidFill>
            <a:schemeClr val="tx1"/>
          </a:solidFill>
          <a:latin typeface="+mn-lt"/>
          <a:ea typeface="+mn-ea"/>
          <a:cs typeface="+mn-cs"/>
        </a:defRPr>
      </a:lvl4pPr>
      <a:lvl5pPr marL="2630912" algn="l" defTabSz="1315456" rtl="0" eaLnBrk="1" latinLnBrk="0" hangingPunct="1">
        <a:defRPr sz="2600" kern="1200">
          <a:solidFill>
            <a:schemeClr val="tx1"/>
          </a:solidFill>
          <a:latin typeface="+mn-lt"/>
          <a:ea typeface="+mn-ea"/>
          <a:cs typeface="+mn-cs"/>
        </a:defRPr>
      </a:lvl5pPr>
      <a:lvl6pPr marL="3288640" algn="l" defTabSz="1315456" rtl="0" eaLnBrk="1" latinLnBrk="0" hangingPunct="1">
        <a:defRPr sz="2600" kern="1200">
          <a:solidFill>
            <a:schemeClr val="tx1"/>
          </a:solidFill>
          <a:latin typeface="+mn-lt"/>
          <a:ea typeface="+mn-ea"/>
          <a:cs typeface="+mn-cs"/>
        </a:defRPr>
      </a:lvl6pPr>
      <a:lvl7pPr marL="3946368" algn="l" defTabSz="1315456" rtl="0" eaLnBrk="1" latinLnBrk="0" hangingPunct="1">
        <a:defRPr sz="2600" kern="1200">
          <a:solidFill>
            <a:schemeClr val="tx1"/>
          </a:solidFill>
          <a:latin typeface="+mn-lt"/>
          <a:ea typeface="+mn-ea"/>
          <a:cs typeface="+mn-cs"/>
        </a:defRPr>
      </a:lvl7pPr>
      <a:lvl8pPr marL="4604095" algn="l" defTabSz="1315456" rtl="0" eaLnBrk="1" latinLnBrk="0" hangingPunct="1">
        <a:defRPr sz="2600" kern="1200">
          <a:solidFill>
            <a:schemeClr val="tx1"/>
          </a:solidFill>
          <a:latin typeface="+mn-lt"/>
          <a:ea typeface="+mn-ea"/>
          <a:cs typeface="+mn-cs"/>
        </a:defRPr>
      </a:lvl8pPr>
      <a:lvl9pPr marL="5261823" algn="l" defTabSz="1315456"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iscte-iul.pt/assets/files/2017/09/05/1504604949464_Regulamento_de_Estudantes_com_Estatuto_Especial.pdf" TargetMode="External"/><Relationship Id="rId2" Type="http://schemas.openxmlformats.org/officeDocument/2006/relationships/hyperlink" Target="https://www.iscte-iul.pt/assets/files/2017/02/20/1487602801326_codigodecondutaacademica.pdf" TargetMode="External"/><Relationship Id="rId1" Type="http://schemas.openxmlformats.org/officeDocument/2006/relationships/slideLayout" Target="../slideLayouts/slideLayout2.xml"/><Relationship Id="rId5" Type="http://schemas.openxmlformats.org/officeDocument/2006/relationships/hyperlink" Target="https://www.iscte-iul.pt/conteudos/iscteiul/organizacao/orgaos-de-governo/conselho-pedagogico/117/apresentacao" TargetMode="External"/><Relationship Id="rId4" Type="http://schemas.openxmlformats.org/officeDocument/2006/relationships/hyperlink" Target="https://www.iscte-iul.pt/assets/files/2018/08/07/1533639158740_RGACC.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iscte-iul.pt/assets/files/2017/10/02/1506952125647_despacho_no_56___2016___normas_para_os_delegados_de_turma_0.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37"/>
          <p:cNvSpPr/>
          <p:nvPr/>
        </p:nvSpPr>
        <p:spPr>
          <a:xfrm>
            <a:off x="2243571" y="1771518"/>
            <a:ext cx="7725041" cy="554553"/>
          </a:xfrm>
          <a:prstGeom prst="rect">
            <a:avLst/>
          </a:prstGeom>
          <a:ln w="12700">
            <a:miter lim="400000"/>
          </a:ln>
          <a:extLst>
            <a:ext uri="{C572A759-6A51-4108-AA02-DFA0A04FC94B}">
              <ma14:wrappingTextBoxFlag xmlns:ma14="http://schemas.microsoft.com/office/mac/drawingml/2011/main" xmlns="" val="1"/>
            </a:ext>
          </a:extLst>
        </p:spPr>
        <p:txBody>
          <a:bodyPr wrap="square" lIns="45709" tIns="45709" rIns="45709" bIns="45709">
            <a:spAutoFit/>
          </a:bodyPr>
          <a:lstStyle/>
          <a:p>
            <a:pPr algn="ctr" defTabSz="914218">
              <a:lnSpc>
                <a:spcPct val="120000"/>
              </a:lnSpc>
              <a:defRPr sz="1800"/>
            </a:pPr>
            <a:r>
              <a:rPr lang="pt-PT" sz="2800" b="1" dirty="0">
                <a:solidFill>
                  <a:srgbClr val="FFFFFF"/>
                </a:solidFill>
                <a:latin typeface="Verdana Bold"/>
                <a:ea typeface="Verdana Bold"/>
                <a:cs typeface="Verdana Bold"/>
                <a:sym typeface="Verdana Bold"/>
              </a:rPr>
              <a:t>Conselho Pedagógico</a:t>
            </a:r>
            <a:endParaRPr sz="2800" b="1" dirty="0">
              <a:solidFill>
                <a:srgbClr val="FFFFFF"/>
              </a:solidFill>
              <a:latin typeface="Verdana Bold"/>
              <a:ea typeface="Verdana Bold"/>
              <a:cs typeface="Verdana Bold"/>
              <a:sym typeface="Verdana Bold"/>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17859" y="524573"/>
            <a:ext cx="4176464" cy="944444"/>
          </a:xfrm>
          <a:prstGeom prst="rect">
            <a:avLst/>
          </a:prstGeom>
        </p:spPr>
      </p:pic>
      <p:sp>
        <p:nvSpPr>
          <p:cNvPr id="2" name="Rectangle 1"/>
          <p:cNvSpPr/>
          <p:nvPr/>
        </p:nvSpPr>
        <p:spPr>
          <a:xfrm>
            <a:off x="407368" y="6237312"/>
            <a:ext cx="11397450" cy="369332"/>
          </a:xfrm>
          <a:prstGeom prst="rect">
            <a:avLst/>
          </a:prstGeom>
        </p:spPr>
        <p:txBody>
          <a:bodyPr wrap="square">
            <a:spAutoFit/>
          </a:bodyPr>
          <a:lstStyle/>
          <a:p>
            <a:pPr algn="ctr">
              <a:spcAft>
                <a:spcPts val="300"/>
              </a:spcAft>
              <a:defRPr/>
            </a:pPr>
            <a:r>
              <a:rPr lang="pt-PT" sz="1800" dirty="0">
                <a:solidFill>
                  <a:schemeClr val="bg1"/>
                </a:solidFill>
                <a:latin typeface="Morgan Sans" pitchFamily="2" charset="77"/>
                <a:ea typeface="Verdana" charset="0"/>
                <a:cs typeface="Verdana" charset="0"/>
              </a:rPr>
              <a:t>WWW.ISCTE-IUL.PT&gt; O ISCTE-IUL &gt; ORGANIZAÇÃO &gt; ORGÃOS DE GOVERNO  &gt; CONSELHO PEDAGÓGICO</a:t>
            </a:r>
          </a:p>
        </p:txBody>
      </p:sp>
      <p:sp>
        <p:nvSpPr>
          <p:cNvPr id="3" name="Rectangle 2">
            <a:extLst>
              <a:ext uri="{FF2B5EF4-FFF2-40B4-BE49-F238E27FC236}">
                <a16:creationId xmlns:a16="http://schemas.microsoft.com/office/drawing/2014/main" id="{49726A03-AFBD-BA46-B3C2-AEEC73FB0D6F}"/>
              </a:ext>
            </a:extLst>
          </p:cNvPr>
          <p:cNvSpPr/>
          <p:nvPr/>
        </p:nvSpPr>
        <p:spPr>
          <a:xfrm>
            <a:off x="2189224" y="3612145"/>
            <a:ext cx="7833733" cy="176811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342900" indent="-342900">
              <a:buFont typeface="Wingdings" pitchFamily="2" charset="2"/>
              <a:buChar char="Ø"/>
            </a:pPr>
            <a:r>
              <a:rPr lang="pt-PT" dirty="0">
                <a:solidFill>
                  <a:schemeClr val="bg1"/>
                </a:solidFill>
              </a:rPr>
              <a:t>O que é o Conselho Pedagógico?</a:t>
            </a:r>
          </a:p>
          <a:p>
            <a:pPr marL="342900" indent="-342900">
              <a:buFont typeface="Wingdings" pitchFamily="2" charset="2"/>
              <a:buChar char="Ø"/>
            </a:pPr>
            <a:r>
              <a:rPr lang="pt-PT" dirty="0">
                <a:solidFill>
                  <a:schemeClr val="bg1"/>
                </a:solidFill>
              </a:rPr>
              <a:t>Delegados de turma: mandato, competências e benefícios</a:t>
            </a:r>
          </a:p>
          <a:p>
            <a:pPr marL="342900" indent="-342900">
              <a:buFont typeface="Wingdings" pitchFamily="2" charset="2"/>
              <a:buChar char="Ø"/>
            </a:pPr>
            <a:r>
              <a:rPr lang="pt-PT" dirty="0">
                <a:solidFill>
                  <a:schemeClr val="bg1"/>
                </a:solidFill>
              </a:rPr>
              <a:t>Monitorização Pedagógica Intercalar: como proceder?</a:t>
            </a:r>
          </a:p>
          <a:p>
            <a:pPr marL="342900" indent="-342900">
              <a:buFont typeface="Wingdings" pitchFamily="2" charset="2"/>
              <a:buChar char="Ø"/>
            </a:pPr>
            <a:r>
              <a:rPr lang="pt-PT" dirty="0">
                <a:solidFill>
                  <a:schemeClr val="bg1"/>
                </a:solidFill>
              </a:rPr>
              <a:t>Monitorização Pedagógica Final</a:t>
            </a:r>
          </a:p>
          <a:p>
            <a:pPr marL="342900" indent="-342900">
              <a:buFont typeface="Wingdings" pitchFamily="2" charset="2"/>
              <a:buChar char="Ø"/>
            </a:pPr>
            <a:r>
              <a:rPr lang="pt-PT" dirty="0">
                <a:solidFill>
                  <a:schemeClr val="bg1"/>
                </a:solidFill>
              </a:rPr>
              <a:t>Regulamentos importantes do CP: CCA</a:t>
            </a:r>
            <a:r>
              <a:rPr lang="pt-PT" dirty="0">
                <a:solidFill>
                  <a:schemeClr val="accent1">
                    <a:lumMod val="20000"/>
                    <a:lumOff val="80000"/>
                  </a:schemeClr>
                </a:solidFill>
              </a:rPr>
              <a:t>+RDD</a:t>
            </a:r>
            <a:r>
              <a:rPr lang="pt-PT" dirty="0">
                <a:solidFill>
                  <a:schemeClr val="bg1"/>
                </a:solidFill>
              </a:rPr>
              <a:t>, REEE, RGACC</a:t>
            </a:r>
          </a:p>
        </p:txBody>
      </p:sp>
    </p:spTree>
    <p:extLst>
      <p:ext uri="{BB962C8B-B14F-4D97-AF65-F5344CB8AC3E}">
        <p14:creationId xmlns:p14="http://schemas.microsoft.com/office/powerpoint/2010/main" val="237486254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5FB0C-490C-4A47-9258-2A677CA836D5}"/>
              </a:ext>
            </a:extLst>
          </p:cNvPr>
          <p:cNvSpPr>
            <a:spLocks noGrp="1"/>
          </p:cNvSpPr>
          <p:nvPr>
            <p:ph type="title"/>
          </p:nvPr>
        </p:nvSpPr>
        <p:spPr/>
        <p:txBody>
          <a:bodyPr/>
          <a:lstStyle/>
          <a:p>
            <a:r>
              <a:rPr lang="pt-PT" noProof="0"/>
              <a:t>Monitorização Intercalar</a:t>
            </a:r>
            <a:endParaRPr lang="pt-PT" noProof="0" dirty="0"/>
          </a:p>
        </p:txBody>
      </p:sp>
      <p:sp>
        <p:nvSpPr>
          <p:cNvPr id="3" name="Content Placeholder 2">
            <a:extLst>
              <a:ext uri="{FF2B5EF4-FFF2-40B4-BE49-F238E27FC236}">
                <a16:creationId xmlns:a16="http://schemas.microsoft.com/office/drawing/2014/main" id="{36307333-7FDB-794A-A1C8-C752F9350211}"/>
              </a:ext>
            </a:extLst>
          </p:cNvPr>
          <p:cNvSpPr>
            <a:spLocks noGrp="1"/>
          </p:cNvSpPr>
          <p:nvPr>
            <p:ph idx="1"/>
          </p:nvPr>
        </p:nvSpPr>
        <p:spPr/>
        <p:txBody>
          <a:bodyPr/>
          <a:lstStyle/>
          <a:p>
            <a:r>
              <a:rPr lang="pt-PT" dirty="0"/>
              <a:t>Tem como objetivo </a:t>
            </a:r>
            <a:r>
              <a:rPr lang="pt-PT" dirty="0">
                <a:solidFill>
                  <a:srgbClr val="0070C0"/>
                </a:solidFill>
              </a:rPr>
              <a:t>detetar anomalias no funcionamento das UC </a:t>
            </a:r>
            <a:r>
              <a:rPr lang="pt-PT" dirty="0"/>
              <a:t>(qualquer condição que perturbe o seu normal funcionamento), </a:t>
            </a:r>
            <a:r>
              <a:rPr lang="pt-PT" dirty="0">
                <a:solidFill>
                  <a:srgbClr val="0070C0"/>
                </a:solidFill>
              </a:rPr>
              <a:t>de modo a que se possa proceder a alterações em tempo útil</a:t>
            </a:r>
            <a:r>
              <a:rPr lang="pt-PT" dirty="0"/>
              <a:t>, minimizando as consequências negativas de um funcionamento irregular</a:t>
            </a:r>
          </a:p>
          <a:p>
            <a:r>
              <a:rPr lang="pt-PT" dirty="0"/>
              <a:t>Procedimento</a:t>
            </a:r>
          </a:p>
          <a:p>
            <a:pPr lvl="1"/>
            <a:r>
              <a:rPr lang="pt-PT" dirty="0"/>
              <a:t>Recolha de informação entre a 4.ª e 5.ª semana de aulas de cada semestre.</a:t>
            </a:r>
          </a:p>
          <a:p>
            <a:pPr lvl="1"/>
            <a:r>
              <a:rPr lang="en-US" dirty="0" err="1">
                <a:solidFill>
                  <a:srgbClr val="0070C0"/>
                </a:solidFill>
              </a:rPr>
              <a:t>Cada</a:t>
            </a:r>
            <a:r>
              <a:rPr lang="en-US" dirty="0">
                <a:solidFill>
                  <a:srgbClr val="0070C0"/>
                </a:solidFill>
              </a:rPr>
              <a:t> </a:t>
            </a:r>
            <a:r>
              <a:rPr lang="en-US" dirty="0" err="1">
                <a:solidFill>
                  <a:srgbClr val="0070C0"/>
                </a:solidFill>
              </a:rPr>
              <a:t>docente</a:t>
            </a:r>
            <a:r>
              <a:rPr lang="en-US" dirty="0">
                <a:solidFill>
                  <a:srgbClr val="0070C0"/>
                </a:solidFill>
              </a:rPr>
              <a:t> </a:t>
            </a:r>
            <a:r>
              <a:rPr lang="en-US" dirty="0" err="1">
                <a:solidFill>
                  <a:srgbClr val="0070C0"/>
                </a:solidFill>
              </a:rPr>
              <a:t>deverá</a:t>
            </a:r>
            <a:r>
              <a:rPr lang="en-US" dirty="0">
                <a:solidFill>
                  <a:srgbClr val="0070C0"/>
                </a:solidFill>
              </a:rPr>
              <a:t> </a:t>
            </a:r>
            <a:r>
              <a:rPr lang="en-US" dirty="0" err="1">
                <a:solidFill>
                  <a:srgbClr val="0070C0"/>
                </a:solidFill>
              </a:rPr>
              <a:t>conceder</a:t>
            </a:r>
            <a:r>
              <a:rPr lang="en-US" dirty="0">
                <a:solidFill>
                  <a:srgbClr val="0070C0"/>
                </a:solidFill>
              </a:rPr>
              <a:t> </a:t>
            </a:r>
            <a:r>
              <a:rPr lang="en-US" dirty="0" err="1">
                <a:solidFill>
                  <a:srgbClr val="0070C0"/>
                </a:solidFill>
              </a:rPr>
              <a:t>os</a:t>
            </a:r>
            <a:r>
              <a:rPr lang="en-US" dirty="0">
                <a:solidFill>
                  <a:srgbClr val="0070C0"/>
                </a:solidFill>
              </a:rPr>
              <a:t> 10 </a:t>
            </a:r>
            <a:r>
              <a:rPr lang="en-US" dirty="0" err="1">
                <a:solidFill>
                  <a:srgbClr val="0070C0"/>
                </a:solidFill>
              </a:rPr>
              <a:t>minutos</a:t>
            </a:r>
            <a:r>
              <a:rPr lang="en-US" dirty="0">
                <a:solidFill>
                  <a:srgbClr val="0070C0"/>
                </a:solidFill>
              </a:rPr>
              <a:t> </a:t>
            </a:r>
            <a:r>
              <a:rPr lang="en-US" dirty="0" err="1">
                <a:solidFill>
                  <a:srgbClr val="0070C0"/>
                </a:solidFill>
              </a:rPr>
              <a:t>finais</a:t>
            </a:r>
            <a:r>
              <a:rPr lang="en-US" dirty="0">
                <a:solidFill>
                  <a:srgbClr val="0070C0"/>
                </a:solidFill>
              </a:rPr>
              <a:t> da </a:t>
            </a:r>
            <a:r>
              <a:rPr lang="en-US" dirty="0" err="1">
                <a:solidFill>
                  <a:srgbClr val="0070C0"/>
                </a:solidFill>
              </a:rPr>
              <a:t>sua</a:t>
            </a:r>
            <a:r>
              <a:rPr lang="en-US" dirty="0">
                <a:solidFill>
                  <a:srgbClr val="0070C0"/>
                </a:solidFill>
              </a:rPr>
              <a:t> aula</a:t>
            </a:r>
            <a:r>
              <a:rPr lang="en-US" dirty="0"/>
              <a:t>, </a:t>
            </a:r>
            <a:r>
              <a:rPr lang="en-US" dirty="0" err="1"/>
              <a:t>mediante</a:t>
            </a:r>
            <a:r>
              <a:rPr lang="en-US" dirty="0"/>
              <a:t> </a:t>
            </a:r>
            <a:r>
              <a:rPr lang="en-US" dirty="0" err="1"/>
              <a:t>solicitação</a:t>
            </a:r>
            <a:r>
              <a:rPr lang="en-US" dirty="0"/>
              <a:t> do </a:t>
            </a:r>
            <a:r>
              <a:rPr lang="en-US" dirty="0" err="1"/>
              <a:t>Delegado</a:t>
            </a:r>
            <a:endParaRPr lang="en-US" dirty="0"/>
          </a:p>
          <a:p>
            <a:pPr lvl="1"/>
            <a:r>
              <a:rPr lang="pt-PT" dirty="0"/>
              <a:t>Submeter até 48 horas antes do Conselho de Ano, os resultados da Monitorização intercalar na plataforma I-MERITUS, assegurando-se de que </a:t>
            </a:r>
            <a:r>
              <a:rPr lang="pt-PT" b="1" dirty="0">
                <a:solidFill>
                  <a:srgbClr val="0070C0"/>
                </a:solidFill>
              </a:rPr>
              <a:t>as informações submetidas refletem de forma fidedigna e responsável os pontos de vista dos alunos da turma</a:t>
            </a:r>
            <a:r>
              <a:rPr lang="pt-PT" dirty="0"/>
              <a:t>, com salvaguarda do respeito devido aos docentes em causa</a:t>
            </a:r>
            <a:endParaRPr lang="en-US" dirty="0"/>
          </a:p>
          <a:p>
            <a:pPr lvl="1"/>
            <a:r>
              <a:rPr lang="pt-PT" dirty="0"/>
              <a:t>Participar nas reuniões de Conselho de ano, clarificando aspetos da Monitorização intercalar e, caso seja aplicável, contribuindo para a definição das datas para as avaliações</a:t>
            </a:r>
            <a:endParaRPr lang="en-US" dirty="0"/>
          </a:p>
        </p:txBody>
      </p:sp>
    </p:spTree>
    <p:extLst>
      <p:ext uri="{BB962C8B-B14F-4D97-AF65-F5344CB8AC3E}">
        <p14:creationId xmlns:p14="http://schemas.microsoft.com/office/powerpoint/2010/main" val="2341119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5FB0C-490C-4A47-9258-2A677CA836D5}"/>
              </a:ext>
            </a:extLst>
          </p:cNvPr>
          <p:cNvSpPr>
            <a:spLocks noGrp="1"/>
          </p:cNvSpPr>
          <p:nvPr>
            <p:ph type="title"/>
          </p:nvPr>
        </p:nvSpPr>
        <p:spPr/>
        <p:txBody>
          <a:bodyPr/>
          <a:lstStyle/>
          <a:p>
            <a:r>
              <a:rPr lang="pt-PT" noProof="0" dirty="0"/>
              <a:t>Monitorização Intercalar</a:t>
            </a:r>
            <a:br>
              <a:rPr lang="pt-PT" noProof="0" dirty="0"/>
            </a:br>
            <a:r>
              <a:rPr lang="pt-PT" noProof="0" dirty="0"/>
              <a:t>Resultados</a:t>
            </a:r>
            <a:endParaRPr lang="pt-PT" noProof="0" dirty="0">
              <a:effectLst/>
            </a:endParaRPr>
          </a:p>
        </p:txBody>
      </p:sp>
      <p:sp>
        <p:nvSpPr>
          <p:cNvPr id="3" name="Content Placeholder 2">
            <a:extLst>
              <a:ext uri="{FF2B5EF4-FFF2-40B4-BE49-F238E27FC236}">
                <a16:creationId xmlns:a16="http://schemas.microsoft.com/office/drawing/2014/main" id="{36307333-7FDB-794A-A1C8-C752F9350211}"/>
              </a:ext>
            </a:extLst>
          </p:cNvPr>
          <p:cNvSpPr>
            <a:spLocks noGrp="1"/>
          </p:cNvSpPr>
          <p:nvPr>
            <p:ph idx="1"/>
          </p:nvPr>
        </p:nvSpPr>
        <p:spPr/>
        <p:txBody>
          <a:bodyPr/>
          <a:lstStyle/>
          <a:p>
            <a:pPr marL="673200" indent="-457200">
              <a:buFont typeface="+mj-lt"/>
              <a:buAutoNum type="arabicPeriod"/>
            </a:pPr>
            <a:r>
              <a:rPr lang="pt-PT" noProof="0" dirty="0"/>
              <a:t>Parte das anomalias podem ser resolvidas durante a reunião de Conselho de Ano</a:t>
            </a:r>
          </a:p>
          <a:p>
            <a:pPr marL="673200" indent="-457200">
              <a:buFont typeface="+mj-lt"/>
              <a:buAutoNum type="arabicPeriod"/>
            </a:pPr>
            <a:r>
              <a:rPr lang="pt-PT" noProof="0" dirty="0"/>
              <a:t>O Coordenador de Ano pode atuar posteriormente junto dos serviços</a:t>
            </a:r>
          </a:p>
          <a:p>
            <a:pPr lvl="1"/>
            <a:r>
              <a:rPr lang="pt-PT" dirty="0"/>
              <a:t>Exemplos: problemas nas capacidades das salas ou salas desadequadas, projetores avariados</a:t>
            </a:r>
            <a:endParaRPr lang="pt-PT" noProof="0" dirty="0"/>
          </a:p>
          <a:p>
            <a:pPr marL="673200" indent="-457200">
              <a:buFont typeface="+mj-lt"/>
              <a:buAutoNum type="arabicPeriod"/>
            </a:pPr>
            <a:r>
              <a:rPr lang="pt-PT" dirty="0"/>
              <a:t>A Comissão Pedagógica da Escola analisa as </a:t>
            </a:r>
            <a:r>
              <a:rPr lang="pt-PT" noProof="0" dirty="0"/>
              <a:t>atas </a:t>
            </a:r>
            <a:r>
              <a:rPr lang="pt-PT" dirty="0"/>
              <a:t>submetidas pelos Coordenadores de Ano, identifica as anomalias mais comuns e elabora um relatório</a:t>
            </a:r>
          </a:p>
          <a:p>
            <a:pPr marL="673200" indent="-457200">
              <a:buFont typeface="+mj-lt"/>
              <a:buAutoNum type="arabicPeriod"/>
            </a:pPr>
            <a:r>
              <a:rPr lang="pt-PT" dirty="0"/>
              <a:t>O Conselho Pedagógico analisa os relatórios das Comissões Pedagógicas, identificando as anomalias e atuando junto dos órgãos e serviços, por forma a minimizar futuras ocorrências.</a:t>
            </a:r>
          </a:p>
          <a:p>
            <a:r>
              <a:rPr lang="pt-PT" dirty="0"/>
              <a:t>Apesar de poder parecer que não há consequências, alguns exemplos </a:t>
            </a:r>
            <a:r>
              <a:rPr lang="pt-PT" noProof="0" dirty="0"/>
              <a:t>do que tem sido </a:t>
            </a:r>
            <a:r>
              <a:rPr lang="pt-PT" dirty="0"/>
              <a:t>feito e das suas consequências</a:t>
            </a:r>
          </a:p>
          <a:p>
            <a:pPr lvl="1"/>
            <a:r>
              <a:rPr lang="pt-PT" noProof="0" dirty="0"/>
              <a:t>Atribuição de </a:t>
            </a:r>
            <a:r>
              <a:rPr lang="pt-PT" dirty="0"/>
              <a:t>h</a:t>
            </a:r>
            <a:r>
              <a:rPr lang="pt-PT" noProof="0" dirty="0"/>
              <a:t>orários (Ok), Ar condicionado nos laboratórios do edifício II (no can do), ...</a:t>
            </a:r>
          </a:p>
        </p:txBody>
      </p:sp>
    </p:spTree>
    <p:extLst>
      <p:ext uri="{BB962C8B-B14F-4D97-AF65-F5344CB8AC3E}">
        <p14:creationId xmlns:p14="http://schemas.microsoft.com/office/powerpoint/2010/main" val="38367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noProof="0" dirty="0"/>
              <a:t>Monitorização Pedagógica Final </a:t>
            </a:r>
            <a:br>
              <a:rPr lang="pt-PT" noProof="0" dirty="0"/>
            </a:br>
            <a:r>
              <a:rPr lang="pt-PT" noProof="0" dirty="0"/>
              <a:t>Inquéritos de satisfação</a:t>
            </a:r>
          </a:p>
        </p:txBody>
      </p:sp>
      <p:sp>
        <p:nvSpPr>
          <p:cNvPr id="3" name="Content Placeholder 2"/>
          <p:cNvSpPr>
            <a:spLocks noGrp="1"/>
          </p:cNvSpPr>
          <p:nvPr>
            <p:ph idx="1"/>
          </p:nvPr>
        </p:nvSpPr>
        <p:spPr/>
        <p:txBody>
          <a:bodyPr/>
          <a:lstStyle/>
          <a:p>
            <a:r>
              <a:rPr lang="pt-PT" noProof="0" dirty="0"/>
              <a:t>Permitem o feedback dos estudantes acerca do curso, dos docentes e das Unidades Curriculares</a:t>
            </a:r>
          </a:p>
          <a:p>
            <a:endParaRPr lang="pt-PT" noProof="0" dirty="0"/>
          </a:p>
        </p:txBody>
      </p:sp>
      <p:grpSp>
        <p:nvGrpSpPr>
          <p:cNvPr id="4" name="Group 3"/>
          <p:cNvGrpSpPr/>
          <p:nvPr/>
        </p:nvGrpSpPr>
        <p:grpSpPr>
          <a:xfrm>
            <a:off x="638254" y="2647670"/>
            <a:ext cx="10915493" cy="3613074"/>
            <a:chOff x="5007695" y="8090592"/>
            <a:chExt cx="4504605" cy="1737654"/>
          </a:xfrm>
        </p:grpSpPr>
        <p:sp>
          <p:nvSpPr>
            <p:cNvPr id="5" name="Rounded Rectangle 4"/>
            <p:cNvSpPr/>
            <p:nvPr/>
          </p:nvSpPr>
          <p:spPr>
            <a:xfrm>
              <a:off x="6093216" y="8135952"/>
              <a:ext cx="1028061" cy="458225"/>
            </a:xfrm>
            <a:prstGeom prst="roundRect">
              <a:avLst/>
            </a:prstGeom>
            <a:solidFill>
              <a:srgbClr val="DEEBF7"/>
            </a:solidFill>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lang="pt-PT" sz="2000" dirty="0">
                  <a:solidFill>
                    <a:schemeClr val="tx1">
                      <a:lumMod val="65000"/>
                      <a:lumOff val="35000"/>
                    </a:schemeClr>
                  </a:solidFill>
                  <a:latin typeface="Morgan Sans" charset="0"/>
                  <a:ea typeface="Morgan Sans" charset="0"/>
                  <a:cs typeface="Morgan Sans" charset="0"/>
                </a:rPr>
                <a:t>Avaliação final</a:t>
              </a:r>
            </a:p>
            <a:p>
              <a:pPr algn="ctr"/>
              <a:r>
                <a:rPr lang="pt-PT" sz="1600" dirty="0">
                  <a:solidFill>
                    <a:schemeClr val="tx1">
                      <a:lumMod val="65000"/>
                      <a:lumOff val="35000"/>
                    </a:schemeClr>
                  </a:solidFill>
                  <a:latin typeface="Morgan Sans" charset="0"/>
                  <a:ea typeface="Morgan Sans" charset="0"/>
                  <a:cs typeface="Morgan Sans" charset="0"/>
                </a:rPr>
                <a:t>1ª + 2ª épocas</a:t>
              </a:r>
            </a:p>
          </p:txBody>
        </p:sp>
        <p:sp>
          <p:nvSpPr>
            <p:cNvPr id="6" name="Rounded Rectangle 5"/>
            <p:cNvSpPr/>
            <p:nvPr/>
          </p:nvSpPr>
          <p:spPr>
            <a:xfrm>
              <a:off x="7292622" y="8137090"/>
              <a:ext cx="940832" cy="457086"/>
            </a:xfrm>
            <a:prstGeom prst="roundRect">
              <a:avLst/>
            </a:prstGeom>
            <a:solidFill>
              <a:srgbClr val="DEECF8"/>
            </a:solidFill>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lang="pt-PT" sz="2000" dirty="0">
                  <a:solidFill>
                    <a:schemeClr val="tx1">
                      <a:lumMod val="65000"/>
                      <a:lumOff val="35000"/>
                    </a:schemeClr>
                  </a:solidFill>
                  <a:latin typeface="Morgan Sans" charset="0"/>
                  <a:ea typeface="Morgan Sans" charset="0"/>
                  <a:cs typeface="Morgan Sans" charset="0"/>
                </a:rPr>
                <a:t>Lançamento de notas</a:t>
              </a:r>
            </a:p>
          </p:txBody>
        </p:sp>
        <p:cxnSp>
          <p:nvCxnSpPr>
            <p:cNvPr id="7" name="Straight Arrow Connector 6"/>
            <p:cNvCxnSpPr/>
            <p:nvPr/>
          </p:nvCxnSpPr>
          <p:spPr>
            <a:xfrm>
              <a:off x="7121278" y="8365063"/>
              <a:ext cx="171344" cy="569"/>
            </a:xfrm>
            <a:prstGeom prst="straightConnector1">
              <a:avLst/>
            </a:prstGeom>
            <a:ln w="12700">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8" name="Preparation 7"/>
            <p:cNvSpPr/>
            <p:nvPr/>
          </p:nvSpPr>
          <p:spPr>
            <a:xfrm>
              <a:off x="6322408" y="8789724"/>
              <a:ext cx="1794934" cy="401207"/>
            </a:xfrm>
            <a:prstGeom prst="flowChartPreparation">
              <a:avLst/>
            </a:prstGeom>
            <a:solidFill>
              <a:srgbClr val="DEEBF7"/>
            </a:solidFill>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lang="pt-PT" sz="2000" dirty="0">
                  <a:solidFill>
                    <a:schemeClr val="tx1">
                      <a:lumMod val="65000"/>
                      <a:lumOff val="35000"/>
                    </a:schemeClr>
                  </a:solidFill>
                  <a:latin typeface="Morgan Sans" charset="0"/>
                  <a:ea typeface="Morgan Sans" charset="0"/>
                  <a:cs typeface="Morgan Sans" charset="0"/>
                </a:rPr>
                <a:t>GPSQ</a:t>
              </a:r>
            </a:p>
            <a:p>
              <a:pPr algn="ctr"/>
              <a:r>
                <a:rPr lang="pt-PT" sz="1600" dirty="0">
                  <a:solidFill>
                    <a:schemeClr val="tx1">
                      <a:lumMod val="65000"/>
                      <a:lumOff val="35000"/>
                    </a:schemeClr>
                  </a:solidFill>
                  <a:latin typeface="Morgan Sans" charset="0"/>
                  <a:ea typeface="Morgan Sans" charset="0"/>
                  <a:cs typeface="Morgan Sans" charset="0"/>
                </a:rPr>
                <a:t>Tratamento de dados agregado por docente/UC</a:t>
              </a:r>
            </a:p>
          </p:txBody>
        </p:sp>
        <p:sp>
          <p:nvSpPr>
            <p:cNvPr id="9" name="Document 8"/>
            <p:cNvSpPr/>
            <p:nvPr/>
          </p:nvSpPr>
          <p:spPr>
            <a:xfrm>
              <a:off x="5007695" y="8150675"/>
              <a:ext cx="872294" cy="1202652"/>
            </a:xfrm>
            <a:prstGeom prst="flowChartDocument">
              <a:avLst/>
            </a:prstGeom>
            <a:gradFill>
              <a:gsLst>
                <a:gs pos="0">
                  <a:srgbClr val="DEECF8"/>
                </a:gs>
                <a:gs pos="100000">
                  <a:schemeClr val="accent1">
                    <a:lumMod val="60000"/>
                    <a:lumOff val="40000"/>
                  </a:schemeClr>
                </a:gs>
              </a:gsLst>
            </a:gradFill>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lang="pt-PT" sz="2400" dirty="0">
                  <a:solidFill>
                    <a:schemeClr val="tx1">
                      <a:lumMod val="65000"/>
                      <a:lumOff val="35000"/>
                    </a:schemeClr>
                  </a:solidFill>
                  <a:latin typeface="Morgan Sans" charset="0"/>
                  <a:ea typeface="Morgan Sans" charset="0"/>
                  <a:cs typeface="Morgan Sans" charset="0"/>
                </a:rPr>
                <a:t>Questionário</a:t>
              </a:r>
            </a:p>
            <a:p>
              <a:pPr algn="ctr"/>
              <a:endParaRPr lang="pt-PT" sz="1800" dirty="0">
                <a:solidFill>
                  <a:schemeClr val="tx1">
                    <a:lumMod val="65000"/>
                    <a:lumOff val="35000"/>
                  </a:schemeClr>
                </a:solidFill>
                <a:latin typeface="Morgan Sans" charset="0"/>
                <a:ea typeface="Morgan Sans" charset="0"/>
                <a:cs typeface="Morgan Sans" charset="0"/>
              </a:endParaRPr>
            </a:p>
            <a:p>
              <a:pPr algn="ctr"/>
              <a:r>
                <a:rPr lang="pt-PT" sz="1800" dirty="0">
                  <a:solidFill>
                    <a:schemeClr val="tx1">
                      <a:lumMod val="65000"/>
                      <a:lumOff val="35000"/>
                    </a:schemeClr>
                  </a:solidFill>
                  <a:latin typeface="Morgan Sans" charset="0"/>
                  <a:ea typeface="Morgan Sans" charset="0"/>
                  <a:cs typeface="Morgan Sans" charset="0"/>
                </a:rPr>
                <a:t>preenchimento</a:t>
              </a:r>
            </a:p>
            <a:p>
              <a:pPr algn="ctr"/>
              <a:r>
                <a:rPr lang="pt-PT" sz="1800" dirty="0">
                  <a:solidFill>
                    <a:schemeClr val="tx1">
                      <a:lumMod val="65000"/>
                      <a:lumOff val="35000"/>
                    </a:schemeClr>
                  </a:solidFill>
                  <a:latin typeface="Morgan Sans" charset="0"/>
                  <a:ea typeface="Morgan Sans" charset="0"/>
                  <a:cs typeface="Morgan Sans" charset="0"/>
                </a:rPr>
                <a:t>no Fénix</a:t>
              </a:r>
            </a:p>
            <a:p>
              <a:pPr algn="ctr"/>
              <a:endParaRPr lang="pt-PT" sz="1800" dirty="0">
                <a:solidFill>
                  <a:schemeClr val="tx1">
                    <a:lumMod val="65000"/>
                    <a:lumOff val="35000"/>
                  </a:schemeClr>
                </a:solidFill>
                <a:latin typeface="Morgan Sans" charset="0"/>
                <a:ea typeface="Morgan Sans" charset="0"/>
                <a:cs typeface="Morgan Sans" charset="0"/>
              </a:endParaRPr>
            </a:p>
            <a:p>
              <a:pPr algn="ctr"/>
              <a:r>
                <a:rPr lang="pt-PT" sz="1400" b="1" dirty="0">
                  <a:solidFill>
                    <a:schemeClr val="tx1">
                      <a:lumMod val="65000"/>
                      <a:lumOff val="35000"/>
                    </a:schemeClr>
                  </a:solidFill>
                  <a:latin typeface="Morgan Sans" charset="0"/>
                  <a:ea typeface="Morgan Sans" charset="0"/>
                  <a:cs typeface="Morgan Sans" charset="0"/>
                </a:rPr>
                <a:t>(últimos 20% das aulas)</a:t>
              </a:r>
            </a:p>
            <a:p>
              <a:pPr algn="ctr"/>
              <a:endParaRPr lang="pt-PT" sz="1800" dirty="0">
                <a:solidFill>
                  <a:schemeClr val="tx1">
                    <a:lumMod val="65000"/>
                    <a:lumOff val="35000"/>
                  </a:schemeClr>
                </a:solidFill>
                <a:latin typeface="Morgan Sans" charset="0"/>
                <a:ea typeface="Morgan Sans" charset="0"/>
                <a:cs typeface="Morgan Sans" charset="0"/>
              </a:endParaRPr>
            </a:p>
          </p:txBody>
        </p:sp>
        <p:cxnSp>
          <p:nvCxnSpPr>
            <p:cNvPr id="10" name="Straight Connector 9"/>
            <p:cNvCxnSpPr/>
            <p:nvPr/>
          </p:nvCxnSpPr>
          <p:spPr>
            <a:xfrm>
              <a:off x="6018191" y="8090592"/>
              <a:ext cx="0" cy="126273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36002" y="8090592"/>
              <a:ext cx="0" cy="126273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2" name="Notched Right Arrow 11"/>
            <p:cNvSpPr/>
            <p:nvPr/>
          </p:nvSpPr>
          <p:spPr>
            <a:xfrm>
              <a:off x="5016867" y="9457459"/>
              <a:ext cx="1137099" cy="370787"/>
            </a:xfrm>
            <a:prstGeom prst="notchedRightArrow">
              <a:avLst>
                <a:gd name="adj1" fmla="val 62227"/>
                <a:gd name="adj2" fmla="val 50000"/>
              </a:avLst>
            </a:prstGeom>
            <a:solidFill>
              <a:schemeClr val="bg1">
                <a:lumMod val="85000"/>
              </a:schemeClr>
            </a:solid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lang="pt-PT" sz="2400" dirty="0">
                  <a:solidFill>
                    <a:schemeClr val="tx2"/>
                  </a:solidFill>
                  <a:latin typeface="Morgan Sans" charset="0"/>
                  <a:ea typeface="Morgan Sans" charset="0"/>
                  <a:cs typeface="Morgan Sans" charset="0"/>
                </a:rPr>
                <a:t>fase 1</a:t>
              </a:r>
            </a:p>
          </p:txBody>
        </p:sp>
        <p:sp>
          <p:nvSpPr>
            <p:cNvPr id="13" name="Notched Right Arrow 12"/>
            <p:cNvSpPr/>
            <p:nvPr/>
          </p:nvSpPr>
          <p:spPr>
            <a:xfrm>
              <a:off x="6153966" y="9457459"/>
              <a:ext cx="2277312" cy="370787"/>
            </a:xfrm>
            <a:prstGeom prst="notchedRightArrow">
              <a:avLst>
                <a:gd name="adj1" fmla="val 66303"/>
                <a:gd name="adj2" fmla="val 50000"/>
              </a:avLst>
            </a:prstGeom>
            <a:solidFill>
              <a:schemeClr val="bg1">
                <a:lumMod val="85000"/>
              </a:schemeClr>
            </a:solid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lang="pt-PT" sz="2400" dirty="0">
                  <a:solidFill>
                    <a:schemeClr val="tx2"/>
                  </a:solidFill>
                  <a:latin typeface="Morgan Sans" charset="0"/>
                  <a:ea typeface="Morgan Sans" charset="0"/>
                  <a:cs typeface="Morgan Sans" charset="0"/>
                </a:rPr>
                <a:t>fase 2</a:t>
              </a:r>
            </a:p>
          </p:txBody>
        </p:sp>
        <p:sp>
          <p:nvSpPr>
            <p:cNvPr id="14" name="Notched Right Arrow 13"/>
            <p:cNvSpPr/>
            <p:nvPr/>
          </p:nvSpPr>
          <p:spPr>
            <a:xfrm>
              <a:off x="8431278" y="9457459"/>
              <a:ext cx="1081022" cy="370787"/>
            </a:xfrm>
            <a:prstGeom prst="notchedRightArrow">
              <a:avLst>
                <a:gd name="adj1" fmla="val 66303"/>
                <a:gd name="adj2" fmla="val 50000"/>
              </a:avLst>
            </a:prstGeom>
            <a:solidFill>
              <a:schemeClr val="bg1">
                <a:lumMod val="85000"/>
              </a:schemeClr>
            </a:solid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lang="pt-PT" sz="2400" dirty="0">
                  <a:solidFill>
                    <a:schemeClr val="tx2"/>
                  </a:solidFill>
                  <a:latin typeface="Morgan Sans" charset="0"/>
                  <a:ea typeface="Morgan Sans" charset="0"/>
                  <a:cs typeface="Morgan Sans" charset="0"/>
                </a:rPr>
                <a:t>fase 3</a:t>
              </a:r>
            </a:p>
          </p:txBody>
        </p:sp>
        <p:sp>
          <p:nvSpPr>
            <p:cNvPr id="15" name="Folded Corner 14"/>
            <p:cNvSpPr/>
            <p:nvPr/>
          </p:nvSpPr>
          <p:spPr>
            <a:xfrm>
              <a:off x="8522959" y="8135953"/>
              <a:ext cx="967658" cy="528300"/>
            </a:xfrm>
            <a:prstGeom prst="foldedCorner">
              <a:avLst/>
            </a:prstGeom>
            <a:gradFill>
              <a:gsLst>
                <a:gs pos="0">
                  <a:srgbClr val="DEECF8"/>
                </a:gs>
                <a:gs pos="100000">
                  <a:schemeClr val="accent1">
                    <a:lumMod val="60000"/>
                    <a:lumOff val="40000"/>
                  </a:schemeClr>
                </a:gs>
              </a:gsLst>
            </a:gradFill>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spcAft>
                  <a:spcPts val="200"/>
                </a:spcAft>
              </a:pPr>
              <a:r>
                <a:rPr lang="pt-PT" sz="2000" dirty="0">
                  <a:solidFill>
                    <a:schemeClr val="tx1">
                      <a:lumMod val="65000"/>
                      <a:lumOff val="35000"/>
                    </a:schemeClr>
                  </a:solidFill>
                  <a:latin typeface="Morgan Sans" charset="0"/>
                  <a:ea typeface="Morgan Sans" charset="0"/>
                  <a:cs typeface="Morgan Sans" charset="0"/>
                </a:rPr>
                <a:t>Prémios Pedagógicos</a:t>
              </a:r>
            </a:p>
            <a:p>
              <a:pPr algn="ctr"/>
              <a:r>
                <a:rPr lang="pt-PT" sz="1600" dirty="0">
                  <a:solidFill>
                    <a:schemeClr val="tx1">
                      <a:lumMod val="65000"/>
                      <a:lumOff val="35000"/>
                    </a:schemeClr>
                  </a:solidFill>
                  <a:latin typeface="Morgan Sans" charset="0"/>
                  <a:ea typeface="Morgan Sans" charset="0"/>
                  <a:cs typeface="Morgan Sans" charset="0"/>
                </a:rPr>
                <a:t>melhores docentes</a:t>
              </a:r>
            </a:p>
          </p:txBody>
        </p:sp>
        <p:sp>
          <p:nvSpPr>
            <p:cNvPr id="16" name="Folded Corner 15"/>
            <p:cNvSpPr/>
            <p:nvPr/>
          </p:nvSpPr>
          <p:spPr>
            <a:xfrm>
              <a:off x="8522960" y="8755467"/>
              <a:ext cx="967656" cy="610778"/>
            </a:xfrm>
            <a:prstGeom prst="foldedCorner">
              <a:avLst/>
            </a:prstGeom>
            <a:gradFill>
              <a:gsLst>
                <a:gs pos="0">
                  <a:srgbClr val="DEECF8"/>
                </a:gs>
                <a:gs pos="100000">
                  <a:schemeClr val="accent1">
                    <a:lumMod val="60000"/>
                    <a:lumOff val="40000"/>
                  </a:schemeClr>
                </a:gs>
              </a:gsLst>
            </a:gradFill>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lang="pt-PT" sz="2000" dirty="0">
                  <a:solidFill>
                    <a:schemeClr val="tx1">
                      <a:lumMod val="65000"/>
                      <a:lumOff val="35000"/>
                    </a:schemeClr>
                  </a:solidFill>
                  <a:latin typeface="Morgan Sans" charset="0"/>
                  <a:ea typeface="Morgan Sans" charset="0"/>
                  <a:cs typeface="Morgan Sans" charset="0"/>
                </a:rPr>
                <a:t>Docentes/UC identificados para melhoria</a:t>
              </a:r>
            </a:p>
          </p:txBody>
        </p:sp>
        <p:sp>
          <p:nvSpPr>
            <p:cNvPr id="17" name="Right Arrow 16"/>
            <p:cNvSpPr/>
            <p:nvPr/>
          </p:nvSpPr>
          <p:spPr>
            <a:xfrm>
              <a:off x="8182652" y="8800489"/>
              <a:ext cx="297971" cy="379111"/>
            </a:xfrm>
            <a:prstGeom prst="rightArrow">
              <a:avLst/>
            </a:prstGeom>
            <a:gradFill>
              <a:gsLst>
                <a:gs pos="0">
                  <a:schemeClr val="accent1">
                    <a:lumMod val="20000"/>
                    <a:lumOff val="80000"/>
                  </a:schemeClr>
                </a:gs>
                <a:gs pos="100000">
                  <a:schemeClr val="accent1">
                    <a:lumMod val="40000"/>
                    <a:lumOff val="60000"/>
                  </a:schemeClr>
                </a:gs>
              </a:gsLst>
            </a:gradFill>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endParaRPr lang="en-US" sz="1400">
                <a:solidFill>
                  <a:schemeClr val="tx1">
                    <a:lumMod val="65000"/>
                    <a:lumOff val="35000"/>
                  </a:schemeClr>
                </a:solidFill>
                <a:latin typeface="Morgan Sans" charset="0"/>
                <a:ea typeface="Morgan Sans" charset="0"/>
                <a:cs typeface="Morgan Sans" charset="0"/>
              </a:endParaRPr>
            </a:p>
          </p:txBody>
        </p:sp>
        <p:sp>
          <p:nvSpPr>
            <p:cNvPr id="18" name="Right Arrow 17"/>
            <p:cNvSpPr/>
            <p:nvPr/>
          </p:nvSpPr>
          <p:spPr>
            <a:xfrm>
              <a:off x="5962889" y="8793438"/>
              <a:ext cx="297805" cy="379111"/>
            </a:xfrm>
            <a:prstGeom prst="rightArrow">
              <a:avLst/>
            </a:prstGeom>
            <a:gradFill>
              <a:gsLst>
                <a:gs pos="0">
                  <a:schemeClr val="accent1">
                    <a:lumMod val="20000"/>
                    <a:lumOff val="80000"/>
                  </a:schemeClr>
                </a:gs>
                <a:gs pos="100000">
                  <a:schemeClr val="accent1">
                    <a:lumMod val="40000"/>
                    <a:lumOff val="60000"/>
                  </a:schemeClr>
                </a:gs>
              </a:gsLst>
            </a:gradFill>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endParaRPr lang="en-US" sz="1400">
                <a:solidFill>
                  <a:schemeClr val="tx1">
                    <a:lumMod val="65000"/>
                    <a:lumOff val="35000"/>
                  </a:schemeClr>
                </a:solidFill>
                <a:latin typeface="Morgan Sans" charset="0"/>
                <a:ea typeface="Morgan Sans" charset="0"/>
                <a:cs typeface="Morgan Sans" charset="0"/>
              </a:endParaRPr>
            </a:p>
          </p:txBody>
        </p:sp>
      </p:grpSp>
    </p:spTree>
    <p:extLst>
      <p:ext uri="{BB962C8B-B14F-4D97-AF65-F5344CB8AC3E}">
        <p14:creationId xmlns:p14="http://schemas.microsoft.com/office/powerpoint/2010/main" val="748639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E2A6F-6F28-074E-A59E-30510FCE12E3}"/>
              </a:ext>
            </a:extLst>
          </p:cNvPr>
          <p:cNvSpPr>
            <a:spLocks noGrp="1"/>
          </p:cNvSpPr>
          <p:nvPr>
            <p:ph type="title"/>
          </p:nvPr>
        </p:nvSpPr>
        <p:spPr/>
        <p:txBody>
          <a:bodyPr/>
          <a:lstStyle/>
          <a:p>
            <a:r>
              <a:rPr lang="pt-PT"/>
              <a:t>Regulamentos</a:t>
            </a:r>
            <a:endParaRPr lang="pt-PT" dirty="0"/>
          </a:p>
        </p:txBody>
      </p:sp>
      <p:sp>
        <p:nvSpPr>
          <p:cNvPr id="3" name="Content Placeholder 2">
            <a:extLst>
              <a:ext uri="{FF2B5EF4-FFF2-40B4-BE49-F238E27FC236}">
                <a16:creationId xmlns:a16="http://schemas.microsoft.com/office/drawing/2014/main" id="{B5ECE67E-E7FC-1349-89F0-BDB4EFAEADD3}"/>
              </a:ext>
            </a:extLst>
          </p:cNvPr>
          <p:cNvSpPr>
            <a:spLocks noGrp="1"/>
          </p:cNvSpPr>
          <p:nvPr>
            <p:ph idx="1"/>
          </p:nvPr>
        </p:nvSpPr>
        <p:spPr/>
        <p:txBody>
          <a:bodyPr/>
          <a:lstStyle/>
          <a:p>
            <a:r>
              <a:rPr lang="pt-PT" dirty="0"/>
              <a:t>CCA: </a:t>
            </a:r>
            <a:r>
              <a:rPr lang="pt-PT" dirty="0">
                <a:hlinkClick r:id="rId2"/>
              </a:rPr>
              <a:t>Código de Conduta Académica</a:t>
            </a:r>
            <a:endParaRPr lang="pt-PT" dirty="0"/>
          </a:p>
          <a:p>
            <a:pPr lvl="1"/>
            <a:r>
              <a:rPr lang="pt-PT" dirty="0"/>
              <a:t>Complementado pelo RDD: Regulamento Disciplinar de Discentes,</a:t>
            </a:r>
            <a:br>
              <a:rPr lang="pt-PT" dirty="0"/>
            </a:br>
            <a:r>
              <a:rPr lang="pt-PT" dirty="0"/>
              <a:t>cuja aplicação é da competência da Reitoria</a:t>
            </a:r>
          </a:p>
          <a:p>
            <a:endParaRPr lang="pt-PT" dirty="0"/>
          </a:p>
          <a:p>
            <a:r>
              <a:rPr lang="pt-PT" dirty="0"/>
              <a:t>REEE: </a:t>
            </a:r>
            <a:r>
              <a:rPr lang="pt-PT" dirty="0">
                <a:hlinkClick r:id="rId3"/>
              </a:rPr>
              <a:t>Regulamento de Estudantes com Estatuto Especial</a:t>
            </a:r>
            <a:endParaRPr lang="pt-PT" dirty="0"/>
          </a:p>
          <a:p>
            <a:r>
              <a:rPr lang="pt-PT" dirty="0"/>
              <a:t>RGACC: </a:t>
            </a:r>
            <a:r>
              <a:rPr lang="pt-PT" dirty="0">
                <a:hlinkClick r:id="rId4"/>
              </a:rPr>
              <a:t>Regulamento Geral de Avaliação de Conhecimentos e Competências</a:t>
            </a:r>
            <a:endParaRPr lang="pt-PT" dirty="0"/>
          </a:p>
          <a:p>
            <a:endParaRPr lang="pt-PT" dirty="0"/>
          </a:p>
          <a:p>
            <a:endParaRPr lang="pt-PT" dirty="0"/>
          </a:p>
          <a:p>
            <a:endParaRPr lang="pt-PT" dirty="0"/>
          </a:p>
          <a:p>
            <a:endParaRPr lang="pt-PT" dirty="0"/>
          </a:p>
          <a:p>
            <a:pPr marL="216000" indent="0" algn="ctr">
              <a:buNone/>
            </a:pPr>
            <a:r>
              <a:rPr lang="pt-PT" dirty="0"/>
              <a:t>Todos os regulamentos se encontram disponíveis no </a:t>
            </a:r>
            <a:r>
              <a:rPr lang="pt-PT" dirty="0">
                <a:hlinkClick r:id="rId5"/>
              </a:rPr>
              <a:t>sítio do Conselho Pedagógico</a:t>
            </a:r>
            <a:endParaRPr lang="pt-PT" dirty="0"/>
          </a:p>
        </p:txBody>
      </p:sp>
    </p:spTree>
    <p:extLst>
      <p:ext uri="{BB962C8B-B14F-4D97-AF65-F5344CB8AC3E}">
        <p14:creationId xmlns:p14="http://schemas.microsoft.com/office/powerpoint/2010/main" val="3749111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17E64-04B9-FA4D-BC13-A207AEB68029}"/>
              </a:ext>
            </a:extLst>
          </p:cNvPr>
          <p:cNvSpPr>
            <a:spLocks noGrp="1"/>
          </p:cNvSpPr>
          <p:nvPr>
            <p:ph type="title"/>
          </p:nvPr>
        </p:nvSpPr>
        <p:spPr/>
        <p:txBody>
          <a:bodyPr/>
          <a:lstStyle/>
          <a:p>
            <a:r>
              <a:rPr lang="pt-PT" dirty="0"/>
              <a:t>CCA: Código de Conduta Académica</a:t>
            </a:r>
          </a:p>
        </p:txBody>
      </p:sp>
      <p:sp>
        <p:nvSpPr>
          <p:cNvPr id="3" name="Content Placeholder 2">
            <a:extLst>
              <a:ext uri="{FF2B5EF4-FFF2-40B4-BE49-F238E27FC236}">
                <a16:creationId xmlns:a16="http://schemas.microsoft.com/office/drawing/2014/main" id="{2FD814EB-6BFF-BE4D-B789-5E3437B5251F}"/>
              </a:ext>
            </a:extLst>
          </p:cNvPr>
          <p:cNvSpPr>
            <a:spLocks noGrp="1"/>
          </p:cNvSpPr>
          <p:nvPr>
            <p:ph idx="1"/>
          </p:nvPr>
        </p:nvSpPr>
        <p:spPr/>
        <p:txBody>
          <a:bodyPr/>
          <a:lstStyle/>
          <a:p>
            <a:r>
              <a:rPr lang="pt-PT" dirty="0"/>
              <a:t>Conjunto de princípios gerais, orientadores da ação e da conduta dos elementos da comunidade académica.</a:t>
            </a:r>
          </a:p>
          <a:p>
            <a:r>
              <a:rPr lang="pt-PT" dirty="0"/>
              <a:t>Toda a ação e conduta dos elementos da comunidade académica deve observar os seguintes </a:t>
            </a:r>
            <a:r>
              <a:rPr lang="pt-PT" dirty="0">
                <a:solidFill>
                  <a:srgbClr val="0070C0"/>
                </a:solidFill>
              </a:rPr>
              <a:t>valores e princípios</a:t>
            </a:r>
            <a:r>
              <a:rPr lang="en-US" dirty="0"/>
              <a:t>:</a:t>
            </a:r>
          </a:p>
          <a:p>
            <a:pPr lvl="1"/>
            <a:r>
              <a:rPr lang="pt-PT" dirty="0">
                <a:solidFill>
                  <a:srgbClr val="0070C0"/>
                </a:solidFill>
              </a:rPr>
              <a:t>Autonomia e liberdade individual </a:t>
            </a:r>
            <a:r>
              <a:rPr lang="pt-PT" dirty="0"/>
              <a:t>na produção do conhecimento, sem condicionalismos, interferências ou constrangimentos [...];</a:t>
            </a:r>
          </a:p>
          <a:p>
            <a:pPr lvl="1"/>
            <a:r>
              <a:rPr lang="pt-PT" dirty="0">
                <a:solidFill>
                  <a:srgbClr val="0070C0"/>
                </a:solidFill>
              </a:rPr>
              <a:t>Responsabilidade individual e coletiva</a:t>
            </a:r>
            <a:r>
              <a:rPr lang="pt-PT" dirty="0"/>
              <a:t>, entendida como capacidade para assumir os atos e aceitar as consequências;</a:t>
            </a:r>
          </a:p>
          <a:p>
            <a:pPr lvl="1"/>
            <a:r>
              <a:rPr lang="pt-PT" dirty="0">
                <a:solidFill>
                  <a:srgbClr val="0070C0"/>
                </a:solidFill>
              </a:rPr>
              <a:t>Tolerância e respeito </a:t>
            </a:r>
            <a:r>
              <a:rPr lang="pt-PT" dirty="0"/>
              <a:t>pela diversidade de opiniões e pensamentos;</a:t>
            </a:r>
          </a:p>
          <a:p>
            <a:pPr lvl="1"/>
            <a:r>
              <a:rPr lang="pt-PT" dirty="0">
                <a:solidFill>
                  <a:srgbClr val="0070C0"/>
                </a:solidFill>
              </a:rPr>
              <a:t>Honestidade, rigor e lealdade académica</a:t>
            </a:r>
            <a:r>
              <a:rPr lang="pt-PT" dirty="0"/>
              <a:t>, em todas as vertentes que a integram seja nos processos de ensino/aprendizagem ou na atividade científica;</a:t>
            </a:r>
          </a:p>
          <a:p>
            <a:pPr lvl="1"/>
            <a:r>
              <a:rPr lang="pt-PT" dirty="0">
                <a:solidFill>
                  <a:srgbClr val="0070C0"/>
                </a:solidFill>
              </a:rPr>
              <a:t>Cidadania ativa, consciência e responsabilidade social</a:t>
            </a:r>
            <a:r>
              <a:rPr lang="pt-PT" dirty="0"/>
              <a:t>, que reflitam e promovam os princípios da liberdade e justiça, dignidade e solidariedade.</a:t>
            </a:r>
          </a:p>
        </p:txBody>
      </p:sp>
    </p:spTree>
    <p:extLst>
      <p:ext uri="{BB962C8B-B14F-4D97-AF65-F5344CB8AC3E}">
        <p14:creationId xmlns:p14="http://schemas.microsoft.com/office/powerpoint/2010/main" val="3143106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62B5C-8109-C048-8AC2-FA39C4D14BBB}"/>
              </a:ext>
            </a:extLst>
          </p:cNvPr>
          <p:cNvSpPr>
            <a:spLocks noGrp="1"/>
          </p:cNvSpPr>
          <p:nvPr>
            <p:ph type="title"/>
          </p:nvPr>
        </p:nvSpPr>
        <p:spPr/>
        <p:txBody>
          <a:bodyPr/>
          <a:lstStyle/>
          <a:p>
            <a:r>
              <a:rPr lang="pt-PT" dirty="0"/>
              <a:t>CCA: Código de Conduta Académica</a:t>
            </a:r>
            <a:br>
              <a:rPr lang="pt-PT" dirty="0"/>
            </a:br>
            <a:r>
              <a:rPr lang="pt-PT" dirty="0"/>
              <a:t>Normas de boa conduta dos ...</a:t>
            </a:r>
          </a:p>
        </p:txBody>
      </p:sp>
      <p:sp>
        <p:nvSpPr>
          <p:cNvPr id="3" name="Content Placeholder 2">
            <a:extLst>
              <a:ext uri="{FF2B5EF4-FFF2-40B4-BE49-F238E27FC236}">
                <a16:creationId xmlns:a16="http://schemas.microsoft.com/office/drawing/2014/main" id="{B8EC378E-E096-5F42-857C-9D7757E0A7C6}"/>
              </a:ext>
            </a:extLst>
          </p:cNvPr>
          <p:cNvSpPr>
            <a:spLocks noGrp="1"/>
          </p:cNvSpPr>
          <p:nvPr>
            <p:ph idx="1"/>
          </p:nvPr>
        </p:nvSpPr>
        <p:spPr/>
        <p:txBody>
          <a:bodyPr numCol="2" spcCol="108000">
            <a:normAutofit fontScale="92500" lnSpcReduction="10000"/>
          </a:bodyPr>
          <a:lstStyle/>
          <a:p>
            <a:r>
              <a:rPr lang="pt-PT" dirty="0"/>
              <a:t>estudantes</a:t>
            </a:r>
          </a:p>
          <a:p>
            <a:pPr lvl="1"/>
            <a:r>
              <a:rPr lang="pt-PT" dirty="0"/>
              <a:t>Ser </a:t>
            </a:r>
            <a:r>
              <a:rPr lang="pt-PT" dirty="0">
                <a:solidFill>
                  <a:srgbClr val="0070C0"/>
                </a:solidFill>
              </a:rPr>
              <a:t>diligente e respeitador</a:t>
            </a:r>
          </a:p>
          <a:p>
            <a:pPr lvl="1"/>
            <a:r>
              <a:rPr lang="pt-PT" dirty="0"/>
              <a:t>Velar pela </a:t>
            </a:r>
            <a:r>
              <a:rPr lang="pt-PT" dirty="0">
                <a:solidFill>
                  <a:srgbClr val="0070C0"/>
                </a:solidFill>
              </a:rPr>
              <a:t>pontualidade e assiduidade </a:t>
            </a:r>
          </a:p>
          <a:p>
            <a:pPr lvl="1"/>
            <a:r>
              <a:rPr lang="pt-PT" dirty="0"/>
              <a:t>Colaborar nos inquéritos pelo ISCTE-IUL</a:t>
            </a:r>
          </a:p>
          <a:p>
            <a:pPr lvl="1"/>
            <a:r>
              <a:rPr lang="pt-PT" dirty="0">
                <a:solidFill>
                  <a:srgbClr val="0070C0"/>
                </a:solidFill>
              </a:rPr>
              <a:t>Evitar a prática de plágio e </a:t>
            </a:r>
            <a:r>
              <a:rPr lang="pt-PT" dirty="0" err="1">
                <a:solidFill>
                  <a:srgbClr val="0070C0"/>
                </a:solidFill>
              </a:rPr>
              <a:t>autoplágio</a:t>
            </a:r>
            <a:endParaRPr lang="pt-PT" dirty="0">
              <a:solidFill>
                <a:srgbClr val="0070C0"/>
              </a:solidFill>
            </a:endParaRPr>
          </a:p>
          <a:p>
            <a:endParaRPr lang="pt-PT" dirty="0">
              <a:solidFill>
                <a:srgbClr val="0070C0"/>
              </a:solidFill>
            </a:endParaRPr>
          </a:p>
          <a:p>
            <a:endParaRPr lang="pt-PT" dirty="0">
              <a:solidFill>
                <a:srgbClr val="0070C0"/>
              </a:solidFill>
            </a:endParaRPr>
          </a:p>
          <a:p>
            <a:endParaRPr lang="pt-PT" dirty="0">
              <a:solidFill>
                <a:srgbClr val="0070C0"/>
              </a:solidFill>
            </a:endParaRPr>
          </a:p>
          <a:p>
            <a:endParaRPr lang="pt-PT" dirty="0">
              <a:solidFill>
                <a:srgbClr val="0070C0"/>
              </a:solidFill>
            </a:endParaRPr>
          </a:p>
          <a:p>
            <a:endParaRPr lang="pt-PT" dirty="0">
              <a:solidFill>
                <a:srgbClr val="0070C0"/>
              </a:solidFill>
            </a:endParaRPr>
          </a:p>
          <a:p>
            <a:endParaRPr lang="pt-PT" dirty="0">
              <a:solidFill>
                <a:srgbClr val="0070C0"/>
              </a:solidFill>
            </a:endParaRPr>
          </a:p>
          <a:p>
            <a:endParaRPr lang="pt-PT" dirty="0"/>
          </a:p>
          <a:p>
            <a:r>
              <a:rPr lang="pt-PT" dirty="0"/>
              <a:t>docentes, investigadores e trabalhadores não docentes </a:t>
            </a:r>
          </a:p>
          <a:p>
            <a:pPr lvl="1"/>
            <a:r>
              <a:rPr lang="pt-PT" dirty="0"/>
              <a:t>Exercer funções em conformidade com a Lei, normas e estatutos</a:t>
            </a:r>
          </a:p>
          <a:p>
            <a:pPr lvl="1"/>
            <a:r>
              <a:rPr lang="pt-PT" dirty="0"/>
              <a:t>Zelar pelas práticas de formação</a:t>
            </a:r>
          </a:p>
          <a:p>
            <a:pPr lvl="1"/>
            <a:r>
              <a:rPr lang="pt-PT" dirty="0"/>
              <a:t>Ser </a:t>
            </a:r>
            <a:r>
              <a:rPr lang="pt-PT" dirty="0">
                <a:solidFill>
                  <a:srgbClr val="0070C0"/>
                </a:solidFill>
              </a:rPr>
              <a:t>responsável, leal e assíduo</a:t>
            </a:r>
          </a:p>
          <a:p>
            <a:pPr lvl="1"/>
            <a:r>
              <a:rPr lang="pt-PT" dirty="0"/>
              <a:t>Assumir uma postura profissional</a:t>
            </a:r>
          </a:p>
          <a:p>
            <a:pPr lvl="1"/>
            <a:r>
              <a:rPr lang="pt-PT" dirty="0"/>
              <a:t>Atuar com </a:t>
            </a:r>
            <a:r>
              <a:rPr lang="pt-PT" dirty="0">
                <a:solidFill>
                  <a:srgbClr val="0070C0"/>
                </a:solidFill>
              </a:rPr>
              <a:t>imparcialidade e objetividade </a:t>
            </a:r>
          </a:p>
          <a:p>
            <a:pPr lvl="1"/>
            <a:r>
              <a:rPr lang="pt-PT" dirty="0"/>
              <a:t>Não promover comentários pejorativos ou difamatórios</a:t>
            </a:r>
          </a:p>
          <a:p>
            <a:pPr lvl="1"/>
            <a:r>
              <a:rPr lang="pt-PT" dirty="0"/>
              <a:t>Incentivar o trabalho colaborativo</a:t>
            </a:r>
          </a:p>
          <a:p>
            <a:pPr lvl="1"/>
            <a:r>
              <a:rPr lang="pt-PT" dirty="0"/>
              <a:t>Adotar atitudes pró-ativas </a:t>
            </a:r>
          </a:p>
          <a:p>
            <a:pPr lvl="1"/>
            <a:r>
              <a:rPr lang="pt-PT" dirty="0"/>
              <a:t>Comunicar ao Reitor quaisquer atos de violação do presente código</a:t>
            </a:r>
          </a:p>
        </p:txBody>
      </p:sp>
    </p:spTree>
    <p:extLst>
      <p:ext uri="{BB962C8B-B14F-4D97-AF65-F5344CB8AC3E}">
        <p14:creationId xmlns:p14="http://schemas.microsoft.com/office/powerpoint/2010/main" val="2985690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17E64-04B9-FA4D-BC13-A207AEB68029}"/>
              </a:ext>
            </a:extLst>
          </p:cNvPr>
          <p:cNvSpPr>
            <a:spLocks noGrp="1"/>
          </p:cNvSpPr>
          <p:nvPr>
            <p:ph type="title"/>
          </p:nvPr>
        </p:nvSpPr>
        <p:spPr/>
        <p:txBody>
          <a:bodyPr/>
          <a:lstStyle/>
          <a:p>
            <a:r>
              <a:rPr lang="pt-PT" dirty="0"/>
              <a:t>REEE: Regulamento de Estudantes com Estatuto Especial</a:t>
            </a:r>
          </a:p>
        </p:txBody>
      </p:sp>
      <p:sp>
        <p:nvSpPr>
          <p:cNvPr id="3" name="Content Placeholder 2">
            <a:extLst>
              <a:ext uri="{FF2B5EF4-FFF2-40B4-BE49-F238E27FC236}">
                <a16:creationId xmlns:a16="http://schemas.microsoft.com/office/drawing/2014/main" id="{2FD814EB-6BFF-BE4D-B789-5E3437B5251F}"/>
              </a:ext>
            </a:extLst>
          </p:cNvPr>
          <p:cNvSpPr>
            <a:spLocks noGrp="1"/>
          </p:cNvSpPr>
          <p:nvPr>
            <p:ph idx="1"/>
          </p:nvPr>
        </p:nvSpPr>
        <p:spPr/>
        <p:txBody>
          <a:bodyPr>
            <a:normAutofit/>
          </a:bodyPr>
          <a:lstStyle/>
          <a:p>
            <a:r>
              <a:rPr lang="pt-PT" dirty="0"/>
              <a:t>A quem são concedidos benefícios?</a:t>
            </a:r>
          </a:p>
          <a:p>
            <a:pPr lvl="1"/>
            <a:r>
              <a:rPr lang="pt-PT" dirty="0"/>
              <a:t>Dirigente Associativo Jovem</a:t>
            </a:r>
          </a:p>
          <a:p>
            <a:pPr lvl="1"/>
            <a:r>
              <a:rPr lang="pt-PT" dirty="0"/>
              <a:t>Estudante Atleta do ISCTE-IUL; Estudante Atleta de Alto Rendimento</a:t>
            </a:r>
          </a:p>
          <a:p>
            <a:pPr lvl="1"/>
            <a:r>
              <a:rPr lang="pt-PT" dirty="0"/>
              <a:t>Trabalhador-Estudante</a:t>
            </a:r>
          </a:p>
          <a:p>
            <a:pPr lvl="1"/>
            <a:r>
              <a:rPr lang="pt-PT" dirty="0"/>
              <a:t>Alunas grávidas, puérperas e lactantes, a mães e pais estudantes com filhos até 3 anos de idade</a:t>
            </a:r>
          </a:p>
          <a:p>
            <a:pPr lvl="1"/>
            <a:r>
              <a:rPr lang="pt-PT" dirty="0"/>
              <a:t>Estudantes com Necessidades Educativas Especiais</a:t>
            </a:r>
          </a:p>
          <a:p>
            <a:pPr lvl="1"/>
            <a:r>
              <a:rPr lang="pt-PT" dirty="0"/>
              <a:t>Militares e Bombeiros</a:t>
            </a:r>
          </a:p>
          <a:p>
            <a:pPr lvl="1"/>
            <a:r>
              <a:rPr lang="pt-PT" dirty="0"/>
              <a:t>Estudantes que professem uma confissão religiosa cujo dia de repouso ou culto não seja ao domingo</a:t>
            </a:r>
          </a:p>
          <a:p>
            <a:pPr lvl="1"/>
            <a:r>
              <a:rPr lang="pt-PT" dirty="0"/>
              <a:t>Outras situações. Ex:. </a:t>
            </a:r>
            <a:r>
              <a:rPr lang="pt-PT" dirty="0">
                <a:solidFill>
                  <a:srgbClr val="0070C0"/>
                </a:solidFill>
              </a:rPr>
              <a:t>Falecimento de cônjuge ou parente</a:t>
            </a:r>
            <a:r>
              <a:rPr lang="pt-PT" dirty="0"/>
              <a:t>; Comparência perante autoridade policial, judicial ou militar; </a:t>
            </a:r>
            <a:r>
              <a:rPr lang="pt-PT" dirty="0">
                <a:solidFill>
                  <a:srgbClr val="0070C0"/>
                </a:solidFill>
              </a:rPr>
              <a:t>incapacidade temporária</a:t>
            </a:r>
            <a:r>
              <a:rPr lang="pt-PT" dirty="0"/>
              <a:t>; Delegados ou </a:t>
            </a:r>
            <a:r>
              <a:rPr lang="pt-PT" dirty="0" err="1"/>
              <a:t>sub-delegados</a:t>
            </a:r>
            <a:r>
              <a:rPr lang="pt-PT" dirty="0"/>
              <a:t> de turma, Membros do Conselho Pedagógico e das Comissões Pedagógicas das Escolas, Membros do Conselho Geral, Núcleos de estudantes, Alunos em programas de mobilidade, Estudantes que ingressem ou tenham sido colocados através dos regimes de acesso organizados pela DGES.</a:t>
            </a:r>
          </a:p>
        </p:txBody>
      </p:sp>
    </p:spTree>
    <p:extLst>
      <p:ext uri="{BB962C8B-B14F-4D97-AF65-F5344CB8AC3E}">
        <p14:creationId xmlns:p14="http://schemas.microsoft.com/office/powerpoint/2010/main" val="1614105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A6C46-E383-3348-A600-A3CF9CA3CFA6}"/>
              </a:ext>
            </a:extLst>
          </p:cNvPr>
          <p:cNvSpPr>
            <a:spLocks noGrp="1"/>
          </p:cNvSpPr>
          <p:nvPr>
            <p:ph type="title"/>
          </p:nvPr>
        </p:nvSpPr>
        <p:spPr/>
        <p:txBody>
          <a:bodyPr/>
          <a:lstStyle/>
          <a:p>
            <a:r>
              <a:rPr lang="pt-PT"/>
              <a:t>REEE: Regulamento de Estudantes com Estatuto Especial</a:t>
            </a:r>
            <a:endParaRPr lang="en-US" dirty="0"/>
          </a:p>
        </p:txBody>
      </p:sp>
      <p:sp>
        <p:nvSpPr>
          <p:cNvPr id="3" name="Content Placeholder 2">
            <a:extLst>
              <a:ext uri="{FF2B5EF4-FFF2-40B4-BE49-F238E27FC236}">
                <a16:creationId xmlns:a16="http://schemas.microsoft.com/office/drawing/2014/main" id="{1C803DFC-2F9C-4644-A6D5-9D4D73D9FB97}"/>
              </a:ext>
            </a:extLst>
          </p:cNvPr>
          <p:cNvSpPr>
            <a:spLocks noGrp="1"/>
          </p:cNvSpPr>
          <p:nvPr>
            <p:ph idx="1"/>
          </p:nvPr>
        </p:nvSpPr>
        <p:spPr/>
        <p:txBody>
          <a:bodyPr/>
          <a:lstStyle/>
          <a:p>
            <a:r>
              <a:rPr lang="pt-PT"/>
              <a:t>Que tipo de benefícios são concedidos?</a:t>
            </a:r>
          </a:p>
          <a:p>
            <a:pPr lvl="1"/>
            <a:r>
              <a:rPr lang="pt-PT"/>
              <a:t>Depende do estatuto conferido</a:t>
            </a:r>
          </a:p>
          <a:p>
            <a:endParaRPr lang="pt-PT"/>
          </a:p>
          <a:p>
            <a:r>
              <a:rPr lang="pt-PT"/>
              <a:t>Exemplos de alguns benefícios </a:t>
            </a:r>
          </a:p>
          <a:p>
            <a:pPr lvl="1"/>
            <a:r>
              <a:rPr lang="pt-PT"/>
              <a:t>relevação de faltas</a:t>
            </a:r>
          </a:p>
          <a:p>
            <a:pPr lvl="1"/>
            <a:r>
              <a:rPr lang="pt-PT"/>
              <a:t>requerer exames em época especial</a:t>
            </a:r>
          </a:p>
          <a:p>
            <a:pPr lvl="1"/>
            <a:r>
              <a:rPr lang="pt-PT"/>
              <a:t>adiamento da apresentação ou entrega de trabalhos e realização de testes em data posterior</a:t>
            </a:r>
          </a:p>
          <a:p>
            <a:pPr lvl="1"/>
            <a:r>
              <a:rPr lang="pt-PT"/>
              <a:t>tempo adicional para a realização das provas</a:t>
            </a:r>
          </a:p>
          <a:p>
            <a:pPr lvl="1"/>
            <a:r>
              <a:rPr lang="pt-PT"/>
              <a:t>adaptação de materiais e metodologias de avaliação…</a:t>
            </a:r>
          </a:p>
        </p:txBody>
      </p:sp>
    </p:spTree>
    <p:extLst>
      <p:ext uri="{BB962C8B-B14F-4D97-AF65-F5344CB8AC3E}">
        <p14:creationId xmlns:p14="http://schemas.microsoft.com/office/powerpoint/2010/main" val="619990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C782-1A12-8441-98A6-770EE2CE3819}"/>
              </a:ext>
            </a:extLst>
          </p:cNvPr>
          <p:cNvSpPr>
            <a:spLocks noGrp="1"/>
          </p:cNvSpPr>
          <p:nvPr>
            <p:ph type="title"/>
          </p:nvPr>
        </p:nvSpPr>
        <p:spPr/>
        <p:txBody>
          <a:bodyPr/>
          <a:lstStyle/>
          <a:p>
            <a:r>
              <a:rPr lang="pt-PT" noProof="0" dirty="0"/>
              <a:t>RGACC: </a:t>
            </a:r>
            <a:r>
              <a:rPr lang="pt-PT" dirty="0"/>
              <a:t>Regulamento Geral de Avaliação de Conhecimentos e Competências</a:t>
            </a:r>
          </a:p>
        </p:txBody>
      </p:sp>
      <p:sp>
        <p:nvSpPr>
          <p:cNvPr id="3" name="Content Placeholder 2">
            <a:extLst>
              <a:ext uri="{FF2B5EF4-FFF2-40B4-BE49-F238E27FC236}">
                <a16:creationId xmlns:a16="http://schemas.microsoft.com/office/drawing/2014/main" id="{FAA6D615-50A7-FF49-BCF8-A31E510A2B5A}"/>
              </a:ext>
            </a:extLst>
          </p:cNvPr>
          <p:cNvSpPr>
            <a:spLocks noGrp="1"/>
          </p:cNvSpPr>
          <p:nvPr>
            <p:ph idx="1"/>
          </p:nvPr>
        </p:nvSpPr>
        <p:spPr/>
        <p:txBody>
          <a:bodyPr/>
          <a:lstStyle/>
          <a:p>
            <a:r>
              <a:rPr lang="pt-PT" dirty="0"/>
              <a:t>A quem se aplica?</a:t>
            </a:r>
          </a:p>
          <a:p>
            <a:pPr lvl="1"/>
            <a:r>
              <a:rPr lang="pt-PT" dirty="0"/>
              <a:t>Cursos de 1º e 2 ciclo.</a:t>
            </a:r>
          </a:p>
          <a:p>
            <a:pPr lvl="1"/>
            <a:r>
              <a:rPr lang="pt-BR" dirty="0"/>
              <a:t>Aos mestrados integrados aplica-se o regime previsto para os cursos de 1.º ciclo (excetuando no se refere à dissertação, trabalho de projeto ou de estágio, que se regem por normativos próprios.</a:t>
            </a:r>
          </a:p>
          <a:p>
            <a:pPr lvl="1"/>
            <a:r>
              <a:rPr lang="pt-BR" dirty="0"/>
              <a:t>Os cursos de 3.º ciclo e os cursos não conferentes de grau são objeto de regulamentação própria (…) aplicando-se na falta destes, de forma supletiva e com as necessárias adaptações.</a:t>
            </a:r>
            <a:endParaRPr lang="pt-PT" dirty="0"/>
          </a:p>
        </p:txBody>
      </p:sp>
    </p:spTree>
    <p:extLst>
      <p:ext uri="{BB962C8B-B14F-4D97-AF65-F5344CB8AC3E}">
        <p14:creationId xmlns:p14="http://schemas.microsoft.com/office/powerpoint/2010/main" val="2931511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C782-1A12-8441-98A6-770EE2CE3819}"/>
              </a:ext>
            </a:extLst>
          </p:cNvPr>
          <p:cNvSpPr>
            <a:spLocks noGrp="1"/>
          </p:cNvSpPr>
          <p:nvPr>
            <p:ph type="title"/>
          </p:nvPr>
        </p:nvSpPr>
        <p:spPr/>
        <p:txBody>
          <a:bodyPr/>
          <a:lstStyle/>
          <a:p>
            <a:r>
              <a:rPr lang="pt-PT" dirty="0"/>
              <a:t>RGACC: Regulamento Geral de Avaliação de Conhecimentos e Competências</a:t>
            </a:r>
            <a:endParaRPr lang="pt-PT" noProof="0" dirty="0"/>
          </a:p>
        </p:txBody>
      </p:sp>
      <p:sp>
        <p:nvSpPr>
          <p:cNvPr id="3" name="Content Placeholder 2">
            <a:extLst>
              <a:ext uri="{FF2B5EF4-FFF2-40B4-BE49-F238E27FC236}">
                <a16:creationId xmlns:a16="http://schemas.microsoft.com/office/drawing/2014/main" id="{FAA6D615-50A7-FF49-BCF8-A31E510A2B5A}"/>
              </a:ext>
            </a:extLst>
          </p:cNvPr>
          <p:cNvSpPr>
            <a:spLocks noGrp="1"/>
          </p:cNvSpPr>
          <p:nvPr>
            <p:ph idx="1"/>
          </p:nvPr>
        </p:nvSpPr>
        <p:spPr/>
        <p:txBody>
          <a:bodyPr/>
          <a:lstStyle/>
          <a:p>
            <a:r>
              <a:rPr lang="pt-PT" dirty="0"/>
              <a:t>Alguns princípios orientadores</a:t>
            </a:r>
          </a:p>
          <a:p>
            <a:pPr lvl="1"/>
            <a:r>
              <a:rPr lang="pt-PT" dirty="0"/>
              <a:t>A </a:t>
            </a:r>
            <a:r>
              <a:rPr lang="pt-PT" dirty="0">
                <a:solidFill>
                  <a:srgbClr val="0070C0"/>
                </a:solidFill>
              </a:rPr>
              <a:t>calendarização</a:t>
            </a:r>
            <a:r>
              <a:rPr lang="pt-PT" dirty="0"/>
              <a:t> dos instrumentos de avaliação, a apreciação e discussão do funcionamento das UC através dos resultados das respetivas monitorizações intercalares e o estabelecimento de eventuais medidas de melhoria de eficiência no decurso do semestre são </a:t>
            </a:r>
            <a:r>
              <a:rPr lang="pt-PT" dirty="0">
                <a:solidFill>
                  <a:srgbClr val="0070C0"/>
                </a:solidFill>
              </a:rPr>
              <a:t>realizadas em reunião de Conselho de Ano</a:t>
            </a:r>
            <a:r>
              <a:rPr lang="pt-PT" dirty="0"/>
              <a:t>. </a:t>
            </a:r>
          </a:p>
          <a:p>
            <a:pPr lvl="1"/>
            <a:r>
              <a:rPr lang="pt-PT" dirty="0"/>
              <a:t>Nos cursos de 2.º ciclo em que pelas suas características não seja viável constituir o Conselho de Ano, cabe ao diretor de curso, após audição dos coordenadores das UC realizar as tarefas acima mencionadas. </a:t>
            </a:r>
          </a:p>
          <a:p>
            <a:pPr lvl="1"/>
            <a:r>
              <a:rPr lang="pt-PT" dirty="0"/>
              <a:t>Eventuais </a:t>
            </a:r>
            <a:r>
              <a:rPr lang="pt-PT" dirty="0">
                <a:solidFill>
                  <a:srgbClr val="0070C0"/>
                </a:solidFill>
              </a:rPr>
              <a:t>alterações</a:t>
            </a:r>
            <a:r>
              <a:rPr lang="pt-PT" dirty="0"/>
              <a:t> às datas e/ou horário de avaliação previamente estabelecidas apenas podem ser feitas com o </a:t>
            </a:r>
            <a:r>
              <a:rPr lang="pt-PT" dirty="0">
                <a:solidFill>
                  <a:srgbClr val="0070C0"/>
                </a:solidFill>
              </a:rPr>
              <a:t>consentimento do coordenador da UC, dos delegados das turmas envolvidas e do coordenador de ano</a:t>
            </a:r>
            <a:r>
              <a:rPr lang="pt-PT" dirty="0"/>
              <a:t>, ou do diretor de curso em sua substituição. </a:t>
            </a:r>
          </a:p>
        </p:txBody>
      </p:sp>
    </p:spTree>
    <p:extLst>
      <p:ext uri="{BB962C8B-B14F-4D97-AF65-F5344CB8AC3E}">
        <p14:creationId xmlns:p14="http://schemas.microsoft.com/office/powerpoint/2010/main" val="3147170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ítulo 1"/>
          <p:cNvSpPr>
            <a:spLocks noGrp="1"/>
          </p:cNvSpPr>
          <p:nvPr>
            <p:ph type="title"/>
          </p:nvPr>
        </p:nvSpPr>
        <p:spPr/>
        <p:txBody>
          <a:bodyPr/>
          <a:lstStyle/>
          <a:p>
            <a:r>
              <a:rPr lang="pt-PT" altLang="pt-PT" noProof="0" dirty="0"/>
              <a:t>O que é o Conselho Pedagógico?</a:t>
            </a:r>
          </a:p>
        </p:txBody>
      </p:sp>
      <p:sp>
        <p:nvSpPr>
          <p:cNvPr id="10" name="Content Placeholder 9"/>
          <p:cNvSpPr>
            <a:spLocks noGrp="1"/>
          </p:cNvSpPr>
          <p:nvPr>
            <p:ph idx="1"/>
          </p:nvPr>
        </p:nvSpPr>
        <p:spPr/>
        <p:txBody>
          <a:bodyPr/>
          <a:lstStyle/>
          <a:p>
            <a:pPr marL="216000" indent="0">
              <a:buNone/>
            </a:pPr>
            <a:r>
              <a:rPr lang="pt-PT" noProof="0" dirty="0"/>
              <a:t>É um órgão de coordenação central das </a:t>
            </a:r>
            <a:r>
              <a:rPr lang="pt-PT" noProof="0" dirty="0">
                <a:solidFill>
                  <a:srgbClr val="0070C0"/>
                </a:solidFill>
              </a:rPr>
              <a:t>atividades pedagógicas do ISCTE-IUL </a:t>
            </a:r>
            <a:r>
              <a:rPr lang="pt-PT" noProof="0" dirty="0"/>
              <a:t>e dos </a:t>
            </a:r>
            <a:r>
              <a:rPr lang="pt-PT" noProof="0" dirty="0">
                <a:solidFill>
                  <a:srgbClr val="0070C0"/>
                </a:solidFill>
              </a:rPr>
              <a:t>processos de concertação entre professores e estudantes</a:t>
            </a:r>
            <a:r>
              <a:rPr lang="pt-PT" noProof="0" dirty="0"/>
              <a:t>.</a:t>
            </a:r>
          </a:p>
          <a:p>
            <a:r>
              <a:rPr lang="pt-PT" dirty="0"/>
              <a:t>Composição</a:t>
            </a:r>
          </a:p>
          <a:p>
            <a:pPr lvl="1"/>
            <a:r>
              <a:rPr lang="pt-PT" dirty="0"/>
              <a:t>Constituído por </a:t>
            </a:r>
            <a:r>
              <a:rPr lang="pt-PT" dirty="0">
                <a:solidFill>
                  <a:srgbClr val="0070C0"/>
                </a:solidFill>
              </a:rPr>
              <a:t>igual número de </a:t>
            </a:r>
            <a:br>
              <a:rPr lang="pt-PT" dirty="0">
                <a:solidFill>
                  <a:srgbClr val="0070C0"/>
                </a:solidFill>
              </a:rPr>
            </a:br>
            <a:r>
              <a:rPr lang="pt-PT" dirty="0">
                <a:solidFill>
                  <a:srgbClr val="0070C0"/>
                </a:solidFill>
              </a:rPr>
              <a:t>professores e estudantes</a:t>
            </a:r>
            <a:r>
              <a:rPr lang="pt-PT" dirty="0"/>
              <a:t>, </a:t>
            </a:r>
            <a:br>
              <a:rPr lang="pt-PT" dirty="0"/>
            </a:br>
            <a:r>
              <a:rPr lang="pt-PT" dirty="0"/>
              <a:t>representantes das 4 Escolas</a:t>
            </a:r>
          </a:p>
          <a:p>
            <a:pPr lvl="1"/>
            <a:r>
              <a:rPr lang="pt-PT" dirty="0"/>
              <a:t>Um presidente e dois vice-presidentes</a:t>
            </a:r>
            <a:br>
              <a:rPr lang="pt-PT" dirty="0"/>
            </a:br>
            <a:r>
              <a:rPr lang="pt-PT" dirty="0"/>
              <a:t>(um pelos docentes e outro pelos alunos)</a:t>
            </a:r>
          </a:p>
          <a:p>
            <a:r>
              <a:rPr lang="pt-PT" dirty="0"/>
              <a:t>Funcionamento</a:t>
            </a:r>
          </a:p>
          <a:p>
            <a:pPr lvl="1"/>
            <a:r>
              <a:rPr lang="pt-PT" dirty="0"/>
              <a:t>Plenário</a:t>
            </a:r>
          </a:p>
          <a:p>
            <a:pPr lvl="1"/>
            <a:r>
              <a:rPr lang="pt-PT" dirty="0"/>
              <a:t>Comissão Permanente</a:t>
            </a:r>
          </a:p>
        </p:txBody>
      </p:sp>
      <p:grpSp>
        <p:nvGrpSpPr>
          <p:cNvPr id="77" name="Group 76">
            <a:extLst>
              <a:ext uri="{FF2B5EF4-FFF2-40B4-BE49-F238E27FC236}">
                <a16:creationId xmlns:a16="http://schemas.microsoft.com/office/drawing/2014/main" id="{A315F4E0-D934-7D41-919F-CAD0839042AB}"/>
              </a:ext>
            </a:extLst>
          </p:cNvPr>
          <p:cNvGrpSpPr/>
          <p:nvPr/>
        </p:nvGrpSpPr>
        <p:grpSpPr>
          <a:xfrm>
            <a:off x="5303912" y="2924944"/>
            <a:ext cx="6742515" cy="2878541"/>
            <a:chOff x="5663952" y="2884098"/>
            <a:chExt cx="6405181" cy="2734525"/>
          </a:xfrm>
        </p:grpSpPr>
        <p:grpSp>
          <p:nvGrpSpPr>
            <p:cNvPr id="4" name="Group 3">
              <a:extLst>
                <a:ext uri="{FF2B5EF4-FFF2-40B4-BE49-F238E27FC236}">
                  <a16:creationId xmlns:a16="http://schemas.microsoft.com/office/drawing/2014/main" id="{42B893C2-BD0D-C845-9C24-DE6909426E20}"/>
                </a:ext>
              </a:extLst>
            </p:cNvPr>
            <p:cNvGrpSpPr/>
            <p:nvPr/>
          </p:nvGrpSpPr>
          <p:grpSpPr>
            <a:xfrm>
              <a:off x="5663952" y="4509120"/>
              <a:ext cx="6405181" cy="1109503"/>
              <a:chOff x="5591944" y="2557154"/>
              <a:chExt cx="6405181" cy="1109503"/>
            </a:xfrm>
          </p:grpSpPr>
          <p:sp>
            <p:nvSpPr>
              <p:cNvPr id="8" name="Rectangle 7">
                <a:extLst>
                  <a:ext uri="{FF2B5EF4-FFF2-40B4-BE49-F238E27FC236}">
                    <a16:creationId xmlns:a16="http://schemas.microsoft.com/office/drawing/2014/main" id="{D4AC55C5-2A68-8144-83CD-778F8A2D339F}"/>
                  </a:ext>
                </a:extLst>
              </p:cNvPr>
              <p:cNvSpPr/>
              <p:nvPr/>
            </p:nvSpPr>
            <p:spPr>
              <a:xfrm>
                <a:off x="8798512" y="2557154"/>
                <a:ext cx="2972104" cy="110869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6600"/>
              </a:p>
            </p:txBody>
          </p:sp>
          <p:sp>
            <p:nvSpPr>
              <p:cNvPr id="9" name="Rectangle 8">
                <a:extLst>
                  <a:ext uri="{FF2B5EF4-FFF2-40B4-BE49-F238E27FC236}">
                    <a16:creationId xmlns:a16="http://schemas.microsoft.com/office/drawing/2014/main" id="{50A5BD19-B59E-884D-AC76-5A87BA4C415E}"/>
                  </a:ext>
                </a:extLst>
              </p:cNvPr>
              <p:cNvSpPr/>
              <p:nvPr/>
            </p:nvSpPr>
            <p:spPr>
              <a:xfrm flipH="1">
                <a:off x="5770102" y="2557156"/>
                <a:ext cx="3028405" cy="11095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6600"/>
              </a:p>
            </p:txBody>
          </p:sp>
          <p:sp>
            <p:nvSpPr>
              <p:cNvPr id="11" name="TextBox 10">
                <a:extLst>
                  <a:ext uri="{FF2B5EF4-FFF2-40B4-BE49-F238E27FC236}">
                    <a16:creationId xmlns:a16="http://schemas.microsoft.com/office/drawing/2014/main" id="{255B5D6C-719F-214F-85FA-C9651E46677B}"/>
                  </a:ext>
                </a:extLst>
              </p:cNvPr>
              <p:cNvSpPr txBox="1"/>
              <p:nvPr/>
            </p:nvSpPr>
            <p:spPr>
              <a:xfrm>
                <a:off x="5745508" y="2557154"/>
                <a:ext cx="3024851" cy="307776"/>
              </a:xfrm>
              <a:prstGeom prst="rect">
                <a:avLst/>
              </a:prstGeom>
              <a:noFill/>
            </p:spPr>
            <p:txBody>
              <a:bodyPr wrap="square" rtlCol="0">
                <a:spAutoFit/>
              </a:bodyPr>
              <a:lstStyle/>
              <a:p>
                <a:pPr algn="ctr"/>
                <a:r>
                  <a:rPr lang="pt-PT" sz="1400" dirty="0">
                    <a:latin typeface="Verdana" charset="0"/>
                    <a:ea typeface="Verdana" charset="0"/>
                    <a:cs typeface="Verdana" charset="0"/>
                  </a:rPr>
                  <a:t>docentes</a:t>
                </a:r>
              </a:p>
            </p:txBody>
          </p:sp>
          <p:sp>
            <p:nvSpPr>
              <p:cNvPr id="12" name="TextBox 11">
                <a:extLst>
                  <a:ext uri="{FF2B5EF4-FFF2-40B4-BE49-F238E27FC236}">
                    <a16:creationId xmlns:a16="http://schemas.microsoft.com/office/drawing/2014/main" id="{E144CC66-7DF8-E341-8533-66A884FDD77F}"/>
                  </a:ext>
                </a:extLst>
              </p:cNvPr>
              <p:cNvSpPr txBox="1"/>
              <p:nvPr/>
            </p:nvSpPr>
            <p:spPr>
              <a:xfrm>
                <a:off x="8770359" y="2557154"/>
                <a:ext cx="3012459" cy="307776"/>
              </a:xfrm>
              <a:prstGeom prst="rect">
                <a:avLst/>
              </a:prstGeom>
              <a:noFill/>
            </p:spPr>
            <p:txBody>
              <a:bodyPr wrap="square" rtlCol="0">
                <a:spAutoFit/>
              </a:bodyPr>
              <a:lstStyle/>
              <a:p>
                <a:pPr algn="ctr"/>
                <a:r>
                  <a:rPr lang="pt-PT" sz="1400" dirty="0">
                    <a:latin typeface="Verdana" charset="0"/>
                    <a:ea typeface="Verdana" charset="0"/>
                    <a:cs typeface="Verdana" charset="0"/>
                  </a:rPr>
                  <a:t>estudantes</a:t>
                </a:r>
              </a:p>
            </p:txBody>
          </p:sp>
          <p:sp>
            <p:nvSpPr>
              <p:cNvPr id="13" name="TextBox 12">
                <a:extLst>
                  <a:ext uri="{FF2B5EF4-FFF2-40B4-BE49-F238E27FC236}">
                    <a16:creationId xmlns:a16="http://schemas.microsoft.com/office/drawing/2014/main" id="{FFF4FE4F-98EB-C74D-B5F3-7C08BD74A6E4}"/>
                  </a:ext>
                </a:extLst>
              </p:cNvPr>
              <p:cNvSpPr txBox="1"/>
              <p:nvPr/>
            </p:nvSpPr>
            <p:spPr>
              <a:xfrm>
                <a:off x="7632878" y="3296664"/>
                <a:ext cx="2297664" cy="307776"/>
              </a:xfrm>
              <a:prstGeom prst="rect">
                <a:avLst/>
              </a:prstGeom>
              <a:noFill/>
            </p:spPr>
            <p:txBody>
              <a:bodyPr wrap="square" rtlCol="0">
                <a:spAutoFit/>
              </a:bodyPr>
              <a:lstStyle/>
              <a:p>
                <a:pPr algn="ctr"/>
                <a:r>
                  <a:rPr lang="pt-PT" sz="1400" dirty="0">
                    <a:latin typeface="Verdana" charset="0"/>
                    <a:ea typeface="Verdana" charset="0"/>
                    <a:cs typeface="Verdana" charset="0"/>
                  </a:rPr>
                  <a:t>Comissão Permanente</a:t>
                </a:r>
              </a:p>
            </p:txBody>
          </p:sp>
          <p:pic>
            <p:nvPicPr>
              <p:cNvPr id="14" name="Picture 13">
                <a:extLst>
                  <a:ext uri="{FF2B5EF4-FFF2-40B4-BE49-F238E27FC236}">
                    <a16:creationId xmlns:a16="http://schemas.microsoft.com/office/drawing/2014/main" id="{28E1AF8F-6C94-4A49-8B58-C88A964188C9}"/>
                  </a:ext>
                </a:extLst>
              </p:cNvPr>
              <p:cNvPicPr>
                <a:picLocks noChangeAspect="1"/>
              </p:cNvPicPr>
              <p:nvPr/>
            </p:nvPicPr>
            <p:blipFill>
              <a:blip r:embed="rId2"/>
              <a:stretch>
                <a:fillRect/>
              </a:stretch>
            </p:blipFill>
            <p:spPr>
              <a:xfrm flipH="1">
                <a:off x="5866497" y="3207841"/>
                <a:ext cx="310686" cy="404967"/>
              </a:xfrm>
              <a:prstGeom prst="rect">
                <a:avLst/>
              </a:prstGeom>
            </p:spPr>
          </p:pic>
          <p:pic>
            <p:nvPicPr>
              <p:cNvPr id="15" name="Picture 14">
                <a:extLst>
                  <a:ext uri="{FF2B5EF4-FFF2-40B4-BE49-F238E27FC236}">
                    <a16:creationId xmlns:a16="http://schemas.microsoft.com/office/drawing/2014/main" id="{A0A2E53F-1BB6-D644-B4E1-5CC7DF0D570A}"/>
                  </a:ext>
                </a:extLst>
              </p:cNvPr>
              <p:cNvPicPr>
                <a:picLocks noChangeAspect="1"/>
              </p:cNvPicPr>
              <p:nvPr/>
            </p:nvPicPr>
            <p:blipFill>
              <a:blip r:embed="rId2"/>
              <a:stretch>
                <a:fillRect/>
              </a:stretch>
            </p:blipFill>
            <p:spPr>
              <a:xfrm flipH="1">
                <a:off x="6397921" y="3207841"/>
                <a:ext cx="310686" cy="404967"/>
              </a:xfrm>
              <a:prstGeom prst="rect">
                <a:avLst/>
              </a:prstGeom>
            </p:spPr>
          </p:pic>
          <p:pic>
            <p:nvPicPr>
              <p:cNvPr id="16" name="Picture 15">
                <a:extLst>
                  <a:ext uri="{FF2B5EF4-FFF2-40B4-BE49-F238E27FC236}">
                    <a16:creationId xmlns:a16="http://schemas.microsoft.com/office/drawing/2014/main" id="{7ADC2DF0-7848-1446-BCFC-FC77D541076B}"/>
                  </a:ext>
                </a:extLst>
              </p:cNvPr>
              <p:cNvPicPr>
                <a:picLocks noChangeAspect="1"/>
              </p:cNvPicPr>
              <p:nvPr/>
            </p:nvPicPr>
            <p:blipFill>
              <a:blip r:embed="rId2"/>
              <a:stretch>
                <a:fillRect/>
              </a:stretch>
            </p:blipFill>
            <p:spPr>
              <a:xfrm flipH="1">
                <a:off x="6929345" y="3212635"/>
                <a:ext cx="310686" cy="404967"/>
              </a:xfrm>
              <a:prstGeom prst="rect">
                <a:avLst/>
              </a:prstGeom>
            </p:spPr>
          </p:pic>
          <p:pic>
            <p:nvPicPr>
              <p:cNvPr id="17" name="Picture 16">
                <a:extLst>
                  <a:ext uri="{FF2B5EF4-FFF2-40B4-BE49-F238E27FC236}">
                    <a16:creationId xmlns:a16="http://schemas.microsoft.com/office/drawing/2014/main" id="{9CA314F9-BC1E-194C-9BC0-9808F3A25A5F}"/>
                  </a:ext>
                </a:extLst>
              </p:cNvPr>
              <p:cNvPicPr>
                <a:picLocks noChangeAspect="1"/>
              </p:cNvPicPr>
              <p:nvPr/>
            </p:nvPicPr>
            <p:blipFill>
              <a:blip r:embed="rId2"/>
              <a:stretch>
                <a:fillRect/>
              </a:stretch>
            </p:blipFill>
            <p:spPr>
              <a:xfrm flipH="1">
                <a:off x="7460769" y="3212635"/>
                <a:ext cx="310686" cy="404967"/>
              </a:xfrm>
              <a:prstGeom prst="rect">
                <a:avLst/>
              </a:prstGeom>
            </p:spPr>
          </p:pic>
          <p:pic>
            <p:nvPicPr>
              <p:cNvPr id="18" name="Picture 17">
                <a:extLst>
                  <a:ext uri="{FF2B5EF4-FFF2-40B4-BE49-F238E27FC236}">
                    <a16:creationId xmlns:a16="http://schemas.microsoft.com/office/drawing/2014/main" id="{BECC470B-3C33-FD48-ACFF-F1EF276A0414}"/>
                  </a:ext>
                </a:extLst>
              </p:cNvPr>
              <p:cNvPicPr>
                <a:picLocks noChangeAspect="1"/>
              </p:cNvPicPr>
              <p:nvPr/>
            </p:nvPicPr>
            <p:blipFill>
              <a:blip r:embed="rId2"/>
              <a:stretch>
                <a:fillRect/>
              </a:stretch>
            </p:blipFill>
            <p:spPr>
              <a:xfrm flipH="1">
                <a:off x="8057728" y="2790375"/>
                <a:ext cx="310686" cy="404967"/>
              </a:xfrm>
              <a:prstGeom prst="rect">
                <a:avLst/>
              </a:prstGeom>
            </p:spPr>
          </p:pic>
          <p:pic>
            <p:nvPicPr>
              <p:cNvPr id="19" name="Picture 18">
                <a:extLst>
                  <a:ext uri="{FF2B5EF4-FFF2-40B4-BE49-F238E27FC236}">
                    <a16:creationId xmlns:a16="http://schemas.microsoft.com/office/drawing/2014/main" id="{2B389E1C-49B0-3945-9CE5-802EED79E275}"/>
                  </a:ext>
                </a:extLst>
              </p:cNvPr>
              <p:cNvPicPr>
                <a:picLocks noChangeAspect="1"/>
              </p:cNvPicPr>
              <p:nvPr/>
            </p:nvPicPr>
            <p:blipFill>
              <a:blip r:embed="rId2"/>
              <a:stretch>
                <a:fillRect/>
              </a:stretch>
            </p:blipFill>
            <p:spPr>
              <a:xfrm flipH="1">
                <a:off x="8652333" y="2636597"/>
                <a:ext cx="310686" cy="404967"/>
              </a:xfrm>
              <a:prstGeom prst="rect">
                <a:avLst/>
              </a:prstGeom>
            </p:spPr>
          </p:pic>
          <p:pic>
            <p:nvPicPr>
              <p:cNvPr id="20" name="Picture 19">
                <a:extLst>
                  <a:ext uri="{FF2B5EF4-FFF2-40B4-BE49-F238E27FC236}">
                    <a16:creationId xmlns:a16="http://schemas.microsoft.com/office/drawing/2014/main" id="{DC3C3D72-BFF8-FE4C-A4D5-3B9B9404F683}"/>
                  </a:ext>
                </a:extLst>
              </p:cNvPr>
              <p:cNvPicPr>
                <a:picLocks noChangeAspect="1"/>
              </p:cNvPicPr>
              <p:nvPr/>
            </p:nvPicPr>
            <p:blipFill>
              <a:blip r:embed="rId2"/>
              <a:stretch>
                <a:fillRect/>
              </a:stretch>
            </p:blipFill>
            <p:spPr>
              <a:xfrm>
                <a:off x="11429158" y="3217725"/>
                <a:ext cx="310686" cy="404967"/>
              </a:xfrm>
              <a:prstGeom prst="rect">
                <a:avLst/>
              </a:prstGeom>
            </p:spPr>
          </p:pic>
          <p:pic>
            <p:nvPicPr>
              <p:cNvPr id="21" name="Picture 20">
                <a:extLst>
                  <a:ext uri="{FF2B5EF4-FFF2-40B4-BE49-F238E27FC236}">
                    <a16:creationId xmlns:a16="http://schemas.microsoft.com/office/drawing/2014/main" id="{96FFE21F-34E1-E84C-BD5E-4B2E6EBB2E1C}"/>
                  </a:ext>
                </a:extLst>
              </p:cNvPr>
              <p:cNvPicPr>
                <a:picLocks noChangeAspect="1"/>
              </p:cNvPicPr>
              <p:nvPr/>
            </p:nvPicPr>
            <p:blipFill>
              <a:blip r:embed="rId2"/>
              <a:stretch>
                <a:fillRect/>
              </a:stretch>
            </p:blipFill>
            <p:spPr>
              <a:xfrm>
                <a:off x="10897734" y="3217725"/>
                <a:ext cx="310686" cy="404967"/>
              </a:xfrm>
              <a:prstGeom prst="rect">
                <a:avLst/>
              </a:prstGeom>
            </p:spPr>
          </p:pic>
          <p:pic>
            <p:nvPicPr>
              <p:cNvPr id="22" name="Picture 21">
                <a:extLst>
                  <a:ext uri="{FF2B5EF4-FFF2-40B4-BE49-F238E27FC236}">
                    <a16:creationId xmlns:a16="http://schemas.microsoft.com/office/drawing/2014/main" id="{C382CDEE-9E2B-764D-A499-59AD03A325C8}"/>
                  </a:ext>
                </a:extLst>
              </p:cNvPr>
              <p:cNvPicPr>
                <a:picLocks noChangeAspect="1"/>
              </p:cNvPicPr>
              <p:nvPr/>
            </p:nvPicPr>
            <p:blipFill>
              <a:blip r:embed="rId2"/>
              <a:stretch>
                <a:fillRect/>
              </a:stretch>
            </p:blipFill>
            <p:spPr>
              <a:xfrm>
                <a:off x="10366310" y="3222519"/>
                <a:ext cx="310686" cy="404967"/>
              </a:xfrm>
              <a:prstGeom prst="rect">
                <a:avLst/>
              </a:prstGeom>
            </p:spPr>
          </p:pic>
          <p:pic>
            <p:nvPicPr>
              <p:cNvPr id="23" name="Picture 22">
                <a:extLst>
                  <a:ext uri="{FF2B5EF4-FFF2-40B4-BE49-F238E27FC236}">
                    <a16:creationId xmlns:a16="http://schemas.microsoft.com/office/drawing/2014/main" id="{6171C370-5C64-C24E-BB76-115144E5D269}"/>
                  </a:ext>
                </a:extLst>
              </p:cNvPr>
              <p:cNvPicPr>
                <a:picLocks noChangeAspect="1"/>
              </p:cNvPicPr>
              <p:nvPr/>
            </p:nvPicPr>
            <p:blipFill>
              <a:blip r:embed="rId2"/>
              <a:stretch>
                <a:fillRect/>
              </a:stretch>
            </p:blipFill>
            <p:spPr>
              <a:xfrm>
                <a:off x="9834886" y="3222519"/>
                <a:ext cx="310686" cy="404967"/>
              </a:xfrm>
              <a:prstGeom prst="rect">
                <a:avLst/>
              </a:prstGeom>
            </p:spPr>
          </p:pic>
          <p:pic>
            <p:nvPicPr>
              <p:cNvPr id="24" name="Picture 23">
                <a:extLst>
                  <a:ext uri="{FF2B5EF4-FFF2-40B4-BE49-F238E27FC236}">
                    <a16:creationId xmlns:a16="http://schemas.microsoft.com/office/drawing/2014/main" id="{0435B71B-CB6E-9D4A-A64A-8955C165E70C}"/>
                  </a:ext>
                </a:extLst>
              </p:cNvPr>
              <p:cNvPicPr>
                <a:picLocks noChangeAspect="1"/>
              </p:cNvPicPr>
              <p:nvPr/>
            </p:nvPicPr>
            <p:blipFill>
              <a:blip r:embed="rId2"/>
              <a:stretch>
                <a:fillRect/>
              </a:stretch>
            </p:blipFill>
            <p:spPr>
              <a:xfrm>
                <a:off x="9237927" y="2800259"/>
                <a:ext cx="310686" cy="404967"/>
              </a:xfrm>
              <a:prstGeom prst="rect">
                <a:avLst/>
              </a:prstGeom>
            </p:spPr>
          </p:pic>
          <p:grpSp>
            <p:nvGrpSpPr>
              <p:cNvPr id="26" name="Group 25">
                <a:extLst>
                  <a:ext uri="{FF2B5EF4-FFF2-40B4-BE49-F238E27FC236}">
                    <a16:creationId xmlns:a16="http://schemas.microsoft.com/office/drawing/2014/main" id="{DD8D2EEF-A723-794E-B749-1BEF79B0A336}"/>
                  </a:ext>
                </a:extLst>
              </p:cNvPr>
              <p:cNvGrpSpPr/>
              <p:nvPr/>
            </p:nvGrpSpPr>
            <p:grpSpPr>
              <a:xfrm flipH="1">
                <a:off x="5591944" y="2911099"/>
                <a:ext cx="2412639" cy="277000"/>
                <a:chOff x="1962816" y="4130905"/>
                <a:chExt cx="1093579" cy="125556"/>
              </a:xfrm>
            </p:grpSpPr>
            <p:sp>
              <p:nvSpPr>
                <p:cNvPr id="73" name="TextBox 72">
                  <a:extLst>
                    <a:ext uri="{FF2B5EF4-FFF2-40B4-BE49-F238E27FC236}">
                      <a16:creationId xmlns:a16="http://schemas.microsoft.com/office/drawing/2014/main" id="{A94FF7DA-01FD-E24C-BAF5-05BBE981C33B}"/>
                    </a:ext>
                  </a:extLst>
                </p:cNvPr>
                <p:cNvSpPr txBox="1"/>
                <p:nvPr/>
              </p:nvSpPr>
              <p:spPr>
                <a:xfrm flipH="1">
                  <a:off x="2695966" y="4130905"/>
                  <a:ext cx="360429" cy="125556"/>
                </a:xfrm>
                <a:prstGeom prst="rect">
                  <a:avLst/>
                </a:prstGeom>
                <a:noFill/>
              </p:spPr>
              <p:txBody>
                <a:bodyPr wrap="square" rtlCol="0">
                  <a:spAutoFit/>
                </a:bodyPr>
                <a:lstStyle/>
                <a:p>
                  <a:pPr algn="ctr"/>
                  <a:r>
                    <a:rPr lang="pt-PT" sz="1200">
                      <a:latin typeface="Verdana" charset="0"/>
                      <a:ea typeface="Verdana" charset="0"/>
                      <a:cs typeface="Verdana" charset="0"/>
                    </a:rPr>
                    <a:t>ESCH</a:t>
                  </a:r>
                  <a:endParaRPr lang="pt-PT" sz="1200" dirty="0">
                    <a:latin typeface="Verdana" charset="0"/>
                    <a:ea typeface="Verdana" charset="0"/>
                    <a:cs typeface="Verdana" charset="0"/>
                  </a:endParaRPr>
                </a:p>
              </p:txBody>
            </p:sp>
            <p:sp>
              <p:nvSpPr>
                <p:cNvPr id="74" name="TextBox 73">
                  <a:extLst>
                    <a:ext uri="{FF2B5EF4-FFF2-40B4-BE49-F238E27FC236}">
                      <a16:creationId xmlns:a16="http://schemas.microsoft.com/office/drawing/2014/main" id="{DCEC4C6A-D293-6D43-B4A2-9E5B54E7EA5B}"/>
                    </a:ext>
                  </a:extLst>
                </p:cNvPr>
                <p:cNvSpPr txBox="1"/>
                <p:nvPr/>
              </p:nvSpPr>
              <p:spPr>
                <a:xfrm flipH="1">
                  <a:off x="2451582" y="4130905"/>
                  <a:ext cx="360429" cy="125556"/>
                </a:xfrm>
                <a:prstGeom prst="rect">
                  <a:avLst/>
                </a:prstGeom>
                <a:noFill/>
              </p:spPr>
              <p:txBody>
                <a:bodyPr wrap="square" rtlCol="0">
                  <a:spAutoFit/>
                </a:bodyPr>
                <a:lstStyle/>
                <a:p>
                  <a:pPr algn="ctr"/>
                  <a:r>
                    <a:rPr lang="pt-PT" sz="1200" dirty="0">
                      <a:latin typeface="Verdana" charset="0"/>
                      <a:ea typeface="Verdana" charset="0"/>
                      <a:cs typeface="Verdana" charset="0"/>
                    </a:rPr>
                    <a:t>ESPP</a:t>
                  </a:r>
                </a:p>
              </p:txBody>
            </p:sp>
            <p:sp>
              <p:nvSpPr>
                <p:cNvPr id="75" name="TextBox 74">
                  <a:extLst>
                    <a:ext uri="{FF2B5EF4-FFF2-40B4-BE49-F238E27FC236}">
                      <a16:creationId xmlns:a16="http://schemas.microsoft.com/office/drawing/2014/main" id="{0E0A6A90-7A19-4B4B-B36A-D13DDA59C67B}"/>
                    </a:ext>
                  </a:extLst>
                </p:cNvPr>
                <p:cNvSpPr txBox="1"/>
                <p:nvPr/>
              </p:nvSpPr>
              <p:spPr>
                <a:xfrm flipH="1">
                  <a:off x="2207199" y="4130905"/>
                  <a:ext cx="360429" cy="125556"/>
                </a:xfrm>
                <a:prstGeom prst="rect">
                  <a:avLst/>
                </a:prstGeom>
                <a:noFill/>
              </p:spPr>
              <p:txBody>
                <a:bodyPr wrap="square" rtlCol="0">
                  <a:spAutoFit/>
                </a:bodyPr>
                <a:lstStyle/>
                <a:p>
                  <a:pPr algn="ctr"/>
                  <a:r>
                    <a:rPr lang="pt-PT" sz="1200" dirty="0">
                      <a:latin typeface="Verdana" charset="0"/>
                      <a:ea typeface="Verdana" charset="0"/>
                      <a:cs typeface="Verdana" charset="0"/>
                    </a:rPr>
                    <a:t>IBS</a:t>
                  </a:r>
                </a:p>
              </p:txBody>
            </p:sp>
            <p:sp>
              <p:nvSpPr>
                <p:cNvPr id="76" name="TextBox 75">
                  <a:extLst>
                    <a:ext uri="{FF2B5EF4-FFF2-40B4-BE49-F238E27FC236}">
                      <a16:creationId xmlns:a16="http://schemas.microsoft.com/office/drawing/2014/main" id="{59851D02-EBDE-4945-A3AE-7336E5746F5E}"/>
                    </a:ext>
                  </a:extLst>
                </p:cNvPr>
                <p:cNvSpPr txBox="1"/>
                <p:nvPr/>
              </p:nvSpPr>
              <p:spPr>
                <a:xfrm flipH="1">
                  <a:off x="1962816" y="4130905"/>
                  <a:ext cx="360429" cy="125556"/>
                </a:xfrm>
                <a:prstGeom prst="rect">
                  <a:avLst/>
                </a:prstGeom>
                <a:noFill/>
              </p:spPr>
              <p:txBody>
                <a:bodyPr wrap="square" rtlCol="0">
                  <a:spAutoFit/>
                </a:bodyPr>
                <a:lstStyle/>
                <a:p>
                  <a:pPr algn="ctr"/>
                  <a:r>
                    <a:rPr lang="pt-PT" sz="1200" dirty="0">
                      <a:latin typeface="Verdana" charset="0"/>
                      <a:ea typeface="Verdana" charset="0"/>
                      <a:cs typeface="Verdana" charset="0"/>
                    </a:rPr>
                    <a:t>ISTA</a:t>
                  </a:r>
                </a:p>
              </p:txBody>
            </p:sp>
          </p:grpSp>
          <p:grpSp>
            <p:nvGrpSpPr>
              <p:cNvPr id="27" name="Group 26">
                <a:extLst>
                  <a:ext uri="{FF2B5EF4-FFF2-40B4-BE49-F238E27FC236}">
                    <a16:creationId xmlns:a16="http://schemas.microsoft.com/office/drawing/2014/main" id="{33E02D45-3596-2A4F-9CB6-D648405CF10A}"/>
                  </a:ext>
                </a:extLst>
              </p:cNvPr>
              <p:cNvGrpSpPr/>
              <p:nvPr/>
            </p:nvGrpSpPr>
            <p:grpSpPr>
              <a:xfrm flipH="1">
                <a:off x="9584486" y="2902488"/>
                <a:ext cx="2412639" cy="277000"/>
                <a:chOff x="1962816" y="4130905"/>
                <a:chExt cx="1093579" cy="125556"/>
              </a:xfrm>
            </p:grpSpPr>
            <p:sp>
              <p:nvSpPr>
                <p:cNvPr id="69" name="TextBox 68">
                  <a:extLst>
                    <a:ext uri="{FF2B5EF4-FFF2-40B4-BE49-F238E27FC236}">
                      <a16:creationId xmlns:a16="http://schemas.microsoft.com/office/drawing/2014/main" id="{8C421854-29F5-B545-A612-BB10F6E3C392}"/>
                    </a:ext>
                  </a:extLst>
                </p:cNvPr>
                <p:cNvSpPr txBox="1"/>
                <p:nvPr/>
              </p:nvSpPr>
              <p:spPr>
                <a:xfrm flipH="1">
                  <a:off x="2695966" y="4130905"/>
                  <a:ext cx="360429" cy="125556"/>
                </a:xfrm>
                <a:prstGeom prst="rect">
                  <a:avLst/>
                </a:prstGeom>
                <a:noFill/>
              </p:spPr>
              <p:txBody>
                <a:bodyPr wrap="square" rtlCol="0">
                  <a:spAutoFit/>
                </a:bodyPr>
                <a:lstStyle/>
                <a:p>
                  <a:pPr algn="ctr"/>
                  <a:r>
                    <a:rPr lang="pt-PT" sz="1200">
                      <a:latin typeface="Verdana" charset="0"/>
                      <a:ea typeface="Verdana" charset="0"/>
                      <a:cs typeface="Verdana" charset="0"/>
                    </a:rPr>
                    <a:t>ESCH</a:t>
                  </a:r>
                  <a:endParaRPr lang="pt-PT" sz="1200" dirty="0">
                    <a:latin typeface="Verdana" charset="0"/>
                    <a:ea typeface="Verdana" charset="0"/>
                    <a:cs typeface="Verdana" charset="0"/>
                  </a:endParaRPr>
                </a:p>
              </p:txBody>
            </p:sp>
            <p:sp>
              <p:nvSpPr>
                <p:cNvPr id="70" name="TextBox 69">
                  <a:extLst>
                    <a:ext uri="{FF2B5EF4-FFF2-40B4-BE49-F238E27FC236}">
                      <a16:creationId xmlns:a16="http://schemas.microsoft.com/office/drawing/2014/main" id="{741F7772-1B91-6D4C-9094-462C29923DDD}"/>
                    </a:ext>
                  </a:extLst>
                </p:cNvPr>
                <p:cNvSpPr txBox="1"/>
                <p:nvPr/>
              </p:nvSpPr>
              <p:spPr>
                <a:xfrm flipH="1">
                  <a:off x="2451582" y="4130905"/>
                  <a:ext cx="360429" cy="125556"/>
                </a:xfrm>
                <a:prstGeom prst="rect">
                  <a:avLst/>
                </a:prstGeom>
                <a:noFill/>
              </p:spPr>
              <p:txBody>
                <a:bodyPr wrap="square" rtlCol="0">
                  <a:spAutoFit/>
                </a:bodyPr>
                <a:lstStyle/>
                <a:p>
                  <a:pPr algn="ctr"/>
                  <a:r>
                    <a:rPr lang="pt-PT" sz="1200" dirty="0">
                      <a:latin typeface="Verdana" charset="0"/>
                      <a:ea typeface="Verdana" charset="0"/>
                      <a:cs typeface="Verdana" charset="0"/>
                    </a:rPr>
                    <a:t>ESPP</a:t>
                  </a:r>
                </a:p>
              </p:txBody>
            </p:sp>
            <p:sp>
              <p:nvSpPr>
                <p:cNvPr id="71" name="TextBox 70">
                  <a:extLst>
                    <a:ext uri="{FF2B5EF4-FFF2-40B4-BE49-F238E27FC236}">
                      <a16:creationId xmlns:a16="http://schemas.microsoft.com/office/drawing/2014/main" id="{EC026D59-10C3-224A-8023-852BAB577274}"/>
                    </a:ext>
                  </a:extLst>
                </p:cNvPr>
                <p:cNvSpPr txBox="1"/>
                <p:nvPr/>
              </p:nvSpPr>
              <p:spPr>
                <a:xfrm flipH="1">
                  <a:off x="2207199" y="4130905"/>
                  <a:ext cx="360429" cy="125556"/>
                </a:xfrm>
                <a:prstGeom prst="rect">
                  <a:avLst/>
                </a:prstGeom>
                <a:noFill/>
              </p:spPr>
              <p:txBody>
                <a:bodyPr wrap="square" rtlCol="0">
                  <a:spAutoFit/>
                </a:bodyPr>
                <a:lstStyle/>
                <a:p>
                  <a:pPr algn="ctr"/>
                  <a:r>
                    <a:rPr lang="pt-PT" sz="1200" dirty="0">
                      <a:latin typeface="Verdana" charset="0"/>
                      <a:ea typeface="Verdana" charset="0"/>
                      <a:cs typeface="Verdana" charset="0"/>
                    </a:rPr>
                    <a:t>IBS</a:t>
                  </a:r>
                </a:p>
              </p:txBody>
            </p:sp>
            <p:sp>
              <p:nvSpPr>
                <p:cNvPr id="72" name="TextBox 71">
                  <a:extLst>
                    <a:ext uri="{FF2B5EF4-FFF2-40B4-BE49-F238E27FC236}">
                      <a16:creationId xmlns:a16="http://schemas.microsoft.com/office/drawing/2014/main" id="{6FE0E1E7-DA5D-F34B-AA8C-F787FA3BA09B}"/>
                    </a:ext>
                  </a:extLst>
                </p:cNvPr>
                <p:cNvSpPr txBox="1"/>
                <p:nvPr/>
              </p:nvSpPr>
              <p:spPr>
                <a:xfrm flipH="1">
                  <a:off x="1962816" y="4130905"/>
                  <a:ext cx="360429" cy="125556"/>
                </a:xfrm>
                <a:prstGeom prst="rect">
                  <a:avLst/>
                </a:prstGeom>
                <a:noFill/>
              </p:spPr>
              <p:txBody>
                <a:bodyPr wrap="square" rtlCol="0">
                  <a:spAutoFit/>
                </a:bodyPr>
                <a:lstStyle/>
                <a:p>
                  <a:pPr algn="ctr"/>
                  <a:r>
                    <a:rPr lang="pt-PT" sz="1200" dirty="0">
                      <a:latin typeface="Verdana" charset="0"/>
                      <a:ea typeface="Verdana" charset="0"/>
                      <a:cs typeface="Verdana" charset="0"/>
                    </a:rPr>
                    <a:t>ISTA</a:t>
                  </a:r>
                </a:p>
              </p:txBody>
            </p:sp>
          </p:grpSp>
        </p:grpSp>
        <p:grpSp>
          <p:nvGrpSpPr>
            <p:cNvPr id="2" name="Group 1">
              <a:extLst>
                <a:ext uri="{FF2B5EF4-FFF2-40B4-BE49-F238E27FC236}">
                  <a16:creationId xmlns:a16="http://schemas.microsoft.com/office/drawing/2014/main" id="{50B4783D-3FBE-0F45-96CA-B62976ED888B}"/>
                </a:ext>
              </a:extLst>
            </p:cNvPr>
            <p:cNvGrpSpPr/>
            <p:nvPr/>
          </p:nvGrpSpPr>
          <p:grpSpPr>
            <a:xfrm>
              <a:off x="6455153" y="2884098"/>
              <a:ext cx="4814835" cy="1409464"/>
              <a:chOff x="6387115" y="3864018"/>
              <a:chExt cx="4814835" cy="1409464"/>
            </a:xfrm>
          </p:grpSpPr>
          <p:sp>
            <p:nvSpPr>
              <p:cNvPr id="6" name="Rectangle 5">
                <a:extLst>
                  <a:ext uri="{FF2B5EF4-FFF2-40B4-BE49-F238E27FC236}">
                    <a16:creationId xmlns:a16="http://schemas.microsoft.com/office/drawing/2014/main" id="{4A8A4D1A-0C32-B442-9DD3-2B70D3F4904B}"/>
                  </a:ext>
                </a:extLst>
              </p:cNvPr>
              <p:cNvSpPr/>
              <p:nvPr/>
            </p:nvSpPr>
            <p:spPr>
              <a:xfrm>
                <a:off x="8798506" y="3864051"/>
                <a:ext cx="2403444" cy="14094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6600"/>
              </a:p>
            </p:txBody>
          </p:sp>
          <p:sp>
            <p:nvSpPr>
              <p:cNvPr id="7" name="Rectangle 6">
                <a:extLst>
                  <a:ext uri="{FF2B5EF4-FFF2-40B4-BE49-F238E27FC236}">
                    <a16:creationId xmlns:a16="http://schemas.microsoft.com/office/drawing/2014/main" id="{CE408F4F-C0B0-4347-8E5E-60ADAC3BE86F}"/>
                  </a:ext>
                </a:extLst>
              </p:cNvPr>
              <p:cNvSpPr/>
              <p:nvPr/>
            </p:nvSpPr>
            <p:spPr>
              <a:xfrm flipH="1">
                <a:off x="6387115" y="3864018"/>
                <a:ext cx="2411390" cy="140946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6600"/>
              </a:p>
            </p:txBody>
          </p:sp>
          <p:sp>
            <p:nvSpPr>
              <p:cNvPr id="25" name="TextBox 24">
                <a:extLst>
                  <a:ext uri="{FF2B5EF4-FFF2-40B4-BE49-F238E27FC236}">
                    <a16:creationId xmlns:a16="http://schemas.microsoft.com/office/drawing/2014/main" id="{A440233A-8E19-1E40-A5AA-6C9282989799}"/>
                  </a:ext>
                </a:extLst>
              </p:cNvPr>
              <p:cNvSpPr txBox="1"/>
              <p:nvPr/>
            </p:nvSpPr>
            <p:spPr>
              <a:xfrm>
                <a:off x="7536324" y="4278193"/>
                <a:ext cx="2524376" cy="307776"/>
              </a:xfrm>
              <a:prstGeom prst="rect">
                <a:avLst/>
              </a:prstGeom>
              <a:noFill/>
            </p:spPr>
            <p:txBody>
              <a:bodyPr wrap="square" rtlCol="0">
                <a:spAutoFit/>
              </a:bodyPr>
              <a:lstStyle/>
              <a:p>
                <a:pPr algn="ctr"/>
                <a:r>
                  <a:rPr lang="pt-PT" sz="1400" dirty="0">
                    <a:latin typeface="Verdana" charset="0"/>
                    <a:ea typeface="Verdana" charset="0"/>
                    <a:cs typeface="Verdana" charset="0"/>
                  </a:rPr>
                  <a:t>Plenário</a:t>
                </a:r>
              </a:p>
            </p:txBody>
          </p:sp>
          <p:grpSp>
            <p:nvGrpSpPr>
              <p:cNvPr id="28" name="Group 27">
                <a:extLst>
                  <a:ext uri="{FF2B5EF4-FFF2-40B4-BE49-F238E27FC236}">
                    <a16:creationId xmlns:a16="http://schemas.microsoft.com/office/drawing/2014/main" id="{FA2974AB-68CF-0A42-859D-3DC12668C2E6}"/>
                  </a:ext>
                </a:extLst>
              </p:cNvPr>
              <p:cNvGrpSpPr/>
              <p:nvPr/>
            </p:nvGrpSpPr>
            <p:grpSpPr>
              <a:xfrm>
                <a:off x="6514911" y="3918693"/>
                <a:ext cx="310686" cy="1261418"/>
                <a:chOff x="2018524" y="3325917"/>
                <a:chExt cx="140825" cy="571764"/>
              </a:xfrm>
            </p:grpSpPr>
            <p:pic>
              <p:nvPicPr>
                <p:cNvPr id="65" name="Picture 64">
                  <a:extLst>
                    <a:ext uri="{FF2B5EF4-FFF2-40B4-BE49-F238E27FC236}">
                      <a16:creationId xmlns:a16="http://schemas.microsoft.com/office/drawing/2014/main" id="{0E07935A-9247-844F-A4C6-0010EAB21DD7}"/>
                    </a:ext>
                  </a:extLst>
                </p:cNvPr>
                <p:cNvPicPr>
                  <a:picLocks noChangeAspect="1"/>
                </p:cNvPicPr>
                <p:nvPr/>
              </p:nvPicPr>
              <p:blipFill>
                <a:blip r:embed="rId2"/>
                <a:stretch>
                  <a:fillRect/>
                </a:stretch>
              </p:blipFill>
              <p:spPr>
                <a:xfrm flipH="1">
                  <a:off x="2018524" y="3325917"/>
                  <a:ext cx="140825" cy="183560"/>
                </a:xfrm>
                <a:prstGeom prst="rect">
                  <a:avLst/>
                </a:prstGeom>
              </p:spPr>
            </p:pic>
            <p:pic>
              <p:nvPicPr>
                <p:cNvPr id="66" name="Picture 65">
                  <a:extLst>
                    <a:ext uri="{FF2B5EF4-FFF2-40B4-BE49-F238E27FC236}">
                      <a16:creationId xmlns:a16="http://schemas.microsoft.com/office/drawing/2014/main" id="{82D983F9-49E9-004F-91AE-398EA43CC5C7}"/>
                    </a:ext>
                  </a:extLst>
                </p:cNvPr>
                <p:cNvPicPr>
                  <a:picLocks noChangeAspect="1"/>
                </p:cNvPicPr>
                <p:nvPr/>
              </p:nvPicPr>
              <p:blipFill>
                <a:blip r:embed="rId2"/>
                <a:stretch>
                  <a:fillRect/>
                </a:stretch>
              </p:blipFill>
              <p:spPr>
                <a:xfrm flipH="1">
                  <a:off x="2018524" y="3455318"/>
                  <a:ext cx="140825" cy="183560"/>
                </a:xfrm>
                <a:prstGeom prst="rect">
                  <a:avLst/>
                </a:prstGeom>
              </p:spPr>
            </p:pic>
            <p:pic>
              <p:nvPicPr>
                <p:cNvPr id="67" name="Picture 66">
                  <a:extLst>
                    <a:ext uri="{FF2B5EF4-FFF2-40B4-BE49-F238E27FC236}">
                      <a16:creationId xmlns:a16="http://schemas.microsoft.com/office/drawing/2014/main" id="{50A64E59-F07B-CA40-8654-393BF5193C1C}"/>
                    </a:ext>
                  </a:extLst>
                </p:cNvPr>
                <p:cNvPicPr>
                  <a:picLocks noChangeAspect="1"/>
                </p:cNvPicPr>
                <p:nvPr/>
              </p:nvPicPr>
              <p:blipFill>
                <a:blip r:embed="rId2"/>
                <a:stretch>
                  <a:fillRect/>
                </a:stretch>
              </p:blipFill>
              <p:spPr>
                <a:xfrm flipH="1">
                  <a:off x="2018524" y="3584719"/>
                  <a:ext cx="140825" cy="183560"/>
                </a:xfrm>
                <a:prstGeom prst="rect">
                  <a:avLst/>
                </a:prstGeom>
              </p:spPr>
            </p:pic>
            <p:pic>
              <p:nvPicPr>
                <p:cNvPr id="68" name="Picture 67">
                  <a:extLst>
                    <a:ext uri="{FF2B5EF4-FFF2-40B4-BE49-F238E27FC236}">
                      <a16:creationId xmlns:a16="http://schemas.microsoft.com/office/drawing/2014/main" id="{8F7415D1-6C85-EB40-A157-72F8FAF0069B}"/>
                    </a:ext>
                  </a:extLst>
                </p:cNvPr>
                <p:cNvPicPr>
                  <a:picLocks noChangeAspect="1"/>
                </p:cNvPicPr>
                <p:nvPr/>
              </p:nvPicPr>
              <p:blipFill>
                <a:blip r:embed="rId2"/>
                <a:stretch>
                  <a:fillRect/>
                </a:stretch>
              </p:blipFill>
              <p:spPr>
                <a:xfrm flipH="1">
                  <a:off x="2018524" y="3714121"/>
                  <a:ext cx="140825" cy="183560"/>
                </a:xfrm>
                <a:prstGeom prst="rect">
                  <a:avLst/>
                </a:prstGeom>
              </p:spPr>
            </p:pic>
          </p:grpSp>
          <p:grpSp>
            <p:nvGrpSpPr>
              <p:cNvPr id="29" name="Group 28">
                <a:extLst>
                  <a:ext uri="{FF2B5EF4-FFF2-40B4-BE49-F238E27FC236}">
                    <a16:creationId xmlns:a16="http://schemas.microsoft.com/office/drawing/2014/main" id="{9CDDDEFD-6428-2944-9C58-498CDE2B7D28}"/>
                  </a:ext>
                </a:extLst>
              </p:cNvPr>
              <p:cNvGrpSpPr/>
              <p:nvPr/>
            </p:nvGrpSpPr>
            <p:grpSpPr>
              <a:xfrm>
                <a:off x="7033726" y="3918693"/>
                <a:ext cx="310686" cy="1261418"/>
                <a:chOff x="2018524" y="3325917"/>
                <a:chExt cx="140825" cy="571764"/>
              </a:xfrm>
            </p:grpSpPr>
            <p:pic>
              <p:nvPicPr>
                <p:cNvPr id="61" name="Picture 60">
                  <a:extLst>
                    <a:ext uri="{FF2B5EF4-FFF2-40B4-BE49-F238E27FC236}">
                      <a16:creationId xmlns:a16="http://schemas.microsoft.com/office/drawing/2014/main" id="{C0D14D16-C880-E046-BCE7-A203576D4A65}"/>
                    </a:ext>
                  </a:extLst>
                </p:cNvPr>
                <p:cNvPicPr>
                  <a:picLocks noChangeAspect="1"/>
                </p:cNvPicPr>
                <p:nvPr/>
              </p:nvPicPr>
              <p:blipFill>
                <a:blip r:embed="rId2"/>
                <a:stretch>
                  <a:fillRect/>
                </a:stretch>
              </p:blipFill>
              <p:spPr>
                <a:xfrm flipH="1">
                  <a:off x="2018524" y="3325917"/>
                  <a:ext cx="140825" cy="183560"/>
                </a:xfrm>
                <a:prstGeom prst="rect">
                  <a:avLst/>
                </a:prstGeom>
              </p:spPr>
            </p:pic>
            <p:pic>
              <p:nvPicPr>
                <p:cNvPr id="62" name="Picture 61">
                  <a:extLst>
                    <a:ext uri="{FF2B5EF4-FFF2-40B4-BE49-F238E27FC236}">
                      <a16:creationId xmlns:a16="http://schemas.microsoft.com/office/drawing/2014/main" id="{1DC1B85C-3A91-0749-BF8C-7E891EF30301}"/>
                    </a:ext>
                  </a:extLst>
                </p:cNvPr>
                <p:cNvPicPr>
                  <a:picLocks noChangeAspect="1"/>
                </p:cNvPicPr>
                <p:nvPr/>
              </p:nvPicPr>
              <p:blipFill>
                <a:blip r:embed="rId2"/>
                <a:stretch>
                  <a:fillRect/>
                </a:stretch>
              </p:blipFill>
              <p:spPr>
                <a:xfrm flipH="1">
                  <a:off x="2018524" y="3455318"/>
                  <a:ext cx="140825" cy="183560"/>
                </a:xfrm>
                <a:prstGeom prst="rect">
                  <a:avLst/>
                </a:prstGeom>
              </p:spPr>
            </p:pic>
            <p:pic>
              <p:nvPicPr>
                <p:cNvPr id="63" name="Picture 62">
                  <a:extLst>
                    <a:ext uri="{FF2B5EF4-FFF2-40B4-BE49-F238E27FC236}">
                      <a16:creationId xmlns:a16="http://schemas.microsoft.com/office/drawing/2014/main" id="{8BFA9BA2-20DD-934C-A0C5-DC9B43DBF963}"/>
                    </a:ext>
                  </a:extLst>
                </p:cNvPr>
                <p:cNvPicPr>
                  <a:picLocks noChangeAspect="1"/>
                </p:cNvPicPr>
                <p:nvPr/>
              </p:nvPicPr>
              <p:blipFill>
                <a:blip r:embed="rId2"/>
                <a:stretch>
                  <a:fillRect/>
                </a:stretch>
              </p:blipFill>
              <p:spPr>
                <a:xfrm flipH="1">
                  <a:off x="2018524" y="3584719"/>
                  <a:ext cx="140825" cy="183560"/>
                </a:xfrm>
                <a:prstGeom prst="rect">
                  <a:avLst/>
                </a:prstGeom>
              </p:spPr>
            </p:pic>
            <p:pic>
              <p:nvPicPr>
                <p:cNvPr id="64" name="Picture 63">
                  <a:extLst>
                    <a:ext uri="{FF2B5EF4-FFF2-40B4-BE49-F238E27FC236}">
                      <a16:creationId xmlns:a16="http://schemas.microsoft.com/office/drawing/2014/main" id="{8F4C9B1D-860E-954A-8003-B37FB46021BE}"/>
                    </a:ext>
                  </a:extLst>
                </p:cNvPr>
                <p:cNvPicPr>
                  <a:picLocks noChangeAspect="1"/>
                </p:cNvPicPr>
                <p:nvPr/>
              </p:nvPicPr>
              <p:blipFill>
                <a:blip r:embed="rId2"/>
                <a:stretch>
                  <a:fillRect/>
                </a:stretch>
              </p:blipFill>
              <p:spPr>
                <a:xfrm flipH="1">
                  <a:off x="2018524" y="3714121"/>
                  <a:ext cx="140825" cy="183560"/>
                </a:xfrm>
                <a:prstGeom prst="rect">
                  <a:avLst/>
                </a:prstGeom>
              </p:spPr>
            </p:pic>
          </p:grpSp>
          <p:grpSp>
            <p:nvGrpSpPr>
              <p:cNvPr id="30" name="Group 29">
                <a:extLst>
                  <a:ext uri="{FF2B5EF4-FFF2-40B4-BE49-F238E27FC236}">
                    <a16:creationId xmlns:a16="http://schemas.microsoft.com/office/drawing/2014/main" id="{79AC6728-EDF3-804C-AA64-B6C454A6D532}"/>
                  </a:ext>
                </a:extLst>
              </p:cNvPr>
              <p:cNvGrpSpPr/>
              <p:nvPr/>
            </p:nvGrpSpPr>
            <p:grpSpPr>
              <a:xfrm>
                <a:off x="8071358" y="3918693"/>
                <a:ext cx="310686" cy="1261418"/>
                <a:chOff x="2018524" y="3325917"/>
                <a:chExt cx="140825" cy="571764"/>
              </a:xfrm>
            </p:grpSpPr>
            <p:pic>
              <p:nvPicPr>
                <p:cNvPr id="57" name="Picture 56">
                  <a:extLst>
                    <a:ext uri="{FF2B5EF4-FFF2-40B4-BE49-F238E27FC236}">
                      <a16:creationId xmlns:a16="http://schemas.microsoft.com/office/drawing/2014/main" id="{27529207-A66D-144C-BA7E-5D0400D85436}"/>
                    </a:ext>
                  </a:extLst>
                </p:cNvPr>
                <p:cNvPicPr>
                  <a:picLocks noChangeAspect="1"/>
                </p:cNvPicPr>
                <p:nvPr/>
              </p:nvPicPr>
              <p:blipFill>
                <a:blip r:embed="rId2"/>
                <a:stretch>
                  <a:fillRect/>
                </a:stretch>
              </p:blipFill>
              <p:spPr>
                <a:xfrm flipH="1">
                  <a:off x="2018524" y="3325917"/>
                  <a:ext cx="140825" cy="183560"/>
                </a:xfrm>
                <a:prstGeom prst="rect">
                  <a:avLst/>
                </a:prstGeom>
              </p:spPr>
            </p:pic>
            <p:pic>
              <p:nvPicPr>
                <p:cNvPr id="58" name="Picture 57">
                  <a:extLst>
                    <a:ext uri="{FF2B5EF4-FFF2-40B4-BE49-F238E27FC236}">
                      <a16:creationId xmlns:a16="http://schemas.microsoft.com/office/drawing/2014/main" id="{E254BC23-171F-4C41-A7A6-AD6FEA4AF6E4}"/>
                    </a:ext>
                  </a:extLst>
                </p:cNvPr>
                <p:cNvPicPr>
                  <a:picLocks noChangeAspect="1"/>
                </p:cNvPicPr>
                <p:nvPr/>
              </p:nvPicPr>
              <p:blipFill>
                <a:blip r:embed="rId2"/>
                <a:stretch>
                  <a:fillRect/>
                </a:stretch>
              </p:blipFill>
              <p:spPr>
                <a:xfrm flipH="1">
                  <a:off x="2018524" y="3455318"/>
                  <a:ext cx="140825" cy="183560"/>
                </a:xfrm>
                <a:prstGeom prst="rect">
                  <a:avLst/>
                </a:prstGeom>
              </p:spPr>
            </p:pic>
            <p:pic>
              <p:nvPicPr>
                <p:cNvPr id="59" name="Picture 58">
                  <a:extLst>
                    <a:ext uri="{FF2B5EF4-FFF2-40B4-BE49-F238E27FC236}">
                      <a16:creationId xmlns:a16="http://schemas.microsoft.com/office/drawing/2014/main" id="{D80A73A0-8F04-4D4D-91DB-8F2104F1E86F}"/>
                    </a:ext>
                  </a:extLst>
                </p:cNvPr>
                <p:cNvPicPr>
                  <a:picLocks noChangeAspect="1"/>
                </p:cNvPicPr>
                <p:nvPr/>
              </p:nvPicPr>
              <p:blipFill>
                <a:blip r:embed="rId2"/>
                <a:stretch>
                  <a:fillRect/>
                </a:stretch>
              </p:blipFill>
              <p:spPr>
                <a:xfrm flipH="1">
                  <a:off x="2018524" y="3584719"/>
                  <a:ext cx="140825" cy="183560"/>
                </a:xfrm>
                <a:prstGeom prst="rect">
                  <a:avLst/>
                </a:prstGeom>
              </p:spPr>
            </p:pic>
            <p:pic>
              <p:nvPicPr>
                <p:cNvPr id="60" name="Picture 59">
                  <a:extLst>
                    <a:ext uri="{FF2B5EF4-FFF2-40B4-BE49-F238E27FC236}">
                      <a16:creationId xmlns:a16="http://schemas.microsoft.com/office/drawing/2014/main" id="{87159957-1023-C341-BE2D-5F05915297C0}"/>
                    </a:ext>
                  </a:extLst>
                </p:cNvPr>
                <p:cNvPicPr>
                  <a:picLocks noChangeAspect="1"/>
                </p:cNvPicPr>
                <p:nvPr/>
              </p:nvPicPr>
              <p:blipFill>
                <a:blip r:embed="rId2"/>
                <a:stretch>
                  <a:fillRect/>
                </a:stretch>
              </p:blipFill>
              <p:spPr>
                <a:xfrm flipH="1">
                  <a:off x="2018524" y="3714121"/>
                  <a:ext cx="140825" cy="183560"/>
                </a:xfrm>
                <a:prstGeom prst="rect">
                  <a:avLst/>
                </a:prstGeom>
              </p:spPr>
            </p:pic>
          </p:grpSp>
          <p:grpSp>
            <p:nvGrpSpPr>
              <p:cNvPr id="31" name="Group 30">
                <a:extLst>
                  <a:ext uri="{FF2B5EF4-FFF2-40B4-BE49-F238E27FC236}">
                    <a16:creationId xmlns:a16="http://schemas.microsoft.com/office/drawing/2014/main" id="{CA60A600-0CEA-4445-9AAF-C267C12D04F4}"/>
                  </a:ext>
                </a:extLst>
              </p:cNvPr>
              <p:cNvGrpSpPr/>
              <p:nvPr/>
            </p:nvGrpSpPr>
            <p:grpSpPr>
              <a:xfrm>
                <a:off x="7552542" y="3918693"/>
                <a:ext cx="310686" cy="1261418"/>
                <a:chOff x="2018524" y="3325917"/>
                <a:chExt cx="140825" cy="571764"/>
              </a:xfrm>
            </p:grpSpPr>
            <p:pic>
              <p:nvPicPr>
                <p:cNvPr id="53" name="Picture 52">
                  <a:extLst>
                    <a:ext uri="{FF2B5EF4-FFF2-40B4-BE49-F238E27FC236}">
                      <a16:creationId xmlns:a16="http://schemas.microsoft.com/office/drawing/2014/main" id="{AA835D7E-C4A9-CA4B-AC1C-C4F1FD771854}"/>
                    </a:ext>
                  </a:extLst>
                </p:cNvPr>
                <p:cNvPicPr>
                  <a:picLocks noChangeAspect="1"/>
                </p:cNvPicPr>
                <p:nvPr/>
              </p:nvPicPr>
              <p:blipFill>
                <a:blip r:embed="rId2"/>
                <a:stretch>
                  <a:fillRect/>
                </a:stretch>
              </p:blipFill>
              <p:spPr>
                <a:xfrm flipH="1">
                  <a:off x="2018524" y="3325917"/>
                  <a:ext cx="140825" cy="183560"/>
                </a:xfrm>
                <a:prstGeom prst="rect">
                  <a:avLst/>
                </a:prstGeom>
              </p:spPr>
            </p:pic>
            <p:pic>
              <p:nvPicPr>
                <p:cNvPr id="54" name="Picture 53">
                  <a:extLst>
                    <a:ext uri="{FF2B5EF4-FFF2-40B4-BE49-F238E27FC236}">
                      <a16:creationId xmlns:a16="http://schemas.microsoft.com/office/drawing/2014/main" id="{2CA3A59C-DA13-1548-B4B0-8E7B3168C08A}"/>
                    </a:ext>
                  </a:extLst>
                </p:cNvPr>
                <p:cNvPicPr>
                  <a:picLocks noChangeAspect="1"/>
                </p:cNvPicPr>
                <p:nvPr/>
              </p:nvPicPr>
              <p:blipFill>
                <a:blip r:embed="rId2"/>
                <a:stretch>
                  <a:fillRect/>
                </a:stretch>
              </p:blipFill>
              <p:spPr>
                <a:xfrm flipH="1">
                  <a:off x="2018524" y="3455318"/>
                  <a:ext cx="140825" cy="183560"/>
                </a:xfrm>
                <a:prstGeom prst="rect">
                  <a:avLst/>
                </a:prstGeom>
              </p:spPr>
            </p:pic>
            <p:pic>
              <p:nvPicPr>
                <p:cNvPr id="55" name="Picture 54">
                  <a:extLst>
                    <a:ext uri="{FF2B5EF4-FFF2-40B4-BE49-F238E27FC236}">
                      <a16:creationId xmlns:a16="http://schemas.microsoft.com/office/drawing/2014/main" id="{1533BDFE-B268-A844-B537-B10FADE45925}"/>
                    </a:ext>
                  </a:extLst>
                </p:cNvPr>
                <p:cNvPicPr>
                  <a:picLocks noChangeAspect="1"/>
                </p:cNvPicPr>
                <p:nvPr/>
              </p:nvPicPr>
              <p:blipFill>
                <a:blip r:embed="rId2"/>
                <a:stretch>
                  <a:fillRect/>
                </a:stretch>
              </p:blipFill>
              <p:spPr>
                <a:xfrm flipH="1">
                  <a:off x="2018524" y="3584719"/>
                  <a:ext cx="140825" cy="183560"/>
                </a:xfrm>
                <a:prstGeom prst="rect">
                  <a:avLst/>
                </a:prstGeom>
              </p:spPr>
            </p:pic>
            <p:pic>
              <p:nvPicPr>
                <p:cNvPr id="56" name="Picture 55">
                  <a:extLst>
                    <a:ext uri="{FF2B5EF4-FFF2-40B4-BE49-F238E27FC236}">
                      <a16:creationId xmlns:a16="http://schemas.microsoft.com/office/drawing/2014/main" id="{16ECE303-0ECE-DD4B-B89A-1260609A18DF}"/>
                    </a:ext>
                  </a:extLst>
                </p:cNvPr>
                <p:cNvPicPr>
                  <a:picLocks noChangeAspect="1"/>
                </p:cNvPicPr>
                <p:nvPr/>
              </p:nvPicPr>
              <p:blipFill>
                <a:blip r:embed="rId2"/>
                <a:stretch>
                  <a:fillRect/>
                </a:stretch>
              </p:blipFill>
              <p:spPr>
                <a:xfrm flipH="1">
                  <a:off x="2018524" y="3714121"/>
                  <a:ext cx="140825" cy="183560"/>
                </a:xfrm>
                <a:prstGeom prst="rect">
                  <a:avLst/>
                </a:prstGeom>
              </p:spPr>
            </p:pic>
          </p:grpSp>
          <p:grpSp>
            <p:nvGrpSpPr>
              <p:cNvPr id="32" name="Group 31">
                <a:extLst>
                  <a:ext uri="{FF2B5EF4-FFF2-40B4-BE49-F238E27FC236}">
                    <a16:creationId xmlns:a16="http://schemas.microsoft.com/office/drawing/2014/main" id="{FA3E74B7-0804-D042-A878-1CB1474F32E3}"/>
                  </a:ext>
                </a:extLst>
              </p:cNvPr>
              <p:cNvGrpSpPr/>
              <p:nvPr/>
            </p:nvGrpSpPr>
            <p:grpSpPr>
              <a:xfrm>
                <a:off x="9245082" y="3908823"/>
                <a:ext cx="310686" cy="1261418"/>
                <a:chOff x="2018524" y="3325917"/>
                <a:chExt cx="140825" cy="571764"/>
              </a:xfrm>
            </p:grpSpPr>
            <p:pic>
              <p:nvPicPr>
                <p:cNvPr id="49" name="Picture 48">
                  <a:extLst>
                    <a:ext uri="{FF2B5EF4-FFF2-40B4-BE49-F238E27FC236}">
                      <a16:creationId xmlns:a16="http://schemas.microsoft.com/office/drawing/2014/main" id="{88C10897-76A7-D34E-A6D8-F66EAF21DB88}"/>
                    </a:ext>
                  </a:extLst>
                </p:cNvPr>
                <p:cNvPicPr>
                  <a:picLocks noChangeAspect="1"/>
                </p:cNvPicPr>
                <p:nvPr/>
              </p:nvPicPr>
              <p:blipFill>
                <a:blip r:embed="rId2"/>
                <a:stretch>
                  <a:fillRect/>
                </a:stretch>
              </p:blipFill>
              <p:spPr>
                <a:xfrm flipH="1">
                  <a:off x="2018524" y="3325917"/>
                  <a:ext cx="140825" cy="183560"/>
                </a:xfrm>
                <a:prstGeom prst="rect">
                  <a:avLst/>
                </a:prstGeom>
              </p:spPr>
            </p:pic>
            <p:pic>
              <p:nvPicPr>
                <p:cNvPr id="50" name="Picture 49">
                  <a:extLst>
                    <a:ext uri="{FF2B5EF4-FFF2-40B4-BE49-F238E27FC236}">
                      <a16:creationId xmlns:a16="http://schemas.microsoft.com/office/drawing/2014/main" id="{D62A8E95-0F8B-864C-986E-0B1BFCB3884B}"/>
                    </a:ext>
                  </a:extLst>
                </p:cNvPr>
                <p:cNvPicPr>
                  <a:picLocks noChangeAspect="1"/>
                </p:cNvPicPr>
                <p:nvPr/>
              </p:nvPicPr>
              <p:blipFill>
                <a:blip r:embed="rId2"/>
                <a:stretch>
                  <a:fillRect/>
                </a:stretch>
              </p:blipFill>
              <p:spPr>
                <a:xfrm flipH="1">
                  <a:off x="2018524" y="3455318"/>
                  <a:ext cx="140825" cy="183560"/>
                </a:xfrm>
                <a:prstGeom prst="rect">
                  <a:avLst/>
                </a:prstGeom>
              </p:spPr>
            </p:pic>
            <p:pic>
              <p:nvPicPr>
                <p:cNvPr id="51" name="Picture 50">
                  <a:extLst>
                    <a:ext uri="{FF2B5EF4-FFF2-40B4-BE49-F238E27FC236}">
                      <a16:creationId xmlns:a16="http://schemas.microsoft.com/office/drawing/2014/main" id="{E5F30CF6-7573-7540-824F-3DAE96B00EA5}"/>
                    </a:ext>
                  </a:extLst>
                </p:cNvPr>
                <p:cNvPicPr>
                  <a:picLocks noChangeAspect="1"/>
                </p:cNvPicPr>
                <p:nvPr/>
              </p:nvPicPr>
              <p:blipFill>
                <a:blip r:embed="rId2"/>
                <a:stretch>
                  <a:fillRect/>
                </a:stretch>
              </p:blipFill>
              <p:spPr>
                <a:xfrm flipH="1">
                  <a:off x="2018524" y="3584719"/>
                  <a:ext cx="140825" cy="183560"/>
                </a:xfrm>
                <a:prstGeom prst="rect">
                  <a:avLst/>
                </a:prstGeom>
              </p:spPr>
            </p:pic>
            <p:pic>
              <p:nvPicPr>
                <p:cNvPr id="52" name="Picture 51">
                  <a:extLst>
                    <a:ext uri="{FF2B5EF4-FFF2-40B4-BE49-F238E27FC236}">
                      <a16:creationId xmlns:a16="http://schemas.microsoft.com/office/drawing/2014/main" id="{C032EDA0-D5F0-444F-B216-0159E33AD2C2}"/>
                    </a:ext>
                  </a:extLst>
                </p:cNvPr>
                <p:cNvPicPr>
                  <a:picLocks noChangeAspect="1"/>
                </p:cNvPicPr>
                <p:nvPr/>
              </p:nvPicPr>
              <p:blipFill>
                <a:blip r:embed="rId2"/>
                <a:stretch>
                  <a:fillRect/>
                </a:stretch>
              </p:blipFill>
              <p:spPr>
                <a:xfrm flipH="1">
                  <a:off x="2018524" y="3714121"/>
                  <a:ext cx="140825" cy="183560"/>
                </a:xfrm>
                <a:prstGeom prst="rect">
                  <a:avLst/>
                </a:prstGeom>
              </p:spPr>
            </p:pic>
          </p:grpSp>
          <p:grpSp>
            <p:nvGrpSpPr>
              <p:cNvPr id="33" name="Group 32">
                <a:extLst>
                  <a:ext uri="{FF2B5EF4-FFF2-40B4-BE49-F238E27FC236}">
                    <a16:creationId xmlns:a16="http://schemas.microsoft.com/office/drawing/2014/main" id="{7619BB15-E089-584C-8DF4-2AE16F4D9F5E}"/>
                  </a:ext>
                </a:extLst>
              </p:cNvPr>
              <p:cNvGrpSpPr/>
              <p:nvPr/>
            </p:nvGrpSpPr>
            <p:grpSpPr>
              <a:xfrm>
                <a:off x="9763897" y="3908823"/>
                <a:ext cx="310686" cy="1261418"/>
                <a:chOff x="2018524" y="3325917"/>
                <a:chExt cx="140825" cy="571764"/>
              </a:xfrm>
            </p:grpSpPr>
            <p:pic>
              <p:nvPicPr>
                <p:cNvPr id="45" name="Picture 44">
                  <a:extLst>
                    <a:ext uri="{FF2B5EF4-FFF2-40B4-BE49-F238E27FC236}">
                      <a16:creationId xmlns:a16="http://schemas.microsoft.com/office/drawing/2014/main" id="{F5DA3174-A5F9-8249-94E3-7048AF75D6E0}"/>
                    </a:ext>
                  </a:extLst>
                </p:cNvPr>
                <p:cNvPicPr>
                  <a:picLocks noChangeAspect="1"/>
                </p:cNvPicPr>
                <p:nvPr/>
              </p:nvPicPr>
              <p:blipFill>
                <a:blip r:embed="rId2"/>
                <a:stretch>
                  <a:fillRect/>
                </a:stretch>
              </p:blipFill>
              <p:spPr>
                <a:xfrm flipH="1">
                  <a:off x="2018524" y="3325917"/>
                  <a:ext cx="140825" cy="183560"/>
                </a:xfrm>
                <a:prstGeom prst="rect">
                  <a:avLst/>
                </a:prstGeom>
              </p:spPr>
            </p:pic>
            <p:pic>
              <p:nvPicPr>
                <p:cNvPr id="46" name="Picture 45">
                  <a:extLst>
                    <a:ext uri="{FF2B5EF4-FFF2-40B4-BE49-F238E27FC236}">
                      <a16:creationId xmlns:a16="http://schemas.microsoft.com/office/drawing/2014/main" id="{559D79FD-588C-3D4A-9C27-06B00AF14656}"/>
                    </a:ext>
                  </a:extLst>
                </p:cNvPr>
                <p:cNvPicPr>
                  <a:picLocks noChangeAspect="1"/>
                </p:cNvPicPr>
                <p:nvPr/>
              </p:nvPicPr>
              <p:blipFill>
                <a:blip r:embed="rId2"/>
                <a:stretch>
                  <a:fillRect/>
                </a:stretch>
              </p:blipFill>
              <p:spPr>
                <a:xfrm flipH="1">
                  <a:off x="2018524" y="3455318"/>
                  <a:ext cx="140825" cy="183560"/>
                </a:xfrm>
                <a:prstGeom prst="rect">
                  <a:avLst/>
                </a:prstGeom>
              </p:spPr>
            </p:pic>
            <p:pic>
              <p:nvPicPr>
                <p:cNvPr id="47" name="Picture 46">
                  <a:extLst>
                    <a:ext uri="{FF2B5EF4-FFF2-40B4-BE49-F238E27FC236}">
                      <a16:creationId xmlns:a16="http://schemas.microsoft.com/office/drawing/2014/main" id="{755A4017-6BF6-9446-A49C-97E7152A8041}"/>
                    </a:ext>
                  </a:extLst>
                </p:cNvPr>
                <p:cNvPicPr>
                  <a:picLocks noChangeAspect="1"/>
                </p:cNvPicPr>
                <p:nvPr/>
              </p:nvPicPr>
              <p:blipFill>
                <a:blip r:embed="rId2"/>
                <a:stretch>
                  <a:fillRect/>
                </a:stretch>
              </p:blipFill>
              <p:spPr>
                <a:xfrm flipH="1">
                  <a:off x="2018524" y="3584719"/>
                  <a:ext cx="140825" cy="183560"/>
                </a:xfrm>
                <a:prstGeom prst="rect">
                  <a:avLst/>
                </a:prstGeom>
              </p:spPr>
            </p:pic>
            <p:pic>
              <p:nvPicPr>
                <p:cNvPr id="48" name="Picture 47">
                  <a:extLst>
                    <a:ext uri="{FF2B5EF4-FFF2-40B4-BE49-F238E27FC236}">
                      <a16:creationId xmlns:a16="http://schemas.microsoft.com/office/drawing/2014/main" id="{4DCA95F4-1832-DB44-B71C-546DCEA5ECB2}"/>
                    </a:ext>
                  </a:extLst>
                </p:cNvPr>
                <p:cNvPicPr>
                  <a:picLocks noChangeAspect="1"/>
                </p:cNvPicPr>
                <p:nvPr/>
              </p:nvPicPr>
              <p:blipFill>
                <a:blip r:embed="rId2"/>
                <a:stretch>
                  <a:fillRect/>
                </a:stretch>
              </p:blipFill>
              <p:spPr>
                <a:xfrm flipH="1">
                  <a:off x="2018524" y="3714121"/>
                  <a:ext cx="140825" cy="183560"/>
                </a:xfrm>
                <a:prstGeom prst="rect">
                  <a:avLst/>
                </a:prstGeom>
              </p:spPr>
            </p:pic>
          </p:grpSp>
          <p:grpSp>
            <p:nvGrpSpPr>
              <p:cNvPr id="34" name="Group 33">
                <a:extLst>
                  <a:ext uri="{FF2B5EF4-FFF2-40B4-BE49-F238E27FC236}">
                    <a16:creationId xmlns:a16="http://schemas.microsoft.com/office/drawing/2014/main" id="{BF3FB297-3A21-434C-AEA1-7E6724C01F28}"/>
                  </a:ext>
                </a:extLst>
              </p:cNvPr>
              <p:cNvGrpSpPr/>
              <p:nvPr/>
            </p:nvGrpSpPr>
            <p:grpSpPr>
              <a:xfrm>
                <a:off x="10801529" y="3908823"/>
                <a:ext cx="310686" cy="1261418"/>
                <a:chOff x="2018524" y="3325917"/>
                <a:chExt cx="140825" cy="571764"/>
              </a:xfrm>
            </p:grpSpPr>
            <p:pic>
              <p:nvPicPr>
                <p:cNvPr id="41" name="Picture 40">
                  <a:extLst>
                    <a:ext uri="{FF2B5EF4-FFF2-40B4-BE49-F238E27FC236}">
                      <a16:creationId xmlns:a16="http://schemas.microsoft.com/office/drawing/2014/main" id="{BF35ECB6-760F-CD44-883E-6B46F6CC78E4}"/>
                    </a:ext>
                  </a:extLst>
                </p:cNvPr>
                <p:cNvPicPr>
                  <a:picLocks noChangeAspect="1"/>
                </p:cNvPicPr>
                <p:nvPr/>
              </p:nvPicPr>
              <p:blipFill>
                <a:blip r:embed="rId2"/>
                <a:stretch>
                  <a:fillRect/>
                </a:stretch>
              </p:blipFill>
              <p:spPr>
                <a:xfrm flipH="1">
                  <a:off x="2018524" y="3325917"/>
                  <a:ext cx="140825" cy="183560"/>
                </a:xfrm>
                <a:prstGeom prst="rect">
                  <a:avLst/>
                </a:prstGeom>
              </p:spPr>
            </p:pic>
            <p:pic>
              <p:nvPicPr>
                <p:cNvPr id="42" name="Picture 41">
                  <a:extLst>
                    <a:ext uri="{FF2B5EF4-FFF2-40B4-BE49-F238E27FC236}">
                      <a16:creationId xmlns:a16="http://schemas.microsoft.com/office/drawing/2014/main" id="{758B6068-4CE5-BD41-8BB0-8FE815C3D999}"/>
                    </a:ext>
                  </a:extLst>
                </p:cNvPr>
                <p:cNvPicPr>
                  <a:picLocks noChangeAspect="1"/>
                </p:cNvPicPr>
                <p:nvPr/>
              </p:nvPicPr>
              <p:blipFill>
                <a:blip r:embed="rId2"/>
                <a:stretch>
                  <a:fillRect/>
                </a:stretch>
              </p:blipFill>
              <p:spPr>
                <a:xfrm flipH="1">
                  <a:off x="2018524" y="3455318"/>
                  <a:ext cx="140825" cy="183560"/>
                </a:xfrm>
                <a:prstGeom prst="rect">
                  <a:avLst/>
                </a:prstGeom>
              </p:spPr>
            </p:pic>
            <p:pic>
              <p:nvPicPr>
                <p:cNvPr id="43" name="Picture 42">
                  <a:extLst>
                    <a:ext uri="{FF2B5EF4-FFF2-40B4-BE49-F238E27FC236}">
                      <a16:creationId xmlns:a16="http://schemas.microsoft.com/office/drawing/2014/main" id="{79CF56F9-2470-D540-B89C-B921C6B1419E}"/>
                    </a:ext>
                  </a:extLst>
                </p:cNvPr>
                <p:cNvPicPr>
                  <a:picLocks noChangeAspect="1"/>
                </p:cNvPicPr>
                <p:nvPr/>
              </p:nvPicPr>
              <p:blipFill>
                <a:blip r:embed="rId2"/>
                <a:stretch>
                  <a:fillRect/>
                </a:stretch>
              </p:blipFill>
              <p:spPr>
                <a:xfrm flipH="1">
                  <a:off x="2018524" y="3584719"/>
                  <a:ext cx="140825" cy="183560"/>
                </a:xfrm>
                <a:prstGeom prst="rect">
                  <a:avLst/>
                </a:prstGeom>
              </p:spPr>
            </p:pic>
            <p:pic>
              <p:nvPicPr>
                <p:cNvPr id="44" name="Picture 43">
                  <a:extLst>
                    <a:ext uri="{FF2B5EF4-FFF2-40B4-BE49-F238E27FC236}">
                      <a16:creationId xmlns:a16="http://schemas.microsoft.com/office/drawing/2014/main" id="{BD4629DA-CF89-0A43-A773-237DE7A1C312}"/>
                    </a:ext>
                  </a:extLst>
                </p:cNvPr>
                <p:cNvPicPr>
                  <a:picLocks noChangeAspect="1"/>
                </p:cNvPicPr>
                <p:nvPr/>
              </p:nvPicPr>
              <p:blipFill>
                <a:blip r:embed="rId2"/>
                <a:stretch>
                  <a:fillRect/>
                </a:stretch>
              </p:blipFill>
              <p:spPr>
                <a:xfrm flipH="1">
                  <a:off x="2018524" y="3714121"/>
                  <a:ext cx="140825" cy="183560"/>
                </a:xfrm>
                <a:prstGeom prst="rect">
                  <a:avLst/>
                </a:prstGeom>
              </p:spPr>
            </p:pic>
          </p:grpSp>
          <p:grpSp>
            <p:nvGrpSpPr>
              <p:cNvPr id="35" name="Group 34">
                <a:extLst>
                  <a:ext uri="{FF2B5EF4-FFF2-40B4-BE49-F238E27FC236}">
                    <a16:creationId xmlns:a16="http://schemas.microsoft.com/office/drawing/2014/main" id="{E4580670-A060-0543-8427-8110BE2E7FB0}"/>
                  </a:ext>
                </a:extLst>
              </p:cNvPr>
              <p:cNvGrpSpPr/>
              <p:nvPr/>
            </p:nvGrpSpPr>
            <p:grpSpPr>
              <a:xfrm>
                <a:off x="10282713" y="3908823"/>
                <a:ext cx="310686" cy="1261418"/>
                <a:chOff x="2018524" y="3325917"/>
                <a:chExt cx="140825" cy="571764"/>
              </a:xfrm>
            </p:grpSpPr>
            <p:pic>
              <p:nvPicPr>
                <p:cNvPr id="37" name="Picture 36">
                  <a:extLst>
                    <a:ext uri="{FF2B5EF4-FFF2-40B4-BE49-F238E27FC236}">
                      <a16:creationId xmlns:a16="http://schemas.microsoft.com/office/drawing/2014/main" id="{7A509EB0-4CD7-4046-AF03-300EEEED98D1}"/>
                    </a:ext>
                  </a:extLst>
                </p:cNvPr>
                <p:cNvPicPr>
                  <a:picLocks noChangeAspect="1"/>
                </p:cNvPicPr>
                <p:nvPr/>
              </p:nvPicPr>
              <p:blipFill>
                <a:blip r:embed="rId2"/>
                <a:stretch>
                  <a:fillRect/>
                </a:stretch>
              </p:blipFill>
              <p:spPr>
                <a:xfrm flipH="1">
                  <a:off x="2018524" y="3325917"/>
                  <a:ext cx="140825" cy="183560"/>
                </a:xfrm>
                <a:prstGeom prst="rect">
                  <a:avLst/>
                </a:prstGeom>
              </p:spPr>
            </p:pic>
            <p:pic>
              <p:nvPicPr>
                <p:cNvPr id="38" name="Picture 37">
                  <a:extLst>
                    <a:ext uri="{FF2B5EF4-FFF2-40B4-BE49-F238E27FC236}">
                      <a16:creationId xmlns:a16="http://schemas.microsoft.com/office/drawing/2014/main" id="{CE3E36E2-05C0-134E-9D04-BFA899CF4A43}"/>
                    </a:ext>
                  </a:extLst>
                </p:cNvPr>
                <p:cNvPicPr>
                  <a:picLocks noChangeAspect="1"/>
                </p:cNvPicPr>
                <p:nvPr/>
              </p:nvPicPr>
              <p:blipFill>
                <a:blip r:embed="rId2"/>
                <a:stretch>
                  <a:fillRect/>
                </a:stretch>
              </p:blipFill>
              <p:spPr>
                <a:xfrm flipH="1">
                  <a:off x="2018524" y="3455318"/>
                  <a:ext cx="140825" cy="183560"/>
                </a:xfrm>
                <a:prstGeom prst="rect">
                  <a:avLst/>
                </a:prstGeom>
              </p:spPr>
            </p:pic>
            <p:pic>
              <p:nvPicPr>
                <p:cNvPr id="39" name="Picture 38">
                  <a:extLst>
                    <a:ext uri="{FF2B5EF4-FFF2-40B4-BE49-F238E27FC236}">
                      <a16:creationId xmlns:a16="http://schemas.microsoft.com/office/drawing/2014/main" id="{74B78938-0269-6D4F-AC99-65D239F83E9F}"/>
                    </a:ext>
                  </a:extLst>
                </p:cNvPr>
                <p:cNvPicPr>
                  <a:picLocks noChangeAspect="1"/>
                </p:cNvPicPr>
                <p:nvPr/>
              </p:nvPicPr>
              <p:blipFill>
                <a:blip r:embed="rId2"/>
                <a:stretch>
                  <a:fillRect/>
                </a:stretch>
              </p:blipFill>
              <p:spPr>
                <a:xfrm flipH="1">
                  <a:off x="2018524" y="3584719"/>
                  <a:ext cx="140825" cy="183560"/>
                </a:xfrm>
                <a:prstGeom prst="rect">
                  <a:avLst/>
                </a:prstGeom>
              </p:spPr>
            </p:pic>
            <p:pic>
              <p:nvPicPr>
                <p:cNvPr id="40" name="Picture 39">
                  <a:extLst>
                    <a:ext uri="{FF2B5EF4-FFF2-40B4-BE49-F238E27FC236}">
                      <a16:creationId xmlns:a16="http://schemas.microsoft.com/office/drawing/2014/main" id="{ACD5EEB4-4ADF-3D4A-B334-AC93F6BB89D8}"/>
                    </a:ext>
                  </a:extLst>
                </p:cNvPr>
                <p:cNvPicPr>
                  <a:picLocks noChangeAspect="1"/>
                </p:cNvPicPr>
                <p:nvPr/>
              </p:nvPicPr>
              <p:blipFill>
                <a:blip r:embed="rId2"/>
                <a:stretch>
                  <a:fillRect/>
                </a:stretch>
              </p:blipFill>
              <p:spPr>
                <a:xfrm flipH="1">
                  <a:off x="2018524" y="3714121"/>
                  <a:ext cx="140825" cy="183560"/>
                </a:xfrm>
                <a:prstGeom prst="rect">
                  <a:avLst/>
                </a:prstGeom>
              </p:spPr>
            </p:pic>
          </p:grpSp>
        </p:grpSp>
        <p:sp>
          <p:nvSpPr>
            <p:cNvPr id="36" name="Trapezoid 35">
              <a:extLst>
                <a:ext uri="{FF2B5EF4-FFF2-40B4-BE49-F238E27FC236}">
                  <a16:creationId xmlns:a16="http://schemas.microsoft.com/office/drawing/2014/main" id="{A2811CA1-A389-BA40-8580-51B13E3F4672}"/>
                </a:ext>
              </a:extLst>
            </p:cNvPr>
            <p:cNvSpPr/>
            <p:nvPr/>
          </p:nvSpPr>
          <p:spPr>
            <a:xfrm>
              <a:off x="5866283" y="4295129"/>
              <a:ext cx="6000520" cy="213991"/>
            </a:xfrm>
            <a:prstGeom prst="trapezoid">
              <a:avLst>
                <a:gd name="adj" fmla="val 29262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a:p>
          </p:txBody>
        </p:sp>
      </p:grpSp>
    </p:spTree>
    <p:extLst>
      <p:ext uri="{BB962C8B-B14F-4D97-AF65-F5344CB8AC3E}">
        <p14:creationId xmlns:p14="http://schemas.microsoft.com/office/powerpoint/2010/main" val="560120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C782-1A12-8441-98A6-770EE2CE3819}"/>
              </a:ext>
            </a:extLst>
          </p:cNvPr>
          <p:cNvSpPr>
            <a:spLocks noGrp="1"/>
          </p:cNvSpPr>
          <p:nvPr>
            <p:ph type="title"/>
          </p:nvPr>
        </p:nvSpPr>
        <p:spPr/>
        <p:txBody>
          <a:bodyPr/>
          <a:lstStyle/>
          <a:p>
            <a:r>
              <a:rPr lang="pt-PT" dirty="0"/>
              <a:t>RGACC: Regulamento Geral de Avaliação de Conhecimentos e Competências</a:t>
            </a:r>
            <a:endParaRPr lang="pt-PT" noProof="0" dirty="0"/>
          </a:p>
        </p:txBody>
      </p:sp>
      <p:sp>
        <p:nvSpPr>
          <p:cNvPr id="3" name="Content Placeholder 2">
            <a:extLst>
              <a:ext uri="{FF2B5EF4-FFF2-40B4-BE49-F238E27FC236}">
                <a16:creationId xmlns:a16="http://schemas.microsoft.com/office/drawing/2014/main" id="{FAA6D615-50A7-FF49-BCF8-A31E510A2B5A}"/>
              </a:ext>
            </a:extLst>
          </p:cNvPr>
          <p:cNvSpPr>
            <a:spLocks noGrp="1"/>
          </p:cNvSpPr>
          <p:nvPr>
            <p:ph idx="1"/>
          </p:nvPr>
        </p:nvSpPr>
        <p:spPr/>
        <p:txBody>
          <a:bodyPr/>
          <a:lstStyle/>
          <a:p>
            <a:r>
              <a:rPr lang="pt-PT" dirty="0"/>
              <a:t>Processo de avaliação: algumas regras gerais</a:t>
            </a:r>
          </a:p>
          <a:p>
            <a:pPr lvl="1"/>
            <a:r>
              <a:rPr lang="pt-PT" dirty="0"/>
              <a:t>O processo de avaliação de uma UC deve prever a realização de pelo menos uma prova de avaliação individual (</a:t>
            </a:r>
            <a:r>
              <a:rPr lang="pt-PT" dirty="0" err="1"/>
              <a:t>ex</a:t>
            </a:r>
            <a:r>
              <a:rPr lang="pt-PT" dirty="0"/>
              <a:t>: relatório de trabalho/estágio/seminário, projeto de investigação, prova escrita ou apresentação oral). </a:t>
            </a:r>
          </a:p>
          <a:p>
            <a:pPr lvl="1"/>
            <a:r>
              <a:rPr lang="pt-PT" dirty="0"/>
              <a:t>A participação e assiduidade do estudante podem traduzir-se na respetiva classificação, nos termos indicados na FUC.</a:t>
            </a:r>
          </a:p>
          <a:p>
            <a:pPr lvl="1"/>
            <a:r>
              <a:rPr lang="pt-PT" dirty="0"/>
              <a:t>A avaliação de uma UC tem que estar totalmente concluída, em todas as suas componentes, até ao final do período curricular. </a:t>
            </a:r>
          </a:p>
          <a:p>
            <a:pPr lvl="1"/>
            <a:r>
              <a:rPr lang="pt-PT" dirty="0"/>
              <a:t>Os </a:t>
            </a:r>
            <a:r>
              <a:rPr lang="pt-PT" dirty="0">
                <a:solidFill>
                  <a:srgbClr val="0070C0"/>
                </a:solidFill>
              </a:rPr>
              <a:t>estudantes que cheguem mais de 20 minutos atrasados </a:t>
            </a:r>
            <a:r>
              <a:rPr lang="pt-PT" dirty="0"/>
              <a:t>a qualquer </a:t>
            </a:r>
            <a:r>
              <a:rPr lang="pt-PT" dirty="0">
                <a:solidFill>
                  <a:srgbClr val="0070C0"/>
                </a:solidFill>
              </a:rPr>
              <a:t>prova de avaliação </a:t>
            </a:r>
            <a:r>
              <a:rPr lang="pt-PT" dirty="0"/>
              <a:t>previamente marcada, </a:t>
            </a:r>
            <a:r>
              <a:rPr lang="pt-PT" dirty="0">
                <a:solidFill>
                  <a:srgbClr val="0070C0"/>
                </a:solidFill>
              </a:rPr>
              <a:t>serão excluídos dessa prova</a:t>
            </a:r>
            <a:r>
              <a:rPr lang="pt-PT" dirty="0"/>
              <a:t>, a menos que no momento da chegada o </a:t>
            </a:r>
            <a:r>
              <a:rPr lang="pt-PT" dirty="0">
                <a:solidFill>
                  <a:srgbClr val="0070C0"/>
                </a:solidFill>
              </a:rPr>
              <a:t>docente presente considere atendíveis as razões do atraso</a:t>
            </a:r>
            <a:r>
              <a:rPr lang="pt-PT" dirty="0"/>
              <a:t>.</a:t>
            </a:r>
          </a:p>
        </p:txBody>
      </p:sp>
    </p:spTree>
    <p:extLst>
      <p:ext uri="{BB962C8B-B14F-4D97-AF65-F5344CB8AC3E}">
        <p14:creationId xmlns:p14="http://schemas.microsoft.com/office/powerpoint/2010/main" val="2472935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C782-1A12-8441-98A6-770EE2CE3819}"/>
              </a:ext>
            </a:extLst>
          </p:cNvPr>
          <p:cNvSpPr>
            <a:spLocks noGrp="1"/>
          </p:cNvSpPr>
          <p:nvPr>
            <p:ph type="title"/>
          </p:nvPr>
        </p:nvSpPr>
        <p:spPr/>
        <p:txBody>
          <a:bodyPr/>
          <a:lstStyle/>
          <a:p>
            <a:r>
              <a:rPr lang="pt-PT" dirty="0"/>
              <a:t>RGACC: Regulamento Geral de Avaliação de Conhecimentos e Competências</a:t>
            </a:r>
            <a:endParaRPr lang="pt-PT" noProof="0" dirty="0"/>
          </a:p>
        </p:txBody>
      </p:sp>
      <p:sp>
        <p:nvSpPr>
          <p:cNvPr id="3" name="Content Placeholder 2">
            <a:extLst>
              <a:ext uri="{FF2B5EF4-FFF2-40B4-BE49-F238E27FC236}">
                <a16:creationId xmlns:a16="http://schemas.microsoft.com/office/drawing/2014/main" id="{FAA6D615-50A7-FF49-BCF8-A31E510A2B5A}"/>
              </a:ext>
            </a:extLst>
          </p:cNvPr>
          <p:cNvSpPr>
            <a:spLocks noGrp="1"/>
          </p:cNvSpPr>
          <p:nvPr>
            <p:ph idx="1"/>
          </p:nvPr>
        </p:nvSpPr>
        <p:spPr/>
        <p:txBody>
          <a:bodyPr>
            <a:normAutofit lnSpcReduction="10000"/>
          </a:bodyPr>
          <a:lstStyle/>
          <a:p>
            <a:r>
              <a:rPr lang="pt-PT" dirty="0"/>
              <a:t>Modalidades de avaliação</a:t>
            </a:r>
          </a:p>
          <a:p>
            <a:pPr lvl="1"/>
            <a:r>
              <a:rPr lang="pt-PT" dirty="0">
                <a:solidFill>
                  <a:srgbClr val="0070C0"/>
                </a:solidFill>
              </a:rPr>
              <a:t>Avaliação contínua</a:t>
            </a:r>
            <a:r>
              <a:rPr lang="pt-PT" dirty="0"/>
              <a:t>: exige uma assiduidade mínima não inferior a 2/3 das aulas e a participação em aula é um instrumento de avaliação obrigatório</a:t>
            </a:r>
          </a:p>
          <a:p>
            <a:pPr lvl="1"/>
            <a:r>
              <a:rPr lang="pt-PT" dirty="0">
                <a:solidFill>
                  <a:srgbClr val="0070C0"/>
                </a:solidFill>
              </a:rPr>
              <a:t>Avaliação periódica</a:t>
            </a:r>
            <a:r>
              <a:rPr lang="pt-PT" dirty="0"/>
              <a:t>: pode implicar uma assiduidade mínima às aulas efetivamente lecionadas, não podendo ser ponderada a participação em aula </a:t>
            </a:r>
          </a:p>
          <a:p>
            <a:pPr lvl="1"/>
            <a:r>
              <a:rPr lang="pt-PT" dirty="0">
                <a:solidFill>
                  <a:srgbClr val="0070C0"/>
                </a:solidFill>
              </a:rPr>
              <a:t>Avaliação por exame</a:t>
            </a:r>
            <a:r>
              <a:rPr lang="pt-PT" dirty="0"/>
              <a:t>: é aquela que ocorre exclusivamente durante o período de avaliação no final do semestre e incide sobre toda a matéria lecionada na UC</a:t>
            </a:r>
          </a:p>
          <a:p>
            <a:r>
              <a:rPr lang="pt-PT" dirty="0"/>
              <a:t>As UC devem contemplar avaliação por exame, excetuando as que têm caráter eminentemente prático cuja modalidade de avaliação alternativa tenha sido previamente aprovada pela Comissão Pedagógica da Escola</a:t>
            </a:r>
          </a:p>
          <a:p>
            <a:r>
              <a:rPr lang="pt-PT" dirty="0"/>
              <a:t>As modalidades e instrumentos de avaliação das unidades curriculares de projeto, estágio ou seminário obedecem a regras próprias [...]</a:t>
            </a:r>
          </a:p>
          <a:p>
            <a:r>
              <a:rPr lang="pt-PT" dirty="0"/>
              <a:t>As modalidades e instrumentos de avaliação da cada UC devem constar da FUC</a:t>
            </a:r>
          </a:p>
        </p:txBody>
      </p:sp>
    </p:spTree>
    <p:extLst>
      <p:ext uri="{BB962C8B-B14F-4D97-AF65-F5344CB8AC3E}">
        <p14:creationId xmlns:p14="http://schemas.microsoft.com/office/powerpoint/2010/main" val="1321836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C782-1A12-8441-98A6-770EE2CE3819}"/>
              </a:ext>
            </a:extLst>
          </p:cNvPr>
          <p:cNvSpPr>
            <a:spLocks noGrp="1"/>
          </p:cNvSpPr>
          <p:nvPr>
            <p:ph type="title"/>
          </p:nvPr>
        </p:nvSpPr>
        <p:spPr/>
        <p:txBody>
          <a:bodyPr/>
          <a:lstStyle/>
          <a:p>
            <a:r>
              <a:rPr lang="pt-PT" dirty="0"/>
              <a:t>RGACC: Regulamento Geral de Avaliação de Conhecimentos e Competências</a:t>
            </a:r>
            <a:endParaRPr lang="pt-PT" noProof="0" dirty="0"/>
          </a:p>
        </p:txBody>
      </p:sp>
      <p:sp>
        <p:nvSpPr>
          <p:cNvPr id="3" name="Content Placeholder 2">
            <a:extLst>
              <a:ext uri="{FF2B5EF4-FFF2-40B4-BE49-F238E27FC236}">
                <a16:creationId xmlns:a16="http://schemas.microsoft.com/office/drawing/2014/main" id="{FAA6D615-50A7-FF49-BCF8-A31E510A2B5A}"/>
              </a:ext>
            </a:extLst>
          </p:cNvPr>
          <p:cNvSpPr>
            <a:spLocks noGrp="1"/>
          </p:cNvSpPr>
          <p:nvPr>
            <p:ph idx="1"/>
          </p:nvPr>
        </p:nvSpPr>
        <p:spPr/>
        <p:txBody>
          <a:bodyPr/>
          <a:lstStyle/>
          <a:p>
            <a:r>
              <a:rPr lang="pt-PT" dirty="0"/>
              <a:t>Divulgação de resultados</a:t>
            </a:r>
          </a:p>
          <a:p>
            <a:pPr lvl="1"/>
            <a:r>
              <a:rPr lang="pt-PT" dirty="0"/>
              <a:t>A divulgação de resultados da avaliação é feita nas plataformas de gestão académica e/ou sistemas informáticos em uso no ISCTE -IUL.</a:t>
            </a:r>
          </a:p>
          <a:p>
            <a:pPr lvl="1"/>
            <a:r>
              <a:rPr lang="pt-PT" dirty="0">
                <a:solidFill>
                  <a:srgbClr val="0070C0"/>
                </a:solidFill>
              </a:rPr>
              <a:t>É obrigação dos docentes dar a conhecer, ao longo do período letivo e no âmbito de cada turma, os resultados dos diversos instrumentos de avaliação. </a:t>
            </a:r>
          </a:p>
          <a:p>
            <a:pPr lvl="1"/>
            <a:r>
              <a:rPr lang="pt-PT" dirty="0"/>
              <a:t>Deve ser assegurado, no </a:t>
            </a:r>
            <a:r>
              <a:rPr lang="pt-PT" dirty="0">
                <a:solidFill>
                  <a:srgbClr val="0070C0"/>
                </a:solidFill>
              </a:rPr>
              <a:t>âmbito de cada UC/curso, acesso às pautas com as classificações finais </a:t>
            </a:r>
            <a:r>
              <a:rPr lang="pt-PT" dirty="0"/>
              <a:t>de todos os estudantes. </a:t>
            </a:r>
          </a:p>
          <a:p>
            <a:pPr lvl="1"/>
            <a:r>
              <a:rPr lang="pt-PT" dirty="0"/>
              <a:t>No caso do resultado de um </a:t>
            </a:r>
            <a:r>
              <a:rPr lang="pt-PT" dirty="0">
                <a:solidFill>
                  <a:srgbClr val="0070C0"/>
                </a:solidFill>
              </a:rPr>
              <a:t>instrumento de avaliação ter implicação na realização de provas subsequentes</a:t>
            </a:r>
            <a:r>
              <a:rPr lang="pt-PT" dirty="0"/>
              <a:t>, este </a:t>
            </a:r>
            <a:r>
              <a:rPr lang="pt-PT" dirty="0">
                <a:solidFill>
                  <a:srgbClr val="0070C0"/>
                </a:solidFill>
              </a:rPr>
              <a:t>resultado deve ser divulgado até 48 horas antes</a:t>
            </a:r>
            <a:r>
              <a:rPr lang="pt-PT" dirty="0"/>
              <a:t> da data de realização dessas provas.</a:t>
            </a:r>
          </a:p>
          <a:p>
            <a:endParaRPr lang="pt-PT" dirty="0"/>
          </a:p>
        </p:txBody>
      </p:sp>
    </p:spTree>
    <p:extLst>
      <p:ext uri="{BB962C8B-B14F-4D97-AF65-F5344CB8AC3E}">
        <p14:creationId xmlns:p14="http://schemas.microsoft.com/office/powerpoint/2010/main" val="928940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C782-1A12-8441-98A6-770EE2CE3819}"/>
              </a:ext>
            </a:extLst>
          </p:cNvPr>
          <p:cNvSpPr>
            <a:spLocks noGrp="1"/>
          </p:cNvSpPr>
          <p:nvPr>
            <p:ph type="title"/>
          </p:nvPr>
        </p:nvSpPr>
        <p:spPr/>
        <p:txBody>
          <a:bodyPr/>
          <a:lstStyle/>
          <a:p>
            <a:r>
              <a:rPr lang="pt-PT" dirty="0"/>
              <a:t>RGACC: Regulamento Geral de Avaliação de Conhecimentos e Competências</a:t>
            </a:r>
            <a:endParaRPr lang="pt-PT" noProof="0" dirty="0"/>
          </a:p>
        </p:txBody>
      </p:sp>
      <p:sp>
        <p:nvSpPr>
          <p:cNvPr id="3" name="Content Placeholder 2">
            <a:extLst>
              <a:ext uri="{FF2B5EF4-FFF2-40B4-BE49-F238E27FC236}">
                <a16:creationId xmlns:a16="http://schemas.microsoft.com/office/drawing/2014/main" id="{FAA6D615-50A7-FF49-BCF8-A31E510A2B5A}"/>
              </a:ext>
            </a:extLst>
          </p:cNvPr>
          <p:cNvSpPr>
            <a:spLocks noGrp="1"/>
          </p:cNvSpPr>
          <p:nvPr>
            <p:ph idx="1"/>
          </p:nvPr>
        </p:nvSpPr>
        <p:spPr/>
        <p:txBody>
          <a:bodyPr/>
          <a:lstStyle/>
          <a:p>
            <a:r>
              <a:rPr lang="pt-PT" dirty="0"/>
              <a:t>Consulta de provas</a:t>
            </a:r>
          </a:p>
          <a:p>
            <a:pPr lvl="1"/>
            <a:r>
              <a:rPr lang="pt-PT" dirty="0"/>
              <a:t>O estudante tem o </a:t>
            </a:r>
            <a:r>
              <a:rPr lang="pt-PT" dirty="0">
                <a:solidFill>
                  <a:srgbClr val="0070C0"/>
                </a:solidFill>
              </a:rPr>
              <a:t>direito de consultar as suas provas escritas </a:t>
            </a:r>
            <a:r>
              <a:rPr lang="pt-PT" dirty="0"/>
              <a:t>e de ser </a:t>
            </a:r>
            <a:r>
              <a:rPr lang="pt-PT" dirty="0">
                <a:solidFill>
                  <a:srgbClr val="0070C0"/>
                </a:solidFill>
              </a:rPr>
              <a:t>esclarecido quanto aos critérios </a:t>
            </a:r>
            <a:r>
              <a:rPr lang="pt-PT" dirty="0"/>
              <a:t>utilizados na respetiva correção. </a:t>
            </a:r>
          </a:p>
          <a:p>
            <a:pPr lvl="1"/>
            <a:r>
              <a:rPr lang="pt-PT" dirty="0"/>
              <a:t>A </a:t>
            </a:r>
            <a:r>
              <a:rPr lang="pt-PT" dirty="0">
                <a:solidFill>
                  <a:srgbClr val="0070C0"/>
                </a:solidFill>
              </a:rPr>
              <a:t>consulta da prova</a:t>
            </a:r>
            <a:r>
              <a:rPr lang="pt-PT" dirty="0"/>
              <a:t> escrita deve ocorrer na presença do docente avaliador, ou do coordenador da UC em sua substituição, devendo a data, local e hora dessa consulta ser dada a conhecer com uma antecedência mínima de 24 horas. </a:t>
            </a:r>
          </a:p>
          <a:p>
            <a:pPr lvl="1"/>
            <a:r>
              <a:rPr lang="pt-PT" dirty="0"/>
              <a:t>A </a:t>
            </a:r>
            <a:r>
              <a:rPr lang="pt-PT" dirty="0">
                <a:solidFill>
                  <a:srgbClr val="0070C0"/>
                </a:solidFill>
              </a:rPr>
              <a:t>consulta de provas deve ocorrer até 5 dias úteis </a:t>
            </a:r>
            <a:r>
              <a:rPr lang="pt-PT" dirty="0"/>
              <a:t>após a divulgação dos resultados da avaliação da prova em questão. </a:t>
            </a:r>
          </a:p>
          <a:p>
            <a:endParaRPr lang="pt-PT" dirty="0"/>
          </a:p>
        </p:txBody>
      </p:sp>
    </p:spTree>
    <p:extLst>
      <p:ext uri="{BB962C8B-B14F-4D97-AF65-F5344CB8AC3E}">
        <p14:creationId xmlns:p14="http://schemas.microsoft.com/office/powerpoint/2010/main" val="2503523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C782-1A12-8441-98A6-770EE2CE3819}"/>
              </a:ext>
            </a:extLst>
          </p:cNvPr>
          <p:cNvSpPr>
            <a:spLocks noGrp="1"/>
          </p:cNvSpPr>
          <p:nvPr>
            <p:ph type="title"/>
          </p:nvPr>
        </p:nvSpPr>
        <p:spPr/>
        <p:txBody>
          <a:bodyPr/>
          <a:lstStyle/>
          <a:p>
            <a:r>
              <a:rPr lang="pt-PT" dirty="0"/>
              <a:t>RGACC: Regulamento Geral de Avaliação de Conhecimentos e Competências</a:t>
            </a:r>
            <a:endParaRPr lang="pt-PT" noProof="0" dirty="0"/>
          </a:p>
        </p:txBody>
      </p:sp>
      <p:sp>
        <p:nvSpPr>
          <p:cNvPr id="3" name="Content Placeholder 2">
            <a:extLst>
              <a:ext uri="{FF2B5EF4-FFF2-40B4-BE49-F238E27FC236}">
                <a16:creationId xmlns:a16="http://schemas.microsoft.com/office/drawing/2014/main" id="{FAA6D615-50A7-FF49-BCF8-A31E510A2B5A}"/>
              </a:ext>
            </a:extLst>
          </p:cNvPr>
          <p:cNvSpPr>
            <a:spLocks noGrp="1"/>
          </p:cNvSpPr>
          <p:nvPr>
            <p:ph idx="1"/>
          </p:nvPr>
        </p:nvSpPr>
        <p:spPr/>
        <p:txBody>
          <a:bodyPr/>
          <a:lstStyle/>
          <a:p>
            <a:r>
              <a:rPr lang="pt-PT" dirty="0"/>
              <a:t>Reclamação de notas</a:t>
            </a:r>
          </a:p>
          <a:p>
            <a:pPr lvl="1"/>
            <a:r>
              <a:rPr lang="pt-PT" dirty="0"/>
              <a:t>O estudante pode reclamar da classificação obtida na avaliação final de uma unidade curricular, </a:t>
            </a:r>
            <a:r>
              <a:rPr lang="pt-PT" dirty="0">
                <a:solidFill>
                  <a:srgbClr val="0070C0"/>
                </a:solidFill>
              </a:rPr>
              <a:t>após consulta de prova(s)</a:t>
            </a:r>
            <a:r>
              <a:rPr lang="pt-PT" dirty="0"/>
              <a:t>, mediante pedido, devidamente fundamentado, dirigido ao Presidente do Conselho Pedagógico e entregue nos Serviços de Gestão de Ensino no prazo de dois dias úteis após o lançamento da notas (com o pagamento dos emolumentos estabelecidos).</a:t>
            </a:r>
          </a:p>
          <a:p>
            <a:pPr lvl="1"/>
            <a:r>
              <a:rPr lang="pt-PT" dirty="0"/>
              <a:t>Compete ao Presidente do Conselho Pedagógico apreciar a reclamação, podendo:</a:t>
            </a:r>
          </a:p>
          <a:p>
            <a:pPr lvl="2"/>
            <a:r>
              <a:rPr lang="pt-PT" dirty="0"/>
              <a:t>Indeferir liminarmente o pedido sempre que o mesmo não se encontre devidamente fundamentado; </a:t>
            </a:r>
          </a:p>
          <a:p>
            <a:pPr lvl="2"/>
            <a:r>
              <a:rPr lang="pt-PT" dirty="0"/>
              <a:t>Solicitar parecer à Comissão Pedagógica da escola à qual pertence o departamento responsável pela UC, sempre que o mesmo implique uma apreciação formal e/ou substancial.</a:t>
            </a:r>
          </a:p>
          <a:p>
            <a:pPr lvl="1"/>
            <a:r>
              <a:rPr lang="pt-PT" dirty="0"/>
              <a:t>A decisão sobre reclamação é comunicada ao estudante no prazo máximo de 30 dias [...] </a:t>
            </a:r>
          </a:p>
          <a:p>
            <a:pPr lvl="1"/>
            <a:r>
              <a:rPr lang="pt-PT" dirty="0"/>
              <a:t>Na resposta à reclamação </a:t>
            </a:r>
            <a:r>
              <a:rPr lang="pt-PT" dirty="0">
                <a:solidFill>
                  <a:srgbClr val="0070C0"/>
                </a:solidFill>
              </a:rPr>
              <a:t>a classificação pode ser mantida, melhorada ou agravada</a:t>
            </a:r>
            <a:r>
              <a:rPr lang="pt-PT" dirty="0"/>
              <a:t>.</a:t>
            </a:r>
          </a:p>
          <a:p>
            <a:pPr lvl="1"/>
            <a:r>
              <a:rPr lang="pt-PT" dirty="0"/>
              <a:t>Caso a reclamação do estudante resulte numa </a:t>
            </a:r>
            <a:r>
              <a:rPr lang="pt-PT" dirty="0">
                <a:solidFill>
                  <a:srgbClr val="0070C0"/>
                </a:solidFill>
              </a:rPr>
              <a:t>melhoria da sua classificação, é-lhe devolvido o montante liquidado </a:t>
            </a:r>
            <a:r>
              <a:rPr lang="pt-PT" dirty="0"/>
              <a:t>a título de emolumentos.</a:t>
            </a:r>
          </a:p>
        </p:txBody>
      </p:sp>
    </p:spTree>
    <p:extLst>
      <p:ext uri="{BB962C8B-B14F-4D97-AF65-F5344CB8AC3E}">
        <p14:creationId xmlns:p14="http://schemas.microsoft.com/office/powerpoint/2010/main" val="1335995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5FB0C-490C-4A47-9258-2A677CA836D5}"/>
              </a:ext>
            </a:extLst>
          </p:cNvPr>
          <p:cNvSpPr>
            <a:spLocks noGrp="1"/>
          </p:cNvSpPr>
          <p:nvPr>
            <p:ph type="title"/>
          </p:nvPr>
        </p:nvSpPr>
        <p:spPr/>
        <p:txBody>
          <a:bodyPr/>
          <a:lstStyle/>
          <a:p>
            <a:r>
              <a:rPr lang="pt-PT" dirty="0"/>
              <a:t>Regra de Ouro (</a:t>
            </a:r>
            <a:r>
              <a:rPr lang="pt-PT" i="1" dirty="0"/>
              <a:t>Rule </a:t>
            </a:r>
            <a:r>
              <a:rPr lang="pt-PT" i="1" dirty="0" err="1"/>
              <a:t>of</a:t>
            </a:r>
            <a:r>
              <a:rPr lang="pt-PT" i="1" dirty="0"/>
              <a:t> </a:t>
            </a:r>
            <a:r>
              <a:rPr lang="pt-PT" i="1" dirty="0" err="1"/>
              <a:t>Thumb</a:t>
            </a:r>
            <a:r>
              <a:rPr lang="pt-PT" dirty="0"/>
              <a:t>)</a:t>
            </a:r>
          </a:p>
        </p:txBody>
      </p:sp>
      <p:sp>
        <p:nvSpPr>
          <p:cNvPr id="3" name="Content Placeholder 2">
            <a:extLst>
              <a:ext uri="{FF2B5EF4-FFF2-40B4-BE49-F238E27FC236}">
                <a16:creationId xmlns:a16="http://schemas.microsoft.com/office/drawing/2014/main" id="{36307333-7FDB-794A-A1C8-C752F9350211}"/>
              </a:ext>
            </a:extLst>
          </p:cNvPr>
          <p:cNvSpPr>
            <a:spLocks noGrp="1"/>
          </p:cNvSpPr>
          <p:nvPr>
            <p:ph idx="1"/>
          </p:nvPr>
        </p:nvSpPr>
        <p:spPr/>
        <p:txBody>
          <a:bodyPr/>
          <a:lstStyle/>
          <a:p>
            <a:r>
              <a:rPr lang="pt-PT" dirty="0"/>
              <a:t>Como proceder quando confrontado com uma situação?</a:t>
            </a:r>
          </a:p>
          <a:p>
            <a:pPr lvl="1"/>
            <a:r>
              <a:rPr lang="pt-PT" noProof="0" dirty="0"/>
              <a:t>em 1º lugar se deve contactar o docente </a:t>
            </a:r>
          </a:p>
          <a:p>
            <a:pPr lvl="1"/>
            <a:r>
              <a:rPr lang="pt-PT" noProof="0" dirty="0"/>
              <a:t>depois o Coordenador da UC</a:t>
            </a:r>
          </a:p>
          <a:p>
            <a:pPr lvl="1"/>
            <a:r>
              <a:rPr lang="pt-PT" noProof="0" dirty="0"/>
              <a:t>depois o Coordenador de Ano ou o Diretor de Curso</a:t>
            </a:r>
          </a:p>
          <a:p>
            <a:pPr lvl="1"/>
            <a:r>
              <a:rPr lang="pt-PT" noProof="0" dirty="0"/>
              <a:t>depois a Comissão Pedagógica da Escola </a:t>
            </a:r>
          </a:p>
          <a:p>
            <a:pPr lvl="1"/>
            <a:r>
              <a:rPr lang="pt-PT" dirty="0"/>
              <a:t>... </a:t>
            </a:r>
            <a:r>
              <a:rPr lang="pt-PT" noProof="0" dirty="0"/>
              <a:t>e só depois o Conselho Pedagógico</a:t>
            </a:r>
          </a:p>
          <a:p>
            <a:endParaRPr lang="pt-PT" noProof="0" dirty="0"/>
          </a:p>
        </p:txBody>
      </p:sp>
    </p:spTree>
    <p:extLst>
      <p:ext uri="{BB962C8B-B14F-4D97-AF65-F5344CB8AC3E}">
        <p14:creationId xmlns:p14="http://schemas.microsoft.com/office/powerpoint/2010/main" val="3027039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271462" y="908720"/>
            <a:ext cx="9783459" cy="4898667"/>
          </a:xfrm>
          <a:prstGeom prst="rect">
            <a:avLst/>
          </a:prstGeom>
        </p:spPr>
      </p:pic>
      <p:sp>
        <p:nvSpPr>
          <p:cNvPr id="2" name="Rectangle 1"/>
          <p:cNvSpPr/>
          <p:nvPr/>
        </p:nvSpPr>
        <p:spPr>
          <a:xfrm>
            <a:off x="321510" y="6095419"/>
            <a:ext cx="11683364" cy="684803"/>
          </a:xfrm>
          <a:prstGeom prst="rect">
            <a:avLst/>
          </a:prstGeom>
        </p:spPr>
        <p:txBody>
          <a:bodyPr wrap="square">
            <a:spAutoFit/>
          </a:bodyPr>
          <a:lstStyle/>
          <a:p>
            <a:pPr>
              <a:spcAft>
                <a:spcPts val="300"/>
              </a:spcAft>
              <a:defRPr/>
            </a:pPr>
            <a:r>
              <a:rPr lang="pt-PT" sz="1800" dirty="0">
                <a:solidFill>
                  <a:schemeClr val="tx2"/>
                </a:solidFill>
                <a:latin typeface="Morgan Sans" charset="0"/>
                <a:ea typeface="Morgan Sans" charset="0"/>
                <a:cs typeface="Morgan Sans" charset="0"/>
              </a:rPr>
              <a:t>Contacto: Elisabete Raimundo (Edifício Sedas Nunes, 1W1), </a:t>
            </a:r>
            <a:r>
              <a:rPr lang="pt-PT" sz="1800" b="1" dirty="0" err="1">
                <a:solidFill>
                  <a:schemeClr val="tx2"/>
                </a:solidFill>
                <a:latin typeface="Morgan Sans" charset="0"/>
                <a:ea typeface="Morgan Sans" charset="0"/>
                <a:cs typeface="Morgan Sans" charset="0"/>
              </a:rPr>
              <a:t>secretariado.cp@iscte-iul.pt</a:t>
            </a:r>
            <a:r>
              <a:rPr lang="pt-PT" sz="1800" b="1" dirty="0">
                <a:solidFill>
                  <a:schemeClr val="tx2"/>
                </a:solidFill>
                <a:latin typeface="Morgan Sans" charset="0"/>
                <a:ea typeface="Morgan Sans" charset="0"/>
                <a:cs typeface="Morgan Sans" charset="0"/>
              </a:rPr>
              <a:t> </a:t>
            </a:r>
          </a:p>
          <a:p>
            <a:pPr>
              <a:spcAft>
                <a:spcPts val="300"/>
              </a:spcAft>
              <a:defRPr/>
            </a:pPr>
            <a:r>
              <a:rPr lang="pt-PT" sz="1800" dirty="0">
                <a:solidFill>
                  <a:schemeClr val="tx2"/>
                </a:solidFill>
                <a:latin typeface="MorganAvec" charset="0"/>
                <a:ea typeface="MorganAvec" charset="0"/>
                <a:cs typeface="MorganAvec" charset="0"/>
              </a:rPr>
              <a:t>WWW.ISCTE-IUL.PT: O ISCTE-IUL &gt; ORGANIZAÇÃO &gt; ORGÃOS DE GOVERNO &gt; CONSELHO PEDAGÓGICO</a:t>
            </a:r>
          </a:p>
        </p:txBody>
      </p:sp>
      <p:sp>
        <p:nvSpPr>
          <p:cNvPr id="12292" name="Title 1"/>
          <p:cNvSpPr txBox="1">
            <a:spLocks/>
          </p:cNvSpPr>
          <p:nvPr/>
        </p:nvSpPr>
        <p:spPr bwMode="auto">
          <a:xfrm>
            <a:off x="321510" y="188640"/>
            <a:ext cx="11683365"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42925" indent="-357188">
              <a:spcBef>
                <a:spcPct val="20000"/>
              </a:spcBef>
              <a:buFont typeface="Arial" charset="0"/>
              <a:buChar char="•"/>
              <a:tabLst>
                <a:tab pos="542925" algn="l"/>
              </a:tabLst>
              <a:defRPr sz="3200">
                <a:solidFill>
                  <a:schemeClr val="tx1"/>
                </a:solidFill>
                <a:latin typeface="Calibri" charset="0"/>
              </a:defRPr>
            </a:lvl1pPr>
            <a:lvl2pPr marL="742950" indent="-285750">
              <a:spcBef>
                <a:spcPct val="20000"/>
              </a:spcBef>
              <a:buFont typeface="Arial" charset="0"/>
              <a:buChar char="–"/>
              <a:tabLst>
                <a:tab pos="542925" algn="l"/>
              </a:tabLst>
              <a:defRPr sz="2800">
                <a:solidFill>
                  <a:schemeClr val="tx1"/>
                </a:solidFill>
                <a:latin typeface="Calibri" charset="0"/>
              </a:defRPr>
            </a:lvl2pPr>
            <a:lvl3pPr marL="1143000" indent="-228600">
              <a:spcBef>
                <a:spcPct val="20000"/>
              </a:spcBef>
              <a:buFont typeface="Arial" charset="0"/>
              <a:buChar char="•"/>
              <a:tabLst>
                <a:tab pos="542925" algn="l"/>
              </a:tabLst>
              <a:defRPr sz="2400">
                <a:solidFill>
                  <a:schemeClr val="tx1"/>
                </a:solidFill>
                <a:latin typeface="Calibri" charset="0"/>
              </a:defRPr>
            </a:lvl3pPr>
            <a:lvl4pPr marL="1600200" indent="-228600">
              <a:spcBef>
                <a:spcPct val="20000"/>
              </a:spcBef>
              <a:buFont typeface="Arial" charset="0"/>
              <a:buChar char="–"/>
              <a:tabLst>
                <a:tab pos="542925" algn="l"/>
              </a:tabLst>
              <a:defRPr sz="2000">
                <a:solidFill>
                  <a:schemeClr val="tx1"/>
                </a:solidFill>
                <a:latin typeface="Calibri" charset="0"/>
              </a:defRPr>
            </a:lvl4pPr>
            <a:lvl5pPr marL="2057400" indent="-228600">
              <a:spcBef>
                <a:spcPct val="20000"/>
              </a:spcBef>
              <a:buFont typeface="Arial" charset="0"/>
              <a:buChar char="»"/>
              <a:tabLst>
                <a:tab pos="542925" algn="l"/>
              </a:tabLst>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tabLst>
                <a:tab pos="542925" algn="l"/>
              </a:tabLst>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tabLst>
                <a:tab pos="542925" algn="l"/>
              </a:tabLst>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tabLst>
                <a:tab pos="542925" algn="l"/>
              </a:tabLst>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tabLst>
                <a:tab pos="542925" algn="l"/>
              </a:tabLst>
              <a:defRPr sz="2000">
                <a:solidFill>
                  <a:schemeClr val="tx1"/>
                </a:solidFill>
                <a:latin typeface="Calibri" charset="0"/>
              </a:defRPr>
            </a:lvl9pPr>
          </a:lstStyle>
          <a:p>
            <a:pPr algn="ctr">
              <a:lnSpc>
                <a:spcPts val="5679"/>
              </a:lnSpc>
              <a:spcBef>
                <a:spcPct val="0"/>
              </a:spcBef>
              <a:spcAft>
                <a:spcPts val="2555"/>
              </a:spcAft>
              <a:buNone/>
            </a:pPr>
            <a:r>
              <a:rPr lang="pt-PT" altLang="pt-PT" sz="5111" b="1" dirty="0">
                <a:solidFill>
                  <a:schemeClr val="tx2"/>
                </a:solidFill>
              </a:rPr>
              <a:t>Conselho Pedagógico</a:t>
            </a:r>
            <a:br>
              <a:rPr lang="pt-PT" altLang="pt-PT" sz="5111" b="1" dirty="0">
                <a:solidFill>
                  <a:schemeClr val="tx2"/>
                </a:solidFill>
              </a:rPr>
            </a:br>
            <a:r>
              <a:rPr lang="pt-PT" altLang="pt-PT" sz="4400" b="1" dirty="0">
                <a:solidFill>
                  <a:schemeClr val="bg1"/>
                </a:solidFill>
              </a:rPr>
              <a:t>Biénio 2017/18</a:t>
            </a:r>
          </a:p>
        </p:txBody>
      </p:sp>
    </p:spTree>
    <p:extLst>
      <p:ext uri="{BB962C8B-B14F-4D97-AF65-F5344CB8AC3E}">
        <p14:creationId xmlns:p14="http://schemas.microsoft.com/office/powerpoint/2010/main" val="1908774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pt-PT" altLang="pt-PT" noProof="0" dirty="0"/>
              <a:t>Eixos estratégicos</a:t>
            </a:r>
          </a:p>
        </p:txBody>
      </p:sp>
      <p:sp>
        <p:nvSpPr>
          <p:cNvPr id="4099" name="Content Placeholder 2"/>
          <p:cNvSpPr>
            <a:spLocks noGrp="1"/>
          </p:cNvSpPr>
          <p:nvPr>
            <p:ph idx="1"/>
          </p:nvPr>
        </p:nvSpPr>
        <p:spPr/>
        <p:txBody>
          <a:bodyPr/>
          <a:lstStyle/>
          <a:p>
            <a:r>
              <a:rPr lang="pt-PT" altLang="pt-PT" dirty="0"/>
              <a:t>Promoção da </a:t>
            </a:r>
            <a:r>
              <a:rPr lang="pt-PT" altLang="pt-PT" dirty="0">
                <a:solidFill>
                  <a:srgbClr val="0070C0"/>
                </a:solidFill>
              </a:rPr>
              <a:t>integridade académica</a:t>
            </a:r>
          </a:p>
          <a:p>
            <a:r>
              <a:rPr lang="pt-PT" altLang="pt-PT" dirty="0"/>
              <a:t>Apoio aos estudantes com </a:t>
            </a:r>
            <a:r>
              <a:rPr lang="pt-PT" altLang="pt-PT" dirty="0">
                <a:solidFill>
                  <a:srgbClr val="0070C0"/>
                </a:solidFill>
              </a:rPr>
              <a:t>necessidades educativas especiais</a:t>
            </a:r>
          </a:p>
          <a:p>
            <a:r>
              <a:rPr lang="pt-PT" altLang="pt-PT" noProof="0" dirty="0"/>
              <a:t>Promoção do </a:t>
            </a:r>
            <a:r>
              <a:rPr lang="pt-PT" altLang="pt-PT" noProof="0" dirty="0">
                <a:solidFill>
                  <a:srgbClr val="0070C0"/>
                </a:solidFill>
              </a:rPr>
              <a:t>sucesso escolar </a:t>
            </a:r>
            <a:r>
              <a:rPr lang="pt-PT" altLang="pt-PT" noProof="0" dirty="0"/>
              <a:t>e da </a:t>
            </a:r>
            <a:r>
              <a:rPr lang="pt-PT" altLang="pt-PT" noProof="0" dirty="0">
                <a:solidFill>
                  <a:srgbClr val="0070C0"/>
                </a:solidFill>
              </a:rPr>
              <a:t>qualidade do ensino</a:t>
            </a:r>
          </a:p>
        </p:txBody>
      </p:sp>
    </p:spTree>
    <p:extLst>
      <p:ext uri="{BB962C8B-B14F-4D97-AF65-F5344CB8AC3E}">
        <p14:creationId xmlns:p14="http://schemas.microsoft.com/office/powerpoint/2010/main" val="1526133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pt-PT" altLang="pt-PT" noProof="0" dirty="0"/>
              <a:t>Eixos estratégicos</a:t>
            </a:r>
          </a:p>
        </p:txBody>
      </p:sp>
      <p:sp>
        <p:nvSpPr>
          <p:cNvPr id="4099" name="Content Placeholder 2"/>
          <p:cNvSpPr>
            <a:spLocks noGrp="1"/>
          </p:cNvSpPr>
          <p:nvPr>
            <p:ph idx="1"/>
          </p:nvPr>
        </p:nvSpPr>
        <p:spPr/>
        <p:txBody>
          <a:bodyPr/>
          <a:lstStyle/>
          <a:p>
            <a:r>
              <a:rPr lang="pt-PT" altLang="pt-PT" dirty="0"/>
              <a:t>Promoção da </a:t>
            </a:r>
            <a:r>
              <a:rPr lang="pt-PT" altLang="pt-PT" dirty="0">
                <a:solidFill>
                  <a:srgbClr val="0070C0"/>
                </a:solidFill>
              </a:rPr>
              <a:t>integridade académica</a:t>
            </a:r>
          </a:p>
          <a:p>
            <a:pPr lvl="1"/>
            <a:r>
              <a:rPr lang="pt-PT" dirty="0"/>
              <a:t>Uma das forças motrizes orientadoras da ação do Conselho Pedagógico, pois a </a:t>
            </a:r>
            <a:r>
              <a:rPr lang="pt-PT" dirty="0">
                <a:solidFill>
                  <a:srgbClr val="0070C0"/>
                </a:solidFill>
              </a:rPr>
              <a:t>Qualidade do Ensino e Sucesso Escolar </a:t>
            </a:r>
            <a:r>
              <a:rPr lang="pt-PT" dirty="0"/>
              <a:t>não existem dissociados de </a:t>
            </a:r>
            <a:r>
              <a:rPr lang="pt-PT" dirty="0">
                <a:solidFill>
                  <a:srgbClr val="0070C0"/>
                </a:solidFill>
              </a:rPr>
              <a:t>elevados padrões éticos </a:t>
            </a:r>
            <a:r>
              <a:rPr lang="pt-PT" dirty="0"/>
              <a:t>de comportamento. </a:t>
            </a:r>
          </a:p>
          <a:p>
            <a:pPr lvl="1"/>
            <a:r>
              <a:rPr lang="pt-PT" dirty="0"/>
              <a:t>Documentos mais relevantes</a:t>
            </a:r>
          </a:p>
          <a:p>
            <a:pPr lvl="2"/>
            <a:r>
              <a:rPr lang="pt-PT" dirty="0"/>
              <a:t>Código de Conduta Académica</a:t>
            </a:r>
          </a:p>
          <a:p>
            <a:pPr lvl="2"/>
            <a:r>
              <a:rPr lang="pt-PT" dirty="0"/>
              <a:t>Regulamento Disciplinar de Discentes</a:t>
            </a:r>
            <a:endParaRPr lang="pt-PT" altLang="pt-PT" dirty="0"/>
          </a:p>
          <a:p>
            <a:r>
              <a:rPr lang="pt-PT" altLang="pt-PT" dirty="0"/>
              <a:t>Apoio aos estudantes com </a:t>
            </a:r>
            <a:r>
              <a:rPr lang="pt-PT" altLang="pt-PT" dirty="0">
                <a:solidFill>
                  <a:srgbClr val="0070C0"/>
                </a:solidFill>
              </a:rPr>
              <a:t>necessidades educativas especiais</a:t>
            </a:r>
          </a:p>
          <a:p>
            <a:r>
              <a:rPr lang="pt-PT" altLang="pt-PT" noProof="0" dirty="0"/>
              <a:t>Promoção do </a:t>
            </a:r>
            <a:r>
              <a:rPr lang="pt-PT" altLang="pt-PT" noProof="0" dirty="0">
                <a:solidFill>
                  <a:srgbClr val="0070C0"/>
                </a:solidFill>
              </a:rPr>
              <a:t>sucesso escolar </a:t>
            </a:r>
            <a:r>
              <a:rPr lang="pt-PT" altLang="pt-PT" noProof="0" dirty="0"/>
              <a:t>e da </a:t>
            </a:r>
            <a:r>
              <a:rPr lang="pt-PT" altLang="pt-PT" noProof="0" dirty="0">
                <a:solidFill>
                  <a:srgbClr val="0070C0"/>
                </a:solidFill>
              </a:rPr>
              <a:t>qualidade do ensino</a:t>
            </a:r>
          </a:p>
        </p:txBody>
      </p:sp>
    </p:spTree>
    <p:extLst>
      <p:ext uri="{BB962C8B-B14F-4D97-AF65-F5344CB8AC3E}">
        <p14:creationId xmlns:p14="http://schemas.microsoft.com/office/powerpoint/2010/main" val="2537413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pt-PT" altLang="pt-PT" noProof="0" dirty="0"/>
              <a:t>Eixos estratégicos</a:t>
            </a:r>
          </a:p>
        </p:txBody>
      </p:sp>
      <p:sp>
        <p:nvSpPr>
          <p:cNvPr id="4099" name="Content Placeholder 2"/>
          <p:cNvSpPr>
            <a:spLocks noGrp="1"/>
          </p:cNvSpPr>
          <p:nvPr>
            <p:ph idx="1"/>
          </p:nvPr>
        </p:nvSpPr>
        <p:spPr/>
        <p:txBody>
          <a:bodyPr/>
          <a:lstStyle/>
          <a:p>
            <a:r>
              <a:rPr lang="pt-PT" altLang="pt-PT" dirty="0"/>
              <a:t>Promoção da </a:t>
            </a:r>
            <a:r>
              <a:rPr lang="pt-PT" altLang="pt-PT" dirty="0">
                <a:solidFill>
                  <a:srgbClr val="0070C0"/>
                </a:solidFill>
              </a:rPr>
              <a:t>integridade académica</a:t>
            </a:r>
          </a:p>
          <a:p>
            <a:r>
              <a:rPr lang="pt-PT" altLang="pt-PT" dirty="0"/>
              <a:t>Apoio aos estudantes com </a:t>
            </a:r>
            <a:r>
              <a:rPr lang="pt-PT" altLang="pt-PT" dirty="0">
                <a:solidFill>
                  <a:srgbClr val="0070C0"/>
                </a:solidFill>
              </a:rPr>
              <a:t>necessidades educativas especiais</a:t>
            </a:r>
          </a:p>
          <a:p>
            <a:pPr lvl="1"/>
            <a:r>
              <a:rPr lang="pt-PT" altLang="pt-PT" dirty="0"/>
              <a:t>ISCTE-IUL é pioneiro no apoio a estudantes com necessidades educativas especiais. O REEE contempla condições para melhor acessibilidade ao currículo e às aprendizagens para estes estudantes</a:t>
            </a:r>
          </a:p>
          <a:p>
            <a:pPr lvl="1"/>
            <a:r>
              <a:rPr lang="pt-PT" altLang="pt-PT" dirty="0"/>
              <a:t>Criado o GNEE: </a:t>
            </a:r>
            <a:r>
              <a:rPr lang="pt-PT" altLang="pt-PT" dirty="0">
                <a:solidFill>
                  <a:srgbClr val="0070C0"/>
                </a:solidFill>
              </a:rPr>
              <a:t>Gabinete de Apoio aos Alunos com NEE</a:t>
            </a:r>
          </a:p>
          <a:p>
            <a:pPr lvl="1"/>
            <a:r>
              <a:rPr lang="pt-PT" altLang="pt-PT" noProof="0" dirty="0"/>
              <a:t>Articulação com ...</a:t>
            </a:r>
          </a:p>
          <a:p>
            <a:endParaRPr lang="pt-PT" altLang="pt-PT" noProof="0" dirty="0"/>
          </a:p>
          <a:p>
            <a:endParaRPr lang="pt-PT" altLang="pt-PT" dirty="0"/>
          </a:p>
          <a:p>
            <a:r>
              <a:rPr lang="pt-PT" altLang="pt-PT" noProof="0" dirty="0"/>
              <a:t>Promoção do </a:t>
            </a:r>
            <a:r>
              <a:rPr lang="pt-PT" altLang="pt-PT" noProof="0" dirty="0">
                <a:solidFill>
                  <a:srgbClr val="0070C0"/>
                </a:solidFill>
              </a:rPr>
              <a:t>sucesso escolar </a:t>
            </a:r>
            <a:r>
              <a:rPr lang="pt-PT" altLang="pt-PT" noProof="0" dirty="0"/>
              <a:t>e da </a:t>
            </a:r>
            <a:r>
              <a:rPr lang="pt-PT" altLang="pt-PT" noProof="0" dirty="0">
                <a:solidFill>
                  <a:srgbClr val="0070C0"/>
                </a:solidFill>
              </a:rPr>
              <a:t>qualidade do ensino</a:t>
            </a:r>
          </a:p>
        </p:txBody>
      </p:sp>
      <p:sp>
        <p:nvSpPr>
          <p:cNvPr id="2" name="Plaque 1">
            <a:extLst>
              <a:ext uri="{FF2B5EF4-FFF2-40B4-BE49-F238E27FC236}">
                <a16:creationId xmlns:a16="http://schemas.microsoft.com/office/drawing/2014/main" id="{F75B51EB-FA7C-E04D-B171-1EFF99BAD6F7}"/>
              </a:ext>
            </a:extLst>
          </p:cNvPr>
          <p:cNvSpPr/>
          <p:nvPr/>
        </p:nvSpPr>
        <p:spPr>
          <a:xfrm>
            <a:off x="4079776" y="4149080"/>
            <a:ext cx="5739438" cy="1296144"/>
          </a:xfrm>
          <a:prstGeom prst="plaqu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t-PT" sz="2000" dirty="0"/>
              <a:t>Serviços de Ação Social (SAS)</a:t>
            </a:r>
          </a:p>
          <a:p>
            <a:pPr algn="ctr"/>
            <a:r>
              <a:rPr lang="pt-PT" sz="2000" dirty="0"/>
              <a:t>Gabinete de Aconselhamento ao Aluno (GAA)</a:t>
            </a:r>
          </a:p>
          <a:p>
            <a:pPr algn="ctr"/>
            <a:r>
              <a:rPr lang="pt-PT" sz="2000" dirty="0"/>
              <a:t>Serviços de Informação e Documentação (SID)</a:t>
            </a:r>
          </a:p>
          <a:p>
            <a:pPr algn="ctr"/>
            <a:r>
              <a:rPr lang="pt-PT" sz="2000" dirty="0"/>
              <a:t>Unidade de Multimédia e Tecnologias Educativas </a:t>
            </a:r>
          </a:p>
        </p:txBody>
      </p:sp>
    </p:spTree>
    <p:extLst>
      <p:ext uri="{BB962C8B-B14F-4D97-AF65-F5344CB8AC3E}">
        <p14:creationId xmlns:p14="http://schemas.microsoft.com/office/powerpoint/2010/main" val="2275774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pt-PT" altLang="pt-PT" noProof="0" dirty="0"/>
              <a:t>Eixos estratégicos</a:t>
            </a:r>
          </a:p>
        </p:txBody>
      </p:sp>
      <p:sp>
        <p:nvSpPr>
          <p:cNvPr id="4099" name="Content Placeholder 2"/>
          <p:cNvSpPr>
            <a:spLocks noGrp="1"/>
          </p:cNvSpPr>
          <p:nvPr>
            <p:ph idx="1"/>
          </p:nvPr>
        </p:nvSpPr>
        <p:spPr/>
        <p:txBody>
          <a:bodyPr/>
          <a:lstStyle/>
          <a:p>
            <a:r>
              <a:rPr lang="pt-PT" altLang="pt-PT" dirty="0"/>
              <a:t>Promoção da </a:t>
            </a:r>
            <a:r>
              <a:rPr lang="pt-PT" altLang="pt-PT" dirty="0">
                <a:solidFill>
                  <a:srgbClr val="0070C0"/>
                </a:solidFill>
              </a:rPr>
              <a:t>integridade académica</a:t>
            </a:r>
          </a:p>
          <a:p>
            <a:r>
              <a:rPr lang="pt-PT" altLang="pt-PT" dirty="0"/>
              <a:t>Apoio aos estudantes com </a:t>
            </a:r>
            <a:r>
              <a:rPr lang="pt-PT" altLang="pt-PT" dirty="0">
                <a:solidFill>
                  <a:srgbClr val="0070C0"/>
                </a:solidFill>
              </a:rPr>
              <a:t>necessidades educativas especiais</a:t>
            </a:r>
          </a:p>
          <a:p>
            <a:r>
              <a:rPr lang="pt-PT" altLang="pt-PT" noProof="0" dirty="0"/>
              <a:t>Promoção do </a:t>
            </a:r>
            <a:r>
              <a:rPr lang="pt-PT" altLang="pt-PT" noProof="0" dirty="0">
                <a:solidFill>
                  <a:srgbClr val="0070C0"/>
                </a:solidFill>
              </a:rPr>
              <a:t>sucesso escolar </a:t>
            </a:r>
            <a:r>
              <a:rPr lang="pt-PT" altLang="pt-PT" noProof="0" dirty="0"/>
              <a:t>e da </a:t>
            </a:r>
            <a:r>
              <a:rPr lang="pt-PT" altLang="pt-PT" noProof="0" dirty="0">
                <a:solidFill>
                  <a:srgbClr val="0070C0"/>
                </a:solidFill>
              </a:rPr>
              <a:t>qualidade do ensino</a:t>
            </a:r>
          </a:p>
          <a:p>
            <a:pPr lvl="1"/>
            <a:r>
              <a:rPr lang="pt-PT" dirty="0"/>
              <a:t>Monitorização pedagógica</a:t>
            </a:r>
          </a:p>
          <a:p>
            <a:pPr lvl="2"/>
            <a:r>
              <a:rPr lang="pt-PT" dirty="0">
                <a:solidFill>
                  <a:srgbClr val="0070C0"/>
                </a:solidFill>
              </a:rPr>
              <a:t>Monitorização intercalar </a:t>
            </a:r>
            <a:r>
              <a:rPr lang="pt-PT" dirty="0"/>
              <a:t>(delegado turma com papel fundamental)</a:t>
            </a:r>
          </a:p>
          <a:p>
            <a:pPr lvl="2"/>
            <a:r>
              <a:rPr lang="pt-PT" dirty="0"/>
              <a:t>Inquérito de </a:t>
            </a:r>
            <a:r>
              <a:rPr lang="pt-PT" dirty="0">
                <a:solidFill>
                  <a:srgbClr val="0070C0"/>
                </a:solidFill>
              </a:rPr>
              <a:t>Monitorização Pedagógica Final</a:t>
            </a:r>
          </a:p>
          <a:p>
            <a:pPr lvl="1"/>
            <a:r>
              <a:rPr lang="pt-PT" altLang="pt-PT" dirty="0"/>
              <a:t>Bolsas de Mérito (DGES)</a:t>
            </a:r>
            <a:endParaRPr lang="pt-PT" dirty="0"/>
          </a:p>
          <a:p>
            <a:pPr lvl="1"/>
            <a:r>
              <a:rPr lang="pt-PT" altLang="pt-PT" dirty="0"/>
              <a:t>Prémio Silva Leal</a:t>
            </a:r>
          </a:p>
          <a:p>
            <a:pPr lvl="1"/>
            <a:r>
              <a:rPr lang="pt-PT" altLang="pt-PT" dirty="0"/>
              <a:t>Articulação com Comissões Pedagógicas de Escola e entidades mais diretamente relacionadas com os estudantes: Serviços de Ação Social, Gabinete de Aconselhamento ao Aluno, Serviços de Gestão do Ensino, Associação de Estudantes</a:t>
            </a:r>
          </a:p>
        </p:txBody>
      </p:sp>
    </p:spTree>
    <p:extLst>
      <p:ext uri="{BB962C8B-B14F-4D97-AF65-F5344CB8AC3E}">
        <p14:creationId xmlns:p14="http://schemas.microsoft.com/office/powerpoint/2010/main" val="1753228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5FB0C-490C-4A47-9258-2A677CA836D5}"/>
              </a:ext>
            </a:extLst>
          </p:cNvPr>
          <p:cNvSpPr>
            <a:spLocks noGrp="1"/>
          </p:cNvSpPr>
          <p:nvPr>
            <p:ph type="title"/>
          </p:nvPr>
        </p:nvSpPr>
        <p:spPr/>
        <p:txBody>
          <a:bodyPr/>
          <a:lstStyle/>
          <a:p>
            <a:r>
              <a:rPr lang="pt-PT" noProof="0" dirty="0"/>
              <a:t>Delegado de Turma</a:t>
            </a:r>
          </a:p>
        </p:txBody>
      </p:sp>
      <p:sp>
        <p:nvSpPr>
          <p:cNvPr id="3" name="Content Placeholder 2">
            <a:extLst>
              <a:ext uri="{FF2B5EF4-FFF2-40B4-BE49-F238E27FC236}">
                <a16:creationId xmlns:a16="http://schemas.microsoft.com/office/drawing/2014/main" id="{36307333-7FDB-794A-A1C8-C752F9350211}"/>
              </a:ext>
            </a:extLst>
          </p:cNvPr>
          <p:cNvSpPr>
            <a:spLocks noGrp="1"/>
          </p:cNvSpPr>
          <p:nvPr>
            <p:ph idx="1"/>
          </p:nvPr>
        </p:nvSpPr>
        <p:spPr/>
        <p:txBody>
          <a:bodyPr/>
          <a:lstStyle/>
          <a:p>
            <a:r>
              <a:rPr lang="pt-PT" dirty="0">
                <a:hlinkClick r:id="rId2"/>
              </a:rPr>
              <a:t>Despacho Nº 56/2016</a:t>
            </a:r>
            <a:r>
              <a:rPr lang="pt-PT" dirty="0"/>
              <a:t> </a:t>
            </a:r>
          </a:p>
          <a:p>
            <a:pPr lvl="1"/>
            <a:r>
              <a:rPr lang="pt-PT" dirty="0"/>
              <a:t>Nomeação e atribuição de competências, mandato e benefícios dos delegados de turma</a:t>
            </a:r>
          </a:p>
          <a:p>
            <a:endParaRPr lang="pt-PT" dirty="0"/>
          </a:p>
          <a:p>
            <a:r>
              <a:rPr lang="pt-PT" dirty="0"/>
              <a:t>Normas sobre a eleição</a:t>
            </a:r>
          </a:p>
          <a:p>
            <a:pPr lvl="1"/>
            <a:r>
              <a:rPr lang="pt-PT" dirty="0"/>
              <a:t>O Delegado de turma e Subdelegado são eleitos por </a:t>
            </a:r>
            <a:r>
              <a:rPr lang="pt-PT" dirty="0">
                <a:solidFill>
                  <a:srgbClr val="0070C0"/>
                </a:solidFill>
              </a:rPr>
              <a:t>todos os alunos da turma </a:t>
            </a:r>
            <a:r>
              <a:rPr lang="pt-PT" dirty="0"/>
              <a:t>do respetivo ano curricular </a:t>
            </a:r>
            <a:r>
              <a:rPr lang="pt-PT" dirty="0">
                <a:solidFill>
                  <a:srgbClr val="0070C0"/>
                </a:solidFill>
              </a:rPr>
              <a:t>presentes no momento da eleição</a:t>
            </a:r>
            <a:endParaRPr lang="en-US" dirty="0">
              <a:solidFill>
                <a:srgbClr val="0070C0"/>
              </a:solidFill>
            </a:endParaRPr>
          </a:p>
          <a:p>
            <a:pPr lvl="1"/>
            <a:r>
              <a:rPr lang="pt-PT" dirty="0"/>
              <a:t>A eleição deverá ocorrer [...] </a:t>
            </a:r>
            <a:r>
              <a:rPr lang="pt-PT" dirty="0">
                <a:solidFill>
                  <a:srgbClr val="0070C0"/>
                </a:solidFill>
              </a:rPr>
              <a:t>até à 3.ª semana </a:t>
            </a:r>
            <a:r>
              <a:rPr lang="pt-PT" dirty="0"/>
              <a:t>a contar da data do início das aulas do 1.º semestre</a:t>
            </a:r>
            <a:endParaRPr lang="en-US" dirty="0"/>
          </a:p>
          <a:p>
            <a:pPr lvl="1"/>
            <a:r>
              <a:rPr lang="pt-PT" dirty="0"/>
              <a:t>O resultado da eleição deve ser comunicado [...] ao secretariado da Escola, em documento assinado pelos alunos presentes, que o deverá reencaminhar ao coordenador de ano e diretor de curso.</a:t>
            </a:r>
            <a:endParaRPr lang="en-US" dirty="0"/>
          </a:p>
          <a:p>
            <a:pPr lvl="1"/>
            <a:r>
              <a:rPr lang="pt-PT" dirty="0"/>
              <a:t>O </a:t>
            </a:r>
            <a:r>
              <a:rPr lang="pt-PT" dirty="0">
                <a:solidFill>
                  <a:srgbClr val="0070C0"/>
                </a:solidFill>
              </a:rPr>
              <a:t>mandato</a:t>
            </a:r>
            <a:r>
              <a:rPr lang="pt-PT" dirty="0"/>
              <a:t> de Delegado e de Subdelegado de turma é </a:t>
            </a:r>
            <a:r>
              <a:rPr lang="pt-PT" dirty="0">
                <a:solidFill>
                  <a:srgbClr val="0070C0"/>
                </a:solidFill>
              </a:rPr>
              <a:t>anual</a:t>
            </a:r>
            <a:r>
              <a:rPr lang="pt-PT" dirty="0"/>
              <a:t> [...] podendo manter-se os delegados e subdelegados de anos anteriores</a:t>
            </a:r>
            <a:endParaRPr lang="en-US" dirty="0"/>
          </a:p>
        </p:txBody>
      </p:sp>
    </p:spTree>
    <p:extLst>
      <p:ext uri="{BB962C8B-B14F-4D97-AF65-F5344CB8AC3E}">
        <p14:creationId xmlns:p14="http://schemas.microsoft.com/office/powerpoint/2010/main" val="727953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5FB0C-490C-4A47-9258-2A677CA836D5}"/>
              </a:ext>
            </a:extLst>
          </p:cNvPr>
          <p:cNvSpPr>
            <a:spLocks noGrp="1"/>
          </p:cNvSpPr>
          <p:nvPr>
            <p:ph type="title"/>
          </p:nvPr>
        </p:nvSpPr>
        <p:spPr/>
        <p:txBody>
          <a:bodyPr/>
          <a:lstStyle/>
          <a:p>
            <a:r>
              <a:rPr lang="pt-PT"/>
              <a:t>Delegado de Turma</a:t>
            </a:r>
            <a:br>
              <a:rPr lang="pt-PT"/>
            </a:br>
            <a:r>
              <a:rPr lang="pt-PT"/>
              <a:t>Atribuições</a:t>
            </a:r>
            <a:endParaRPr lang="pt-PT" dirty="0"/>
          </a:p>
        </p:txBody>
      </p:sp>
      <p:sp>
        <p:nvSpPr>
          <p:cNvPr id="3" name="Content Placeholder 2">
            <a:extLst>
              <a:ext uri="{FF2B5EF4-FFF2-40B4-BE49-F238E27FC236}">
                <a16:creationId xmlns:a16="http://schemas.microsoft.com/office/drawing/2014/main" id="{36307333-7FDB-794A-A1C8-C752F9350211}"/>
              </a:ext>
            </a:extLst>
          </p:cNvPr>
          <p:cNvSpPr>
            <a:spLocks noGrp="1"/>
          </p:cNvSpPr>
          <p:nvPr>
            <p:ph idx="1"/>
          </p:nvPr>
        </p:nvSpPr>
        <p:spPr/>
        <p:txBody>
          <a:bodyPr/>
          <a:lstStyle/>
          <a:p>
            <a:pPr>
              <a:lnSpc>
                <a:spcPct val="100000"/>
              </a:lnSpc>
            </a:pPr>
            <a:r>
              <a:rPr lang="pt-PT" sz="1800" dirty="0"/>
              <a:t>No desempenho das suas funções, o Delegado de turma</a:t>
            </a:r>
          </a:p>
          <a:p>
            <a:pPr lvl="1">
              <a:lnSpc>
                <a:spcPct val="100000"/>
              </a:lnSpc>
            </a:pPr>
            <a:r>
              <a:rPr lang="pt-PT" sz="1400" dirty="0"/>
              <a:t>Responde perante os estudantes da turma, Coordenador de Ano e Diretor de Curso</a:t>
            </a:r>
            <a:endParaRPr lang="en-US" sz="1400" dirty="0"/>
          </a:p>
          <a:p>
            <a:pPr lvl="1">
              <a:lnSpc>
                <a:spcPct val="100000"/>
              </a:lnSpc>
            </a:pPr>
            <a:r>
              <a:rPr lang="pt-PT" sz="1400" dirty="0"/>
              <a:t>Assegura boa comunicação entre a turma e os docentes, Coordenador de Ano e Diretor de Curso</a:t>
            </a:r>
            <a:endParaRPr lang="en-US" sz="1400" dirty="0"/>
          </a:p>
          <a:p>
            <a:pPr>
              <a:lnSpc>
                <a:spcPct val="100000"/>
              </a:lnSpc>
            </a:pPr>
            <a:r>
              <a:rPr lang="pt-PT" sz="1800" dirty="0"/>
              <a:t>Especificamente, compete ao delegado de turma e ao subdelegado ...</a:t>
            </a:r>
            <a:endParaRPr lang="en-US" sz="1800" dirty="0"/>
          </a:p>
          <a:p>
            <a:pPr lvl="1">
              <a:lnSpc>
                <a:spcPct val="100000"/>
              </a:lnSpc>
            </a:pPr>
            <a:r>
              <a:rPr lang="pt-PT" sz="1400" dirty="0">
                <a:solidFill>
                  <a:srgbClr val="0070C0"/>
                </a:solidFill>
              </a:rPr>
              <a:t>Preparar, convocar e coordenar as sessões de Monitorização Intercalar </a:t>
            </a:r>
            <a:r>
              <a:rPr lang="pt-PT" sz="1400" dirty="0"/>
              <a:t>em cada UC do respetivo ano curricular</a:t>
            </a:r>
            <a:endParaRPr lang="en-US" sz="1400" dirty="0"/>
          </a:p>
          <a:p>
            <a:pPr lvl="1">
              <a:lnSpc>
                <a:spcPct val="100000"/>
              </a:lnSpc>
            </a:pPr>
            <a:r>
              <a:rPr lang="pt-PT" sz="1400" dirty="0">
                <a:solidFill>
                  <a:srgbClr val="0070C0"/>
                </a:solidFill>
              </a:rPr>
              <a:t>Submeter os resultados da Monitorização intercalar </a:t>
            </a:r>
            <a:r>
              <a:rPr lang="pt-PT" sz="1400" dirty="0"/>
              <a:t>na plataforma I-MERITUS</a:t>
            </a:r>
          </a:p>
          <a:p>
            <a:pPr lvl="1">
              <a:lnSpc>
                <a:spcPct val="100000"/>
              </a:lnSpc>
            </a:pPr>
            <a:r>
              <a:rPr lang="pt-PT" sz="1400" dirty="0">
                <a:solidFill>
                  <a:srgbClr val="0070C0"/>
                </a:solidFill>
              </a:rPr>
              <a:t>Participar nas reuniões de Conselho de ano</a:t>
            </a:r>
            <a:r>
              <a:rPr lang="pt-PT" sz="1400" dirty="0"/>
              <a:t>, clarificando aspetos da Monitorização intercalar e, caso seja aplicável, contribuindo para a definição das datas para as avaliações</a:t>
            </a:r>
          </a:p>
          <a:p>
            <a:pPr lvl="1">
              <a:lnSpc>
                <a:spcPct val="100000"/>
              </a:lnSpc>
            </a:pPr>
            <a:r>
              <a:rPr lang="pt-PT" sz="1400" dirty="0"/>
              <a:t>Após </a:t>
            </a:r>
            <a:r>
              <a:rPr lang="pt-PT" sz="1400" dirty="0">
                <a:solidFill>
                  <a:srgbClr val="0070C0"/>
                </a:solidFill>
              </a:rPr>
              <a:t>ouvida a turma, apresentar </a:t>
            </a:r>
            <a:r>
              <a:rPr lang="pt-PT" sz="1400" dirty="0"/>
              <a:t>aos coordenadores das UC todas as </a:t>
            </a:r>
            <a:r>
              <a:rPr lang="pt-PT" sz="1400" dirty="0">
                <a:solidFill>
                  <a:srgbClr val="0070C0"/>
                </a:solidFill>
              </a:rPr>
              <a:t>questões relevantes </a:t>
            </a:r>
            <a:r>
              <a:rPr lang="pt-PT" sz="1400" dirty="0"/>
              <a:t>relativas ao seu funcionamento</a:t>
            </a:r>
            <a:endParaRPr lang="en-US" sz="1400" dirty="0"/>
          </a:p>
          <a:p>
            <a:pPr lvl="1">
              <a:lnSpc>
                <a:spcPct val="100000"/>
              </a:lnSpc>
            </a:pPr>
            <a:r>
              <a:rPr lang="pt-PT" sz="1400" dirty="0"/>
              <a:t>Encontrar estratégias para recolher a informação para a monitorização intercalar nas UC em que não está inscrito</a:t>
            </a:r>
          </a:p>
          <a:p>
            <a:pPr lvl="1">
              <a:lnSpc>
                <a:spcPct val="100000"/>
              </a:lnSpc>
            </a:pPr>
            <a:r>
              <a:rPr lang="pt-PT" sz="1400" dirty="0"/>
              <a:t>Prestar apoio a alunos de Erasmus ou de outros cursos do ISCTE-IUL, inscritos nas UC do curso</a:t>
            </a:r>
            <a:endParaRPr lang="en-US" sz="1400" dirty="0"/>
          </a:p>
          <a:p>
            <a:pPr lvl="1">
              <a:lnSpc>
                <a:spcPct val="100000"/>
              </a:lnSpc>
            </a:pPr>
            <a:r>
              <a:rPr lang="pt-PT" sz="1400" dirty="0"/>
              <a:t>No caso do 1º ano, prestar apoio aos alunos que integram os cursos na 2.ª e 3.ª fases de colocação </a:t>
            </a:r>
          </a:p>
          <a:p>
            <a:pPr lvl="1">
              <a:lnSpc>
                <a:spcPct val="100000"/>
              </a:lnSpc>
            </a:pPr>
            <a:r>
              <a:rPr lang="pt-PT" sz="1400" dirty="0"/>
              <a:t>Colaborar com Delegados de outros anos do Curso com o fim de evitar sobreposições de datas de avaliações</a:t>
            </a:r>
          </a:p>
          <a:p>
            <a:pPr lvl="1">
              <a:lnSpc>
                <a:spcPct val="100000"/>
              </a:lnSpc>
            </a:pPr>
            <a:r>
              <a:rPr lang="pt-PT" sz="1400" dirty="0"/>
              <a:t>Colaborar com os representantes dos alunos na Comissão Pedagógica da respetiva Escola sempre que necessário</a:t>
            </a:r>
          </a:p>
          <a:p>
            <a:pPr lvl="1">
              <a:lnSpc>
                <a:spcPct val="100000"/>
              </a:lnSpc>
            </a:pPr>
            <a:r>
              <a:rPr lang="pt-PT" sz="1400" dirty="0"/>
              <a:t>Desempenhar as demais funções que lhe foram delegadas pelos docentes, Coordenador de ano e Diretor de Curso </a:t>
            </a:r>
            <a:endParaRPr lang="en-US" sz="1400" dirty="0"/>
          </a:p>
        </p:txBody>
      </p:sp>
    </p:spTree>
    <p:extLst>
      <p:ext uri="{BB962C8B-B14F-4D97-AF65-F5344CB8AC3E}">
        <p14:creationId xmlns:p14="http://schemas.microsoft.com/office/powerpoint/2010/main" val="1734119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5FB0C-490C-4A47-9258-2A677CA836D5}"/>
              </a:ext>
            </a:extLst>
          </p:cNvPr>
          <p:cNvSpPr>
            <a:spLocks noGrp="1"/>
          </p:cNvSpPr>
          <p:nvPr>
            <p:ph type="title"/>
          </p:nvPr>
        </p:nvSpPr>
        <p:spPr/>
        <p:txBody>
          <a:bodyPr/>
          <a:lstStyle/>
          <a:p>
            <a:r>
              <a:rPr lang="pt-PT" dirty="0"/>
              <a:t>Delegado de Turma</a:t>
            </a:r>
            <a:br>
              <a:rPr lang="pt-PT" dirty="0"/>
            </a:br>
            <a:r>
              <a:rPr lang="pt-PT" dirty="0"/>
              <a:t>Reconhecimento do exercício do cargo</a:t>
            </a:r>
          </a:p>
        </p:txBody>
      </p:sp>
      <p:sp>
        <p:nvSpPr>
          <p:cNvPr id="3" name="Content Placeholder 2">
            <a:extLst>
              <a:ext uri="{FF2B5EF4-FFF2-40B4-BE49-F238E27FC236}">
                <a16:creationId xmlns:a16="http://schemas.microsoft.com/office/drawing/2014/main" id="{36307333-7FDB-794A-A1C8-C752F9350211}"/>
              </a:ext>
            </a:extLst>
          </p:cNvPr>
          <p:cNvSpPr>
            <a:spLocks noGrp="1"/>
          </p:cNvSpPr>
          <p:nvPr>
            <p:ph idx="1"/>
          </p:nvPr>
        </p:nvSpPr>
        <p:spPr/>
        <p:txBody>
          <a:bodyPr/>
          <a:lstStyle/>
          <a:p>
            <a:r>
              <a:rPr lang="pt-PT" dirty="0"/>
              <a:t>O exercício do cargo é reconhecido através de um </a:t>
            </a:r>
            <a:r>
              <a:rPr lang="pt-PT" dirty="0">
                <a:solidFill>
                  <a:srgbClr val="0070C0"/>
                </a:solidFill>
              </a:rPr>
              <a:t>suplemento ao diploma</a:t>
            </a:r>
          </a:p>
          <a:p>
            <a:pPr lvl="1"/>
            <a:r>
              <a:rPr lang="pt-PT" dirty="0"/>
              <a:t>desde que haja evidência empírica da sua prestação enquanto delegado, devendo para isso ser ouvido o Coordenador de Ano</a:t>
            </a:r>
            <a:endParaRPr lang="en-US" dirty="0"/>
          </a:p>
          <a:p>
            <a:r>
              <a:rPr lang="pt-PT" dirty="0"/>
              <a:t>Direitos especiais para os Delegados de Turma previstos no Cap. X, </a:t>
            </a:r>
            <a:r>
              <a:rPr lang="pt-PT" dirty="0" err="1"/>
              <a:t>artº</a:t>
            </a:r>
            <a:r>
              <a:rPr lang="pt-PT" dirty="0"/>
              <a:t> 41.º, REEE: Regulamento de Estudantes com Estatuto Especial, Regulamento nº 456/2017</a:t>
            </a:r>
          </a:p>
          <a:p>
            <a:pPr lvl="1"/>
            <a:r>
              <a:rPr lang="pt-PT" dirty="0">
                <a:solidFill>
                  <a:srgbClr val="0070C0"/>
                </a:solidFill>
              </a:rPr>
              <a:t>Relevação de faltas</a:t>
            </a:r>
            <a:r>
              <a:rPr lang="pt-PT" dirty="0"/>
              <a:t>, quando motivadas por atividades de representação da turma</a:t>
            </a:r>
          </a:p>
          <a:p>
            <a:pPr lvl="1"/>
            <a:r>
              <a:rPr lang="pt-PT" dirty="0">
                <a:solidFill>
                  <a:srgbClr val="0070C0"/>
                </a:solidFill>
              </a:rPr>
              <a:t>Adiamento de trabalhos</a:t>
            </a:r>
            <a:r>
              <a:rPr lang="pt-PT" dirty="0"/>
              <a:t>, quando a data coincida com atividades de representação da turma</a:t>
            </a:r>
          </a:p>
          <a:p>
            <a:pPr lvl="1"/>
            <a:r>
              <a:rPr lang="pt-PT" dirty="0">
                <a:solidFill>
                  <a:srgbClr val="0070C0"/>
                </a:solidFill>
              </a:rPr>
              <a:t>1 exame ou até 6 ECTS em época especial</a:t>
            </a:r>
            <a:r>
              <a:rPr lang="pt-PT" dirty="0"/>
              <a:t>, desde que autorizado pelo Coordenador de Ano</a:t>
            </a:r>
            <a:endParaRPr lang="en-US" dirty="0"/>
          </a:p>
        </p:txBody>
      </p:sp>
    </p:spTree>
    <p:extLst>
      <p:ext uri="{BB962C8B-B14F-4D97-AF65-F5344CB8AC3E}">
        <p14:creationId xmlns:p14="http://schemas.microsoft.com/office/powerpoint/2010/main" val="2248448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1000</TotalTime>
  <Words>2736</Words>
  <Application>Microsoft Macintosh PowerPoint</Application>
  <PresentationFormat>Widescreen</PresentationFormat>
  <Paragraphs>261</Paragraphs>
  <Slides>26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Morgan Sans</vt:lpstr>
      <vt:lpstr>MorganAvec</vt:lpstr>
      <vt:lpstr>Verdana</vt:lpstr>
      <vt:lpstr>Verdana Bold</vt:lpstr>
      <vt:lpstr>Wingdings</vt:lpstr>
      <vt:lpstr>Office Theme</vt:lpstr>
      <vt:lpstr>PowerPoint Presentation</vt:lpstr>
      <vt:lpstr>O que é o Conselho Pedagógico?</vt:lpstr>
      <vt:lpstr>Eixos estratégicos</vt:lpstr>
      <vt:lpstr>Eixos estratégicos</vt:lpstr>
      <vt:lpstr>Eixos estratégicos</vt:lpstr>
      <vt:lpstr>Eixos estratégicos</vt:lpstr>
      <vt:lpstr>Delegado de Turma</vt:lpstr>
      <vt:lpstr>Delegado de Turma Atribuições</vt:lpstr>
      <vt:lpstr>Delegado de Turma Reconhecimento do exercício do cargo</vt:lpstr>
      <vt:lpstr>Monitorização Intercalar</vt:lpstr>
      <vt:lpstr>Monitorização Intercalar Resultados</vt:lpstr>
      <vt:lpstr>Monitorização Pedagógica Final  Inquéritos de satisfação</vt:lpstr>
      <vt:lpstr>Regulamentos</vt:lpstr>
      <vt:lpstr>CCA: Código de Conduta Académica</vt:lpstr>
      <vt:lpstr>CCA: Código de Conduta Académica Normas de boa conduta dos ...</vt:lpstr>
      <vt:lpstr>REEE: Regulamento de Estudantes com Estatuto Especial</vt:lpstr>
      <vt:lpstr>REEE: Regulamento de Estudantes com Estatuto Especial</vt:lpstr>
      <vt:lpstr>RGACC: Regulamento Geral de Avaliação de Conhecimentos e Competências</vt:lpstr>
      <vt:lpstr>RGACC: Regulamento Geral de Avaliação de Conhecimentos e Competências</vt:lpstr>
      <vt:lpstr>RGACC: Regulamento Geral de Avaliação de Conhecimentos e Competências</vt:lpstr>
      <vt:lpstr>RGACC: Regulamento Geral de Avaliação de Conhecimentos e Competências</vt:lpstr>
      <vt:lpstr>RGACC: Regulamento Geral de Avaliação de Conhecimentos e Competências</vt:lpstr>
      <vt:lpstr>RGACC: Regulamento Geral de Avaliação de Conhecimentos e Competências</vt:lpstr>
      <vt:lpstr>RGACC: Regulamento Geral de Avaliação de Conhecimentos e Competências</vt:lpstr>
      <vt:lpstr>Regra de Ouro (Rule of Thumb)</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Vasco Matos Trigo</dc:creator>
  <cp:lastModifiedBy>Fernando Batista</cp:lastModifiedBy>
  <cp:revision>148</cp:revision>
  <dcterms:created xsi:type="dcterms:W3CDTF">2015-12-02T22:51:35Z</dcterms:created>
  <dcterms:modified xsi:type="dcterms:W3CDTF">2018-10-08T15:53:55Z</dcterms:modified>
</cp:coreProperties>
</file>