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13"/>
  </p:notesMasterIdLst>
  <p:sldIdLst>
    <p:sldId id="269" r:id="rId2"/>
    <p:sldId id="536" r:id="rId3"/>
    <p:sldId id="535" r:id="rId4"/>
    <p:sldId id="271" r:id="rId5"/>
    <p:sldId id="538" r:id="rId6"/>
    <p:sldId id="272" r:id="rId7"/>
    <p:sldId id="273" r:id="rId8"/>
    <p:sldId id="274" r:id="rId9"/>
    <p:sldId id="275" r:id="rId10"/>
    <p:sldId id="276" r:id="rId11"/>
    <p:sldId id="53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9DB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587"/>
    <p:restoredTop sz="96826"/>
  </p:normalViewPr>
  <p:slideViewPr>
    <p:cSldViewPr snapToGrid="0" snapToObjects="1">
      <p:cViewPr varScale="1">
        <p:scale>
          <a:sx n="116" d="100"/>
          <a:sy n="116" d="100"/>
        </p:scale>
        <p:origin x="208" y="1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Programação sequencial</a:t>
            </a:r>
            <a:r>
              <a:rPr lang="pt-PT" baseline="0" dirty="0"/>
              <a:t> e concorrente, usando todas as funcionalidades do SO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3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659" y="758953"/>
            <a:ext cx="82584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659" y="3168028"/>
            <a:ext cx="82584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65659" y="2959229"/>
            <a:ext cx="82584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8938" y="1836738"/>
            <a:ext cx="8366125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260707"/>
            <a:ext cx="836676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1845734"/>
            <a:ext cx="836675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1" y="6459786"/>
            <a:ext cx="22885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4539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1330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88619" y="1342813"/>
            <a:ext cx="836676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/>
              <a:t>Sistemas Operativos</a:t>
            </a:r>
            <a:endParaRPr lang="pt-PT" alt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2018/2019</a:t>
            </a:r>
            <a:endParaRPr lang="en-US" dirty="0"/>
          </a:p>
          <a:p>
            <a:r>
              <a:rPr lang="en-US" dirty="0"/>
              <a:t>1º </a:t>
            </a:r>
            <a:r>
              <a:rPr lang="en-US" dirty="0" err="1"/>
              <a:t>Semestre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859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Como </a:t>
            </a:r>
            <a:r>
              <a:rPr lang="pt-PT" altLang="en-US" b="1" dirty="0">
                <a:solidFill>
                  <a:srgbClr val="C00000"/>
                </a:solidFill>
              </a:rPr>
              <a:t>NÃO</a:t>
            </a:r>
            <a:r>
              <a:rPr lang="pt-PT" altLang="en-US" dirty="0"/>
              <a:t> obter aprovação à UC</a:t>
            </a:r>
          </a:p>
        </p:txBody>
      </p:sp>
      <p:sp>
        <p:nvSpPr>
          <p:cNvPr id="11267" name="Content Placeholder 6"/>
          <p:cNvSpPr>
            <a:spLocks noGrp="1"/>
          </p:cNvSpPr>
          <p:nvPr>
            <p:ph idx="4294967295"/>
          </p:nvPr>
        </p:nvSpPr>
        <p:spPr>
          <a:xfrm>
            <a:off x="388620" y="1845734"/>
            <a:ext cx="8366759" cy="449067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pt-PT" altLang="pt-PT" dirty="0">
                <a:solidFill>
                  <a:srgbClr val="C00000"/>
                </a:solidFill>
              </a:rPr>
              <a:t>Não vir às aulas</a:t>
            </a:r>
            <a:r>
              <a:rPr lang="pt-PT" altLang="pt-PT" dirty="0"/>
              <a:t>: os slides estão no e-</a:t>
            </a:r>
            <a:r>
              <a:rPr lang="pt-PT" altLang="pt-PT" dirty="0" err="1"/>
              <a:t>learning</a:t>
            </a:r>
            <a:r>
              <a:rPr lang="pt-PT" altLang="pt-PT" dirty="0"/>
              <a:t> e na verdade está tudo no livro, certo ?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É muito mais interessante aprender com base na discussão.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Nas aulas haverá pistas que poderão ajudar nos TPC</a:t>
            </a:r>
          </a:p>
          <a:p>
            <a:r>
              <a:rPr lang="pt-PT" altLang="pt-PT" dirty="0"/>
              <a:t>Começar a </a:t>
            </a:r>
            <a:r>
              <a:rPr lang="pt-PT" altLang="pt-PT" dirty="0">
                <a:solidFill>
                  <a:srgbClr val="C00000"/>
                </a:solidFill>
              </a:rPr>
              <a:t>trabalhar apenas uns dias </a:t>
            </a:r>
            <a:r>
              <a:rPr lang="pt-PT" altLang="pt-PT" dirty="0"/>
              <a:t>antes do prazo</a:t>
            </a:r>
          </a:p>
          <a:p>
            <a:pPr lvl="1"/>
            <a:r>
              <a:rPr lang="pt-PT" altLang="pt-PT" dirty="0">
                <a:solidFill>
                  <a:srgbClr val="C00000"/>
                </a:solidFill>
              </a:rPr>
              <a:t>Cuidado!</a:t>
            </a:r>
            <a:r>
              <a:rPr lang="pt-PT" altLang="pt-PT" dirty="0">
                <a:solidFill>
                  <a:schemeClr val="accent2"/>
                </a:solidFill>
              </a:rPr>
              <a:t> o trabalho exige tempo, não pode ser feito à última hora</a:t>
            </a:r>
          </a:p>
          <a:p>
            <a:r>
              <a:rPr lang="pt-PT" altLang="pt-PT" dirty="0"/>
              <a:t>Deixar o </a:t>
            </a:r>
            <a:r>
              <a:rPr lang="pt-PT" altLang="pt-PT" dirty="0">
                <a:solidFill>
                  <a:srgbClr val="C00000"/>
                </a:solidFill>
              </a:rPr>
              <a:t>colega que sabe mais fazer o trabalho </a:t>
            </a:r>
            <a:r>
              <a:rPr lang="pt-PT" altLang="pt-PT" dirty="0"/>
              <a:t>todo 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Saberá responder às perguntas na oral?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A nota da frequência limita a nota do </a:t>
            </a:r>
            <a:r>
              <a:rPr lang="pt-PT" altLang="pt-PT" dirty="0" err="1">
                <a:solidFill>
                  <a:schemeClr val="accent2"/>
                </a:solidFill>
              </a:rPr>
              <a:t>Trabalho+TPC</a:t>
            </a:r>
            <a:endParaRPr lang="pt-PT" altLang="pt-PT" dirty="0">
              <a:solidFill>
                <a:schemeClr val="accent2"/>
              </a:solidFill>
            </a:endParaRPr>
          </a:p>
          <a:p>
            <a:r>
              <a:rPr lang="pt-PT" altLang="pt-PT" dirty="0">
                <a:solidFill>
                  <a:srgbClr val="C00000"/>
                </a:solidFill>
              </a:rPr>
              <a:t>Copiar o trabalho </a:t>
            </a:r>
            <a:r>
              <a:rPr lang="pt-PT" altLang="pt-PT" dirty="0"/>
              <a:t>de outro colega</a:t>
            </a:r>
          </a:p>
          <a:p>
            <a:pPr lvl="1"/>
            <a:r>
              <a:rPr lang="pt-PT" altLang="pt-PT" dirty="0">
                <a:solidFill>
                  <a:srgbClr val="C00000"/>
                </a:solidFill>
              </a:rPr>
              <a:t>Cuidado!</a:t>
            </a:r>
            <a:r>
              <a:rPr lang="pt-PT" altLang="pt-PT" dirty="0"/>
              <a:t> </a:t>
            </a:r>
            <a:r>
              <a:rPr lang="pt-PT" altLang="pt-PT" dirty="0">
                <a:solidFill>
                  <a:schemeClr val="accent2"/>
                </a:solidFill>
              </a:rPr>
              <a:t>usamos ferramentas para verificar plágio</a:t>
            </a:r>
          </a:p>
        </p:txBody>
      </p:sp>
    </p:spTree>
    <p:extLst>
      <p:ext uri="{BB962C8B-B14F-4D97-AF65-F5344CB8AC3E}">
        <p14:creationId xmlns:p14="http://schemas.microsoft.com/office/powerpoint/2010/main" val="1343023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Alguns conselhos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Venha às aulas</a:t>
            </a:r>
          </a:p>
          <a:p>
            <a:r>
              <a:rPr lang="pt-PT" dirty="0"/>
              <a:t>Prepare a aula =&gt; venha à aula =&gt; reveja a aula</a:t>
            </a:r>
          </a:p>
          <a:p>
            <a:pPr lvl="1"/>
            <a:r>
              <a:rPr lang="pt-PT" dirty="0"/>
              <a:t>Aulas teóricas, use os slides das aulas e o livro</a:t>
            </a:r>
          </a:p>
          <a:p>
            <a:pPr lvl="1"/>
            <a:r>
              <a:rPr lang="pt-PT" dirty="0"/>
              <a:t>Aulas práticas, use a sebenta</a:t>
            </a:r>
          </a:p>
          <a:p>
            <a:r>
              <a:rPr lang="pt-PT" dirty="0"/>
              <a:t>Assim que o enunciado do trabalho sair, comece a trabalhar</a:t>
            </a:r>
          </a:p>
          <a:p>
            <a:r>
              <a:rPr lang="pt-PT" dirty="0"/>
              <a:t>Venha aos horários de dúvidas</a:t>
            </a:r>
          </a:p>
          <a:p>
            <a:pPr lvl="1"/>
            <a:r>
              <a:rPr lang="pt-PT" dirty="0"/>
              <a:t>Disponíveis no e-</a:t>
            </a:r>
            <a:r>
              <a:rPr lang="pt-PT" dirty="0" err="1"/>
              <a:t>learning</a:t>
            </a:r>
            <a:endParaRPr lang="pt-PT" dirty="0"/>
          </a:p>
          <a:p>
            <a:pPr lvl="1"/>
            <a:r>
              <a:rPr lang="pt-PT" dirty="0"/>
              <a:t>Já marcados para a 4ª, 9ª e 13ª semanas (semana de entrega dos trabalhos)</a:t>
            </a:r>
            <a:br>
              <a:rPr lang="pt-PT" dirty="0"/>
            </a:br>
            <a:r>
              <a:rPr lang="pt-PT" dirty="0"/>
              <a:t>Tudo o resto carece de marcação prévia</a:t>
            </a:r>
          </a:p>
        </p:txBody>
      </p:sp>
    </p:spTree>
    <p:extLst>
      <p:ext uri="{BB962C8B-B14F-4D97-AF65-F5344CB8AC3E}">
        <p14:creationId xmlns:p14="http://schemas.microsoft.com/office/powerpoint/2010/main" val="346669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Corpo docente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137" y="4297143"/>
            <a:ext cx="1431576" cy="18252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234" y="1709580"/>
            <a:ext cx="1360682" cy="18142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236" y="4297143"/>
            <a:ext cx="1360682" cy="18142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0137" y="1709580"/>
            <a:ext cx="1386682" cy="181424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192082" y="3561071"/>
            <a:ext cx="1662793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Fernando Batista</a:t>
            </a:r>
            <a:endParaRPr lang="pt-PT" sz="1100" dirty="0"/>
          </a:p>
        </p:txBody>
      </p:sp>
      <p:sp>
        <p:nvSpPr>
          <p:cNvPr id="15" name="Rectangle 14"/>
          <p:cNvSpPr/>
          <p:nvPr/>
        </p:nvSpPr>
        <p:spPr>
          <a:xfrm>
            <a:off x="3850474" y="3561071"/>
            <a:ext cx="1631744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Carlos Coutinho</a:t>
            </a:r>
            <a:endParaRPr lang="pt-PT" sz="1100" dirty="0"/>
          </a:p>
        </p:txBody>
      </p:sp>
      <p:sp>
        <p:nvSpPr>
          <p:cNvPr id="16" name="Rectangle 15"/>
          <p:cNvSpPr/>
          <p:nvPr/>
        </p:nvSpPr>
        <p:spPr>
          <a:xfrm>
            <a:off x="6585146" y="3561071"/>
            <a:ext cx="1366771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João </a:t>
            </a:r>
            <a:r>
              <a:rPr lang="en-US" sz="1100" dirty="0" err="1">
                <a:solidFill>
                  <a:srgbClr val="444444"/>
                </a:solidFill>
                <a:latin typeface="Lucida grande" charset="0"/>
              </a:rPr>
              <a:t>Felício</a:t>
            </a:r>
            <a:endParaRPr lang="pt-PT" sz="1100" dirty="0"/>
          </a:p>
        </p:txBody>
      </p:sp>
      <p:sp>
        <p:nvSpPr>
          <p:cNvPr id="17" name="Rectangle 16"/>
          <p:cNvSpPr/>
          <p:nvPr/>
        </p:nvSpPr>
        <p:spPr>
          <a:xfrm>
            <a:off x="1330137" y="6149330"/>
            <a:ext cx="1433048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Catarina Cruz</a:t>
            </a:r>
            <a:endParaRPr lang="pt-PT" sz="1100" dirty="0"/>
          </a:p>
        </p:txBody>
      </p:sp>
      <p:sp>
        <p:nvSpPr>
          <p:cNvPr id="19" name="Rectangle 18"/>
          <p:cNvSpPr/>
          <p:nvPr/>
        </p:nvSpPr>
        <p:spPr>
          <a:xfrm>
            <a:off x="3970641" y="6140294"/>
            <a:ext cx="1360682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Paulo Pereira</a:t>
            </a:r>
            <a:endParaRPr lang="pt-PT" sz="1100" dirty="0"/>
          </a:p>
        </p:txBody>
      </p:sp>
      <p:sp>
        <p:nvSpPr>
          <p:cNvPr id="20" name="Rectangle 19"/>
          <p:cNvSpPr/>
          <p:nvPr/>
        </p:nvSpPr>
        <p:spPr>
          <a:xfrm>
            <a:off x="6585146" y="6149330"/>
            <a:ext cx="1366771" cy="32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444444"/>
                </a:solidFill>
                <a:latin typeface="Lucida grande" charset="0"/>
              </a:rPr>
              <a:t>Jorge Rafael</a:t>
            </a:r>
            <a:endParaRPr lang="pt-PT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B5058A-E52C-9945-BD32-0961842803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0641" y="4297143"/>
            <a:ext cx="1360682" cy="18142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74DE77-A2C7-F646-A8F0-7E73EF7456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0324" y="1710493"/>
            <a:ext cx="1352044" cy="181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7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Objetivos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funciona</a:t>
            </a:r>
            <a:r>
              <a:rPr lang="en-US" dirty="0"/>
              <a:t> um Sistema </a:t>
            </a:r>
            <a:r>
              <a:rPr lang="en-US" dirty="0" err="1"/>
              <a:t>Operativo</a:t>
            </a:r>
            <a:endParaRPr lang="en-US" dirty="0"/>
          </a:p>
          <a:p>
            <a:pPr lvl="1"/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importante</a:t>
            </a:r>
            <a:r>
              <a:rPr lang="en-US" dirty="0"/>
              <a:t> </a:t>
            </a:r>
            <a:r>
              <a:rPr lang="en-US" dirty="0" err="1"/>
              <a:t>ainda</a:t>
            </a:r>
            <a:r>
              <a:rPr lang="en-US" dirty="0"/>
              <a:t>: </a:t>
            </a:r>
            <a:r>
              <a:rPr lang="en-US" dirty="0" err="1"/>
              <a:t>porqu</a:t>
            </a:r>
            <a:r>
              <a:rPr lang="pt-PT" dirty="0" err="1"/>
              <a:t>ê</a:t>
            </a:r>
            <a:r>
              <a:rPr lang="en-US" dirty="0"/>
              <a:t> ?</a:t>
            </a:r>
          </a:p>
          <a:p>
            <a:pPr lvl="1"/>
            <a:r>
              <a:rPr lang="en-US" dirty="0"/>
              <a:t>O que </a:t>
            </a:r>
            <a:r>
              <a:rPr lang="en-US" dirty="0" err="1"/>
              <a:t>motivou</a:t>
            </a:r>
            <a:r>
              <a:rPr lang="en-US" dirty="0"/>
              <a:t> </a:t>
            </a:r>
            <a:r>
              <a:rPr lang="en-US" dirty="0" err="1"/>
              <a:t>determinado</a:t>
            </a:r>
            <a:r>
              <a:rPr lang="en-US" dirty="0"/>
              <a:t> </a:t>
            </a:r>
            <a:r>
              <a:rPr lang="en-US" dirty="0" err="1"/>
              <a:t>funcionamento</a:t>
            </a:r>
            <a:r>
              <a:rPr lang="en-US" dirty="0"/>
              <a:t> ?</a:t>
            </a:r>
          </a:p>
          <a:p>
            <a:r>
              <a:rPr lang="en-US" dirty="0" err="1"/>
              <a:t>Analisar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componentes</a:t>
            </a:r>
            <a:r>
              <a:rPr lang="en-US" dirty="0"/>
              <a:t> </a:t>
            </a:r>
            <a:r>
              <a:rPr lang="en-US" dirty="0" err="1"/>
              <a:t>principais</a:t>
            </a:r>
            <a:r>
              <a:rPr lang="en-US" dirty="0"/>
              <a:t> de um Sistema </a:t>
            </a:r>
            <a:r>
              <a:rPr lang="en-US" dirty="0" err="1"/>
              <a:t>Operativo</a:t>
            </a:r>
            <a:endParaRPr lang="en-US" dirty="0"/>
          </a:p>
          <a:p>
            <a:pPr lvl="1"/>
            <a:r>
              <a:rPr lang="pt-PT" dirty="0"/>
              <a:t>Mecanismos, Algoritmos e estrutura interna dos SO mais relevantes</a:t>
            </a:r>
          </a:p>
          <a:p>
            <a:pPr lvl="1"/>
            <a:r>
              <a:rPr lang="en-US" dirty="0"/>
              <a:t>Ponto de </a:t>
            </a:r>
            <a:r>
              <a:rPr lang="en-US" dirty="0" err="1"/>
              <a:t>partida</a:t>
            </a:r>
            <a:r>
              <a:rPr lang="en-US" dirty="0"/>
              <a:t> para a </a:t>
            </a:r>
            <a:r>
              <a:rPr lang="en-US" dirty="0" err="1"/>
              <a:t>compreens</a:t>
            </a:r>
            <a:r>
              <a:rPr lang="pt-PT" dirty="0" err="1"/>
              <a:t>ão</a:t>
            </a:r>
            <a:r>
              <a:rPr lang="pt-PT" dirty="0"/>
              <a:t> de outros problemas</a:t>
            </a:r>
          </a:p>
          <a:p>
            <a:r>
              <a:rPr lang="en-US" dirty="0" err="1"/>
              <a:t>Aspetos</a:t>
            </a:r>
            <a:r>
              <a:rPr lang="en-US" dirty="0"/>
              <a:t> </a:t>
            </a:r>
            <a:r>
              <a:rPr lang="en-US" dirty="0" err="1"/>
              <a:t>pr</a:t>
            </a:r>
            <a:r>
              <a:rPr lang="pt-PT" dirty="0"/>
              <a:t>áticos</a:t>
            </a:r>
          </a:p>
          <a:p>
            <a:pPr lvl="1"/>
            <a:r>
              <a:rPr lang="pt-PT" dirty="0"/>
              <a:t>Trabalho remoto</a:t>
            </a:r>
          </a:p>
          <a:p>
            <a:pPr lvl="1"/>
            <a:r>
              <a:rPr lang="pt-PT" dirty="0"/>
              <a:t>Resolver problemas utilizando a linha de comandos</a:t>
            </a:r>
          </a:p>
          <a:p>
            <a:pPr lvl="1"/>
            <a:r>
              <a:rPr lang="en-US" dirty="0" err="1"/>
              <a:t>Programaç</a:t>
            </a:r>
            <a:r>
              <a:rPr lang="pt-PT" dirty="0" err="1"/>
              <a:t>ão</a:t>
            </a:r>
            <a:r>
              <a:rPr lang="pt-PT" dirty="0"/>
              <a:t> utilizando mecanismos do Sistema Operativo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45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PT" dirty="0"/>
              <a:t>Avaliação</a:t>
            </a:r>
          </a:p>
        </p:txBody>
      </p:sp>
      <p:sp>
        <p:nvSpPr>
          <p:cNvPr id="7172" name="Rectangle 9"/>
          <p:cNvSpPr>
            <a:spLocks noGrp="1" noChangeArrowheads="1"/>
          </p:cNvSpPr>
          <p:nvPr>
            <p:ph idx="4294967295"/>
          </p:nvPr>
        </p:nvSpPr>
        <p:spPr>
          <a:xfrm>
            <a:off x="388620" y="1845734"/>
            <a:ext cx="8366759" cy="449067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t-PT" altLang="pt-PT" sz="2000" dirty="0"/>
              <a:t>Aprovação apenas por </a:t>
            </a:r>
            <a:r>
              <a:rPr lang="pt-PT" altLang="pt-PT" sz="2000" b="1" dirty="0">
                <a:solidFill>
                  <a:schemeClr val="accent2"/>
                </a:solidFill>
              </a:rPr>
              <a:t>Avaliação Periódica. Não há exame final</a:t>
            </a:r>
          </a:p>
          <a:p>
            <a:pPr lvl="1"/>
            <a:r>
              <a:rPr lang="pt-PT" altLang="pt-PT" sz="1800" dirty="0"/>
              <a:t>Trabalhos (pode usar a nota do trabalho do ano passado até 14 valores)</a:t>
            </a:r>
          </a:p>
          <a:p>
            <a:pPr lvl="1"/>
            <a:r>
              <a:rPr lang="pt-PT" altLang="pt-PT" sz="1800" b="1" dirty="0"/>
              <a:t>TPC obrigatórios</a:t>
            </a:r>
          </a:p>
          <a:p>
            <a:r>
              <a:rPr lang="pt-PT" altLang="pt-PT" sz="2000" dirty="0"/>
              <a:t>Avaliação Periódica</a:t>
            </a:r>
          </a:p>
          <a:p>
            <a:pPr lvl="1"/>
            <a:r>
              <a:rPr lang="pt-PT" altLang="pt-PT" sz="1800" b="1" dirty="0">
                <a:solidFill>
                  <a:schemeClr val="accent2"/>
                </a:solidFill>
              </a:rPr>
              <a:t>Trabalho </a:t>
            </a:r>
            <a:r>
              <a:rPr lang="pt-PT" altLang="pt-PT" sz="1800" dirty="0"/>
              <a:t>(3 x 12.5%): trabalho de grupo, realizado em 3 fases</a:t>
            </a:r>
          </a:p>
          <a:p>
            <a:pPr lvl="2"/>
            <a:r>
              <a:rPr lang="pt-PT" altLang="pt-PT" sz="1600" dirty="0"/>
              <a:t>Nota do trabalho fixada numa oral no final (poderá ter em conta a assiduidade)</a:t>
            </a:r>
          </a:p>
          <a:p>
            <a:pPr lvl="1"/>
            <a:r>
              <a:rPr lang="pt-PT" altLang="pt-PT" sz="1800" b="1" dirty="0">
                <a:solidFill>
                  <a:schemeClr val="accent2"/>
                </a:solidFill>
              </a:rPr>
              <a:t>TPC </a:t>
            </a:r>
            <a:r>
              <a:rPr lang="pt-PT" altLang="pt-PT" sz="1800" dirty="0"/>
              <a:t>(12.5%): 9 questionários para preencher em casa (contam os 8 melhores)</a:t>
            </a:r>
          </a:p>
          <a:p>
            <a:pPr lvl="1"/>
            <a:r>
              <a:rPr lang="pt-PT" altLang="pt-PT" sz="1800" b="1" dirty="0">
                <a:solidFill>
                  <a:schemeClr val="accent2"/>
                </a:solidFill>
              </a:rPr>
              <a:t>Prova escrita </a:t>
            </a:r>
            <a:r>
              <a:rPr lang="pt-PT" altLang="pt-PT" sz="1800" dirty="0"/>
              <a:t>(50.0%): a realizar durante o período de avaliações</a:t>
            </a:r>
          </a:p>
          <a:p>
            <a:pPr lvl="1"/>
            <a:r>
              <a:rPr lang="pt-PT" altLang="pt-PT" sz="1800" dirty="0"/>
              <a:t>Requisitos: </a:t>
            </a:r>
            <a:r>
              <a:rPr lang="pt-PT" altLang="pt-PT" sz="1800" dirty="0">
                <a:solidFill>
                  <a:srgbClr val="0070C0"/>
                </a:solidFill>
              </a:rPr>
              <a:t>nota(</a:t>
            </a:r>
            <a:r>
              <a:rPr lang="pt-PT" altLang="pt-PT" sz="1800" dirty="0" err="1">
                <a:solidFill>
                  <a:srgbClr val="0070C0"/>
                </a:solidFill>
              </a:rPr>
              <a:t>Trab+TPC</a:t>
            </a:r>
            <a:r>
              <a:rPr lang="pt-PT" altLang="pt-PT" sz="1800" dirty="0">
                <a:solidFill>
                  <a:srgbClr val="0070C0"/>
                </a:solidFill>
              </a:rPr>
              <a:t>) &gt;= 9.5 valores, Prova Escrita &gt;= 7 valores</a:t>
            </a:r>
          </a:p>
          <a:p>
            <a:pPr lvl="1"/>
            <a:r>
              <a:rPr lang="pt-PT" altLang="pt-PT" sz="1800" dirty="0">
                <a:solidFill>
                  <a:srgbClr val="0070C0"/>
                </a:solidFill>
              </a:rPr>
              <a:t>Nota de </a:t>
            </a:r>
            <a:r>
              <a:rPr lang="pt-PT" altLang="pt-PT" sz="1800" b="1" dirty="0" err="1">
                <a:solidFill>
                  <a:srgbClr val="0070C0"/>
                </a:solidFill>
              </a:rPr>
              <a:t>Trab+TPC</a:t>
            </a:r>
            <a:r>
              <a:rPr lang="pt-PT" altLang="pt-PT" sz="1800" dirty="0">
                <a:solidFill>
                  <a:srgbClr val="0070C0"/>
                </a:solidFill>
              </a:rPr>
              <a:t> limitada a </a:t>
            </a:r>
            <a:r>
              <a:rPr lang="pt-PT" altLang="pt-PT" sz="1800" b="1" dirty="0">
                <a:solidFill>
                  <a:srgbClr val="0070C0"/>
                </a:solidFill>
              </a:rPr>
              <a:t>Prova Escrita + 6 valores</a:t>
            </a:r>
          </a:p>
          <a:p>
            <a:pPr lvl="2"/>
            <a:r>
              <a:rPr lang="pt-PT" altLang="pt-PT" sz="1600" dirty="0"/>
              <a:t>Suponha que teve 14 valores na PE: </a:t>
            </a:r>
            <a:r>
              <a:rPr lang="pt-PT" altLang="pt-PT" sz="1600" dirty="0" err="1"/>
              <a:t>Trab+TPC</a:t>
            </a:r>
            <a:r>
              <a:rPr lang="pt-PT" altLang="pt-PT" sz="1600" dirty="0"/>
              <a:t> conta até 20. Nota final máxima = 17</a:t>
            </a:r>
          </a:p>
          <a:p>
            <a:pPr lvl="2"/>
            <a:r>
              <a:rPr lang="pt-PT" altLang="pt-PT" sz="1600" dirty="0"/>
              <a:t>Suponha que teve 10 valores na PE: </a:t>
            </a:r>
            <a:r>
              <a:rPr lang="pt-PT" altLang="pt-PT" sz="1600" dirty="0" err="1"/>
              <a:t>Trab+TPC</a:t>
            </a:r>
            <a:r>
              <a:rPr lang="pt-PT" altLang="pt-PT" sz="1600" dirty="0"/>
              <a:t> conta até 16. Nota final máxima = 13</a:t>
            </a:r>
          </a:p>
          <a:p>
            <a:r>
              <a:rPr lang="pt-PT" altLang="pt-PT" sz="2000" dirty="0"/>
              <a:t>A assiduidade não é requisito essencial de aprovação</a:t>
            </a:r>
          </a:p>
        </p:txBody>
      </p:sp>
    </p:spTree>
    <p:extLst>
      <p:ext uri="{BB962C8B-B14F-4D97-AF65-F5344CB8AC3E}">
        <p14:creationId xmlns:p14="http://schemas.microsoft.com/office/powerpoint/2010/main" val="127607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Planeamento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88938" y="5582194"/>
            <a:ext cx="8366125" cy="65921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pt-PT" dirty="0"/>
              <a:t>Haverá </a:t>
            </a:r>
            <a:r>
              <a:rPr lang="pt-PT" dirty="0">
                <a:solidFill>
                  <a:srgbClr val="0070C0"/>
                </a:solidFill>
              </a:rPr>
              <a:t>aulas de substituição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semana</a:t>
            </a:r>
            <a:r>
              <a:rPr lang="en-US" dirty="0"/>
              <a:t> de 5 de </a:t>
            </a:r>
            <a:r>
              <a:rPr lang="en-US" dirty="0" err="1"/>
              <a:t>outubro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err="1">
                <a:solidFill>
                  <a:srgbClr val="0070C0"/>
                </a:solidFill>
              </a:rPr>
              <a:t>Não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haverá</a:t>
            </a:r>
            <a:r>
              <a:rPr lang="en-US" dirty="0">
                <a:solidFill>
                  <a:srgbClr val="0070C0"/>
                </a:solidFill>
              </a:rPr>
              <a:t> aulas de SO </a:t>
            </a:r>
            <a:r>
              <a:rPr lang="en-US" dirty="0" err="1">
                <a:solidFill>
                  <a:srgbClr val="0070C0"/>
                </a:solidFill>
              </a:rPr>
              <a:t>na</a:t>
            </a:r>
            <a:r>
              <a:rPr lang="en-US" dirty="0">
                <a:solidFill>
                  <a:srgbClr val="0070C0"/>
                </a:solidFill>
              </a:rPr>
              <a:t> 7ª </a:t>
            </a:r>
            <a:r>
              <a:rPr lang="en-US" dirty="0" err="1">
                <a:solidFill>
                  <a:srgbClr val="0070C0"/>
                </a:solidFill>
              </a:rPr>
              <a:t>semana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(de 29-out a 2-nov)</a:t>
            </a:r>
            <a:endParaRPr lang="pt-PT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325434"/>
              </p:ext>
            </p:extLst>
          </p:nvPr>
        </p:nvGraphicFramePr>
        <p:xfrm>
          <a:off x="539015" y="1624178"/>
          <a:ext cx="8190596" cy="3996064"/>
        </p:xfrm>
        <a:graphic>
          <a:graphicData uri="http://schemas.openxmlformats.org/drawingml/2006/table">
            <a:tbl>
              <a:tblPr/>
              <a:tblGrid>
                <a:gridCol w="605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9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3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cs typeface="+mn-cs"/>
                          <a:sym typeface="Tahoma" charset="0"/>
                        </a:rPr>
                        <a:t>Sem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 Teórica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 Práticas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Obs</a:t>
                      </a:r>
                      <a:endParaRPr kumimoji="0" lang="pt-PT" altLang="pt-P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Conceitos Introdutórios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Evolução, estruturas de SO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Shell (linha comandos)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tpc1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2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Comandos de manipulação de texto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tpc2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3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Entradas/Saídas (I/O)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Programação em Shell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Administração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tpc3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4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Sistema de Ficheiros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TRAB-p1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5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Linguagem C (revisão)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Linguagem C (exercícios)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tpc4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6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Processos: criação, gestão, </a:t>
                      </a:r>
                      <a:r>
                        <a:rPr kumimoji="0" lang="pt-PT" altLang="pt-PT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threads</a:t>
                      </a: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, rotinas assíncronas </a:t>
                      </a:r>
                    </a:p>
                  </a:txBody>
                  <a:tcPr marL="12700" marR="12700" marT="12702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tpc5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300"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8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Processos e Sinais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tpc6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2391">
                <a:tc vMerge="1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9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TRAB-p2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909">
                <a:tc>
                  <a:txBody>
                    <a:bodyPr/>
                    <a:lstStyle/>
                    <a:p>
                      <a:pPr algn="ctr"/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9</a:t>
                      </a:r>
                      <a:endParaRPr lang="pt-PT" dirty="0"/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Processos: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Sincronização e comunicação</a:t>
                      </a:r>
                    </a:p>
                  </a:txBody>
                  <a:tcPr marL="12700" marR="12700" marT="12702" marB="0" anchor="ctr" horzOverflow="overflow"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9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056106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10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Comunicação entre processos (IPC)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tpc7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11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Gestão de memória,</a:t>
                      </a:r>
                    </a:p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Memória virtual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tpc8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12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Ficheiros. I/O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tpc9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13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pt-P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Administração/Segurança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TRAB-p3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7338"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14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Orais</a:t>
                      </a:r>
                    </a:p>
                  </a:txBody>
                  <a:tcPr marL="12700" marR="12700" marT="12702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Orais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pt-P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ヒラギノ角ゴ ProN W3" charset="-128"/>
                          <a:sym typeface="Tahoma" charset="0"/>
                        </a:rPr>
                        <a:t> </a:t>
                      </a:r>
                    </a:p>
                  </a:txBody>
                  <a:tcPr marL="12700" marR="12700" marT="12702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cxnSp>
        <p:nvCxnSpPr>
          <p:cNvPr id="8266" name="Straight Arrow Connector 5"/>
          <p:cNvCxnSpPr>
            <a:cxnSpLocks noChangeShapeType="1"/>
          </p:cNvCxnSpPr>
          <p:nvPr/>
        </p:nvCxnSpPr>
        <p:spPr bwMode="auto">
          <a:xfrm>
            <a:off x="3972875" y="3158722"/>
            <a:ext cx="360363" cy="0"/>
          </a:xfrm>
          <a:prstGeom prst="straightConnector1">
            <a:avLst/>
          </a:prstGeom>
          <a:noFill/>
          <a:ln w="9525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8267" name="Straight Arrow Connector 11"/>
          <p:cNvCxnSpPr>
            <a:cxnSpLocks noChangeShapeType="1"/>
          </p:cNvCxnSpPr>
          <p:nvPr/>
        </p:nvCxnSpPr>
        <p:spPr bwMode="auto">
          <a:xfrm>
            <a:off x="3972875" y="3696347"/>
            <a:ext cx="360363" cy="0"/>
          </a:xfrm>
          <a:prstGeom prst="straightConnector1">
            <a:avLst/>
          </a:prstGeom>
          <a:noFill/>
          <a:ln w="9525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8268" name="Straight Arrow Connector 12"/>
          <p:cNvCxnSpPr>
            <a:cxnSpLocks noChangeShapeType="1"/>
          </p:cNvCxnSpPr>
          <p:nvPr/>
        </p:nvCxnSpPr>
        <p:spPr bwMode="auto">
          <a:xfrm>
            <a:off x="3972875" y="4140270"/>
            <a:ext cx="360363" cy="113211"/>
          </a:xfrm>
          <a:prstGeom prst="straightConnector1">
            <a:avLst/>
          </a:prstGeom>
          <a:noFill/>
          <a:ln w="9525">
            <a:solidFill>
              <a:srgbClr val="0000FF"/>
            </a:solidFill>
            <a:round/>
            <a:headEnd/>
            <a:tailEnd type="arrow" w="med" len="med"/>
          </a:ln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09CAD90-06EA-CA4B-8DD2-881C45080875}"/>
              </a:ext>
            </a:extLst>
          </p:cNvPr>
          <p:cNvSpPr/>
          <p:nvPr/>
        </p:nvSpPr>
        <p:spPr>
          <a:xfrm>
            <a:off x="539015" y="3577230"/>
            <a:ext cx="8190596" cy="4571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563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Bibliografia</a:t>
            </a:r>
          </a:p>
        </p:txBody>
      </p:sp>
      <p:sp>
        <p:nvSpPr>
          <p:cNvPr id="6148" name="Rectangle 9"/>
          <p:cNvSpPr>
            <a:spLocks noGrp="1" noChangeArrowheads="1"/>
          </p:cNvSpPr>
          <p:nvPr>
            <p:ph idx="4294967295"/>
          </p:nvPr>
        </p:nvSpPr>
        <p:spPr>
          <a:xfrm>
            <a:off x="388620" y="1845734"/>
            <a:ext cx="6852239" cy="449067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rPr lang="pt-PT" altLang="pt-PT" b="1" dirty="0" err="1">
                <a:solidFill>
                  <a:schemeClr val="accent2"/>
                </a:solidFill>
                <a:sym typeface="Arial Italic" charset="0"/>
              </a:rPr>
              <a:t>Modern</a:t>
            </a:r>
            <a:r>
              <a:rPr lang="pt-PT" altLang="pt-PT" b="1" dirty="0">
                <a:solidFill>
                  <a:schemeClr val="accent2"/>
                </a:solidFill>
                <a:sym typeface="Arial Italic" charset="0"/>
              </a:rPr>
              <a:t> </a:t>
            </a:r>
            <a:r>
              <a:rPr lang="pt-PT" altLang="pt-PT" b="1" dirty="0" err="1">
                <a:solidFill>
                  <a:schemeClr val="accent2"/>
                </a:solidFill>
                <a:sym typeface="Arial Italic" charset="0"/>
              </a:rPr>
              <a:t>Operating</a:t>
            </a:r>
            <a:r>
              <a:rPr lang="pt-PT" altLang="pt-PT" b="1" dirty="0">
                <a:solidFill>
                  <a:schemeClr val="accent2"/>
                </a:solidFill>
                <a:sym typeface="Arial Italic" charset="0"/>
              </a:rPr>
              <a:t> </a:t>
            </a:r>
            <a:r>
              <a:rPr lang="pt-PT" altLang="pt-PT" b="1" dirty="0" err="1">
                <a:solidFill>
                  <a:schemeClr val="accent2"/>
                </a:solidFill>
                <a:sym typeface="Arial Italic" charset="0"/>
              </a:rPr>
              <a:t>Systems</a:t>
            </a:r>
            <a:r>
              <a:rPr lang="pt-PT" altLang="pt-PT" b="1" dirty="0">
                <a:solidFill>
                  <a:schemeClr val="accent2"/>
                </a:solidFill>
                <a:sym typeface="Arial Italic" charset="0"/>
              </a:rPr>
              <a:t> (4ª edição)</a:t>
            </a:r>
          </a:p>
          <a:p>
            <a:pPr lvl="1"/>
            <a:r>
              <a:rPr lang="pt-PT" altLang="pt-PT" dirty="0"/>
              <a:t>Andrew </a:t>
            </a:r>
            <a:r>
              <a:rPr lang="pt-PT" altLang="pt-PT" dirty="0" err="1"/>
              <a:t>Tanenbaum</a:t>
            </a:r>
            <a:r>
              <a:rPr lang="pt-PT" altLang="pt-PT" dirty="0"/>
              <a:t> &amp; Herbert </a:t>
            </a:r>
            <a:r>
              <a:rPr lang="pt-PT" altLang="pt-PT" dirty="0" err="1"/>
              <a:t>Bos</a:t>
            </a:r>
            <a:r>
              <a:rPr lang="pt-PT" altLang="pt-PT" dirty="0"/>
              <a:t>, Prentice-Hall. 2014</a:t>
            </a:r>
          </a:p>
          <a:p>
            <a:r>
              <a:rPr lang="pt-PT" altLang="pt-PT" b="1" dirty="0">
                <a:solidFill>
                  <a:schemeClr val="accent2"/>
                </a:solidFill>
                <a:sym typeface="Arial Italic" charset="0"/>
              </a:rPr>
              <a:t>Sistemas Operativos (2ª edição)</a:t>
            </a:r>
          </a:p>
          <a:p>
            <a:pPr lvl="1"/>
            <a:r>
              <a:rPr lang="pt-PT" altLang="pt-PT" dirty="0"/>
              <a:t>José A. </a:t>
            </a:r>
            <a:r>
              <a:rPr lang="pt-PT" altLang="pt-PT" noProof="1"/>
              <a:t>Marques</a:t>
            </a:r>
            <a:r>
              <a:rPr lang="pt-PT" altLang="pt-PT" dirty="0"/>
              <a:t>, P. Ferreira, C. Ribeiro, L. Veiga, R. Rodrigues, FCA, 2012</a:t>
            </a:r>
          </a:p>
          <a:p>
            <a:r>
              <a:rPr lang="pt-PT" altLang="pt-PT" dirty="0" err="1">
                <a:sym typeface="Arial Italic" charset="0"/>
              </a:rPr>
              <a:t>Operating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Systems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Concepts</a:t>
            </a:r>
            <a:r>
              <a:rPr lang="pt-PT" altLang="pt-PT" dirty="0">
                <a:sym typeface="Arial Italic" charset="0"/>
              </a:rPr>
              <a:t> Essentials, 2nd </a:t>
            </a:r>
            <a:r>
              <a:rPr lang="pt-PT" altLang="pt-PT" dirty="0" err="1">
                <a:sym typeface="Arial Italic" charset="0"/>
              </a:rPr>
              <a:t>edition</a:t>
            </a:r>
            <a:endParaRPr lang="pt-PT" altLang="pt-PT" dirty="0">
              <a:sym typeface="Arial Italic" charset="0"/>
            </a:endParaRPr>
          </a:p>
          <a:p>
            <a:pPr lvl="1"/>
            <a:r>
              <a:rPr lang="pt-PT" altLang="pt-PT" dirty="0">
                <a:sym typeface="Arial Italic" charset="0"/>
              </a:rPr>
              <a:t>Abraham </a:t>
            </a:r>
            <a:r>
              <a:rPr lang="pt-PT" altLang="pt-PT" dirty="0" err="1">
                <a:sym typeface="Arial Italic" charset="0"/>
              </a:rPr>
              <a:t>Silberschatz</a:t>
            </a:r>
            <a:r>
              <a:rPr lang="pt-PT" altLang="pt-PT" dirty="0">
                <a:sym typeface="Arial Italic" charset="0"/>
              </a:rPr>
              <a:t>, Peter </a:t>
            </a:r>
            <a:r>
              <a:rPr lang="pt-PT" altLang="pt-PT" dirty="0" err="1">
                <a:sym typeface="Arial Italic" charset="0"/>
              </a:rPr>
              <a:t>Galvin</a:t>
            </a:r>
            <a:r>
              <a:rPr lang="pt-PT" altLang="pt-PT" dirty="0">
                <a:sym typeface="Arial Italic" charset="0"/>
              </a:rPr>
              <a:t>, Greg </a:t>
            </a:r>
            <a:r>
              <a:rPr lang="pt-PT" altLang="pt-PT" dirty="0" err="1">
                <a:sym typeface="Arial Italic" charset="0"/>
              </a:rPr>
              <a:t>Gagne</a:t>
            </a:r>
            <a:r>
              <a:rPr lang="pt-PT" altLang="pt-PT" dirty="0">
                <a:sym typeface="Arial Italic" charset="0"/>
              </a:rPr>
              <a:t>, </a:t>
            </a:r>
            <a:r>
              <a:rPr lang="pt-PT" altLang="pt-PT" dirty="0" err="1">
                <a:sym typeface="Arial Italic" charset="0"/>
              </a:rPr>
              <a:t>Wiley</a:t>
            </a:r>
            <a:r>
              <a:rPr lang="pt-PT" altLang="pt-PT" dirty="0">
                <a:sym typeface="Arial Italic" charset="0"/>
              </a:rPr>
              <a:t>, 2014</a:t>
            </a:r>
          </a:p>
          <a:p>
            <a:r>
              <a:rPr lang="pt-PT" altLang="pt-PT" dirty="0" err="1">
                <a:sym typeface="Arial Italic" charset="0"/>
              </a:rPr>
              <a:t>Operating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System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Concepts</a:t>
            </a:r>
            <a:r>
              <a:rPr lang="pt-PT" altLang="pt-PT" dirty="0">
                <a:sym typeface="Arial Italic" charset="0"/>
              </a:rPr>
              <a:t>, 9th </a:t>
            </a:r>
            <a:r>
              <a:rPr lang="pt-PT" altLang="pt-PT" dirty="0" err="1">
                <a:sym typeface="Arial Italic" charset="0"/>
              </a:rPr>
              <a:t>Edition</a:t>
            </a:r>
            <a:endParaRPr lang="pt-PT" altLang="pt-PT" dirty="0">
              <a:sym typeface="Arial Italic" charset="0"/>
            </a:endParaRPr>
          </a:p>
          <a:p>
            <a:pPr lvl="1"/>
            <a:r>
              <a:rPr lang="pt-PT" altLang="pt-PT" dirty="0">
                <a:sym typeface="Arial Italic" charset="0"/>
              </a:rPr>
              <a:t>Abraham </a:t>
            </a:r>
            <a:r>
              <a:rPr lang="pt-PT" altLang="pt-PT" dirty="0" err="1">
                <a:sym typeface="Arial Italic" charset="0"/>
              </a:rPr>
              <a:t>Silberschatz</a:t>
            </a:r>
            <a:r>
              <a:rPr lang="pt-PT" altLang="pt-PT" dirty="0">
                <a:sym typeface="Arial Italic" charset="0"/>
              </a:rPr>
              <a:t>, </a:t>
            </a:r>
            <a:r>
              <a:rPr lang="pt-PT" altLang="pt-PT" dirty="0" err="1">
                <a:sym typeface="Arial Italic" charset="0"/>
              </a:rPr>
              <a:t>Wiley</a:t>
            </a:r>
            <a:r>
              <a:rPr lang="pt-PT" altLang="pt-PT" dirty="0">
                <a:sym typeface="Arial Italic" charset="0"/>
              </a:rPr>
              <a:t>, 2012</a:t>
            </a:r>
          </a:p>
          <a:p>
            <a:r>
              <a:rPr lang="pt-PT" altLang="pt-PT" dirty="0" err="1">
                <a:sym typeface="Arial Italic" charset="0"/>
              </a:rPr>
              <a:t>Operating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Systems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Internals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and</a:t>
            </a:r>
            <a:r>
              <a:rPr lang="pt-PT" altLang="pt-PT" dirty="0">
                <a:sym typeface="Arial Italic" charset="0"/>
              </a:rPr>
              <a:t> </a:t>
            </a:r>
            <a:r>
              <a:rPr lang="pt-PT" altLang="pt-PT" dirty="0" err="1">
                <a:sym typeface="Arial Italic" charset="0"/>
              </a:rPr>
              <a:t>Principles</a:t>
            </a:r>
            <a:r>
              <a:rPr lang="pt-PT" altLang="pt-PT" dirty="0">
                <a:sym typeface="Arial Italic" charset="0"/>
              </a:rPr>
              <a:t>, 7th/8th </a:t>
            </a:r>
            <a:r>
              <a:rPr lang="pt-PT" altLang="pt-PT" dirty="0" err="1">
                <a:sym typeface="Arial Italic" charset="0"/>
              </a:rPr>
              <a:t>edition</a:t>
            </a:r>
            <a:endParaRPr lang="pt-PT" altLang="pt-PT" dirty="0">
              <a:sym typeface="Arial Italic" charset="0"/>
            </a:endParaRPr>
          </a:p>
          <a:p>
            <a:pPr lvl="1"/>
            <a:r>
              <a:rPr lang="pt-PT" altLang="pt-PT" dirty="0">
                <a:sym typeface="Arial Italic" charset="0"/>
              </a:rPr>
              <a:t>William </a:t>
            </a:r>
            <a:r>
              <a:rPr lang="pt-PT" altLang="pt-PT" dirty="0" err="1">
                <a:sym typeface="Arial Italic" charset="0"/>
              </a:rPr>
              <a:t>Stallings</a:t>
            </a:r>
            <a:r>
              <a:rPr lang="pt-PT" altLang="pt-PT" dirty="0">
                <a:sym typeface="Arial Italic" charset="0"/>
              </a:rPr>
              <a:t>, </a:t>
            </a:r>
            <a:r>
              <a:rPr lang="en-US" dirty="0"/>
              <a:t>Pearson, 2014</a:t>
            </a:r>
            <a:endParaRPr lang="pt-PT" altLang="pt-PT" dirty="0">
              <a:sym typeface="Arial Italic" charset="0"/>
            </a:endParaRPr>
          </a:p>
          <a:p>
            <a:r>
              <a:rPr lang="pt-PT" altLang="pt-PT" dirty="0">
                <a:sym typeface="Arial Italic" charset="0"/>
              </a:rPr>
              <a:t>Fundamental do Linux</a:t>
            </a:r>
            <a:r>
              <a:rPr lang="pt-PT" altLang="pt-PT" dirty="0"/>
              <a:t> (3ª Edição)</a:t>
            </a:r>
          </a:p>
          <a:p>
            <a:pPr lvl="1"/>
            <a:r>
              <a:rPr lang="pt-PT" altLang="pt-PT" dirty="0"/>
              <a:t>Paulo Trezentos e A. Cardoso, Editora FCA, 2009</a:t>
            </a:r>
          </a:p>
        </p:txBody>
      </p:sp>
      <p:pic>
        <p:nvPicPr>
          <p:cNvPr id="6150" name="Picture 3" descr="so-alves-marqu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005263"/>
            <a:ext cx="16303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6" y="1769852"/>
            <a:ext cx="1639887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328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Avisos</a:t>
            </a:r>
          </a:p>
        </p:txBody>
      </p:sp>
      <p:sp>
        <p:nvSpPr>
          <p:cNvPr id="9220" name="Rectangle 9"/>
          <p:cNvSpPr>
            <a:spLocks noGrp="1" noChangeArrowheads="1"/>
          </p:cNvSpPr>
          <p:nvPr>
            <p:ph idx="13"/>
          </p:nvPr>
        </p:nvSpPr>
        <p:spPr>
          <a:xfrm>
            <a:off x="388938" y="1836738"/>
            <a:ext cx="8366125" cy="4405312"/>
          </a:xfrm>
        </p:spPr>
        <p:txBody>
          <a:bodyPr/>
          <a:lstStyle/>
          <a:p>
            <a:r>
              <a:rPr lang="pt-PT" altLang="pt-PT" dirty="0"/>
              <a:t>Acesso remoto ao servidor </a:t>
            </a:r>
            <a:r>
              <a:rPr lang="pt-PT" altLang="pt-PT" b="1" dirty="0" err="1">
                <a:solidFill>
                  <a:schemeClr val="accent2"/>
                </a:solidFill>
              </a:rPr>
              <a:t>tigre.iul.lab</a:t>
            </a:r>
            <a:endParaRPr lang="pt-PT" altLang="pt-PT" b="1" dirty="0">
              <a:solidFill>
                <a:schemeClr val="accent2"/>
              </a:solidFill>
            </a:endParaRPr>
          </a:p>
          <a:p>
            <a:pPr lvl="1"/>
            <a:r>
              <a:rPr lang="pt-PT" altLang="pt-PT" dirty="0"/>
              <a:t>Dados de acesso já enviados por e-mail</a:t>
            </a:r>
          </a:p>
          <a:p>
            <a:pPr lvl="1"/>
            <a:r>
              <a:rPr lang="pt-PT" altLang="pt-PT" dirty="0"/>
              <a:t>Para usar a partir de casa é necessário VPN</a:t>
            </a:r>
          </a:p>
          <a:p>
            <a:pPr lvl="2"/>
            <a:r>
              <a:rPr lang="pt-PT" altLang="pt-PT" dirty="0"/>
              <a:t>Instruções no e-</a:t>
            </a:r>
            <a:r>
              <a:rPr lang="pt-PT" altLang="pt-PT" dirty="0" err="1"/>
              <a:t>learning</a:t>
            </a:r>
            <a:endParaRPr lang="pt-PT" altLang="pt-PT" dirty="0"/>
          </a:p>
          <a:p>
            <a:pPr lvl="1"/>
            <a:r>
              <a:rPr lang="pt-PT" altLang="pt-PT" dirty="0"/>
              <a:t>Está disponível um guia de acesso ao servidor</a:t>
            </a:r>
          </a:p>
          <a:p>
            <a:pPr lvl="2"/>
            <a:r>
              <a:rPr lang="pt-PT" altLang="pt-PT" dirty="0"/>
              <a:t>A partir do </a:t>
            </a:r>
            <a:r>
              <a:rPr lang="pt-PT" altLang="pt-PT" dirty="0" err="1"/>
              <a:t>windows</a:t>
            </a:r>
            <a:r>
              <a:rPr lang="pt-PT" altLang="pt-PT" dirty="0"/>
              <a:t>, usar </a:t>
            </a:r>
            <a:r>
              <a:rPr lang="pt-PT" altLang="pt-PT" dirty="0" err="1">
                <a:solidFill>
                  <a:schemeClr val="accent2"/>
                </a:solidFill>
              </a:rPr>
              <a:t>PuTTY</a:t>
            </a:r>
            <a:endParaRPr lang="pt-PT" altLang="pt-PT" dirty="0">
              <a:solidFill>
                <a:schemeClr val="accent2"/>
              </a:solidFill>
            </a:endParaRPr>
          </a:p>
          <a:p>
            <a:pPr lvl="2"/>
            <a:r>
              <a:rPr lang="pt-PT" altLang="pt-PT" dirty="0"/>
              <a:t>A partir de </a:t>
            </a:r>
            <a:r>
              <a:rPr lang="pt-PT" altLang="pt-PT" dirty="0" err="1"/>
              <a:t>linux</a:t>
            </a:r>
            <a:r>
              <a:rPr lang="pt-PT" altLang="pt-PT" dirty="0"/>
              <a:t> ou OSX usar: </a:t>
            </a:r>
            <a:r>
              <a:rPr lang="pt-PT" altLang="pt-PT" dirty="0" err="1">
                <a:solidFill>
                  <a:schemeClr val="accent2"/>
                </a:solidFill>
              </a:rPr>
              <a:t>ssh</a:t>
            </a:r>
            <a:r>
              <a:rPr lang="pt-PT" altLang="pt-PT" dirty="0">
                <a:solidFill>
                  <a:schemeClr val="accent2"/>
                </a:solidFill>
              </a:rPr>
              <a:t> </a:t>
            </a:r>
            <a:r>
              <a:rPr lang="pt-PT" altLang="pt-PT" dirty="0" err="1">
                <a:solidFill>
                  <a:schemeClr val="accent2"/>
                </a:solidFill>
              </a:rPr>
              <a:t>tigre.iul.lab</a:t>
            </a:r>
            <a:r>
              <a:rPr lang="pt-PT" altLang="pt-PT" dirty="0">
                <a:solidFill>
                  <a:schemeClr val="accent2"/>
                </a:solidFill>
              </a:rPr>
              <a:t> -l a00000</a:t>
            </a:r>
          </a:p>
          <a:p>
            <a:r>
              <a:rPr lang="pt-PT" altLang="pt-PT" dirty="0"/>
              <a:t>Avisos importantes sobre o </a:t>
            </a:r>
            <a:r>
              <a:rPr lang="pt-PT" altLang="pt-PT" dirty="0" err="1"/>
              <a:t>tigre.iul.lab</a:t>
            </a:r>
            <a:endParaRPr lang="pt-PT" altLang="pt-PT" dirty="0"/>
          </a:p>
          <a:p>
            <a:pPr lvl="1"/>
            <a:r>
              <a:rPr lang="pt-PT" altLang="pt-PT" dirty="0">
                <a:solidFill>
                  <a:srgbClr val="C00000"/>
                </a:solidFill>
              </a:rPr>
              <a:t>Não fazemos backup </a:t>
            </a:r>
            <a:r>
              <a:rPr lang="pt-PT" altLang="pt-PT" dirty="0">
                <a:solidFill>
                  <a:schemeClr val="tx1"/>
                </a:solidFill>
              </a:rPr>
              <a:t>da informação que está no servidor</a:t>
            </a:r>
          </a:p>
          <a:p>
            <a:pPr lvl="1"/>
            <a:r>
              <a:rPr lang="pt-PT" altLang="pt-PT" dirty="0">
                <a:solidFill>
                  <a:schemeClr val="tx1"/>
                </a:solidFill>
              </a:rPr>
              <a:t>O servidor pode ser facilmente </a:t>
            </a:r>
            <a:r>
              <a:rPr lang="pt-PT" altLang="pt-PT" dirty="0">
                <a:solidFill>
                  <a:srgbClr val="C00000"/>
                </a:solidFill>
              </a:rPr>
              <a:t>alvo de ataques internos ou externos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Faça backups regulares </a:t>
            </a:r>
            <a:r>
              <a:rPr lang="pt-PT" altLang="pt-PT" dirty="0">
                <a:solidFill>
                  <a:schemeClr val="tx1"/>
                </a:solidFill>
              </a:rPr>
              <a:t>da sua informação na sua máquina pessoal</a:t>
            </a:r>
          </a:p>
        </p:txBody>
      </p:sp>
    </p:spTree>
    <p:extLst>
      <p:ext uri="{BB962C8B-B14F-4D97-AF65-F5344CB8AC3E}">
        <p14:creationId xmlns:p14="http://schemas.microsoft.com/office/powerpoint/2010/main" val="1305009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Avisos</a:t>
            </a:r>
            <a:endParaRPr lang="pt-PT" altLang="en-US" dirty="0"/>
          </a:p>
        </p:txBody>
      </p:sp>
      <p:sp>
        <p:nvSpPr>
          <p:cNvPr id="9220" name="Rectangle 9"/>
          <p:cNvSpPr>
            <a:spLocks noGrp="1" noChangeArrowheads="1"/>
          </p:cNvSpPr>
          <p:nvPr>
            <p:ph idx="13"/>
          </p:nvPr>
        </p:nvSpPr>
        <p:spPr>
          <a:xfrm>
            <a:off x="388938" y="1836738"/>
            <a:ext cx="8366125" cy="4405312"/>
          </a:xfrm>
        </p:spPr>
        <p:txBody>
          <a:bodyPr>
            <a:normAutofit fontScale="92500" lnSpcReduction="10000"/>
          </a:bodyPr>
          <a:lstStyle/>
          <a:p>
            <a:r>
              <a:rPr lang="pt-PT" altLang="pt-PT" dirty="0"/>
              <a:t>Sala de aulas </a:t>
            </a:r>
            <a:r>
              <a:rPr lang="pt-PT" altLang="pt-PT" b="1" dirty="0">
                <a:solidFill>
                  <a:schemeClr val="accent2"/>
                </a:solidFill>
              </a:rPr>
              <a:t>BYOD – </a:t>
            </a:r>
            <a:r>
              <a:rPr lang="pt-PT" altLang="pt-PT" b="1" dirty="0" err="1">
                <a:solidFill>
                  <a:schemeClr val="accent2"/>
                </a:solidFill>
              </a:rPr>
              <a:t>Bring</a:t>
            </a:r>
            <a:r>
              <a:rPr lang="pt-PT" altLang="pt-PT" b="1" dirty="0">
                <a:solidFill>
                  <a:schemeClr val="accent2"/>
                </a:solidFill>
              </a:rPr>
              <a:t> </a:t>
            </a:r>
            <a:r>
              <a:rPr lang="pt-PT" altLang="pt-PT" b="1" dirty="0" err="1">
                <a:solidFill>
                  <a:schemeClr val="accent2"/>
                </a:solidFill>
              </a:rPr>
              <a:t>Your</a:t>
            </a:r>
            <a:r>
              <a:rPr lang="pt-PT" altLang="pt-PT" b="1" dirty="0">
                <a:solidFill>
                  <a:schemeClr val="accent2"/>
                </a:solidFill>
              </a:rPr>
              <a:t> </a:t>
            </a:r>
            <a:r>
              <a:rPr lang="pt-PT" altLang="pt-PT" b="1" dirty="0" err="1">
                <a:solidFill>
                  <a:schemeClr val="accent2"/>
                </a:solidFill>
              </a:rPr>
              <a:t>Own</a:t>
            </a:r>
            <a:r>
              <a:rPr lang="pt-PT" altLang="pt-PT" b="1" dirty="0">
                <a:solidFill>
                  <a:schemeClr val="accent2"/>
                </a:solidFill>
              </a:rPr>
              <a:t> </a:t>
            </a:r>
            <a:r>
              <a:rPr lang="pt-PT" altLang="pt-PT" b="1" dirty="0" err="1">
                <a:solidFill>
                  <a:schemeClr val="accent2"/>
                </a:solidFill>
              </a:rPr>
              <a:t>Device</a:t>
            </a:r>
            <a:r>
              <a:rPr lang="pt-PT" altLang="pt-PT" b="1" dirty="0">
                <a:solidFill>
                  <a:schemeClr val="accent2"/>
                </a:solidFill>
              </a:rPr>
              <a:t> </a:t>
            </a:r>
            <a:r>
              <a:rPr lang="pt-PT" altLang="pt-PT" dirty="0"/>
              <a:t>(C607 e C608)</a:t>
            </a:r>
            <a:endParaRPr lang="pt-PT" altLang="pt-PT" b="1" dirty="0">
              <a:solidFill>
                <a:schemeClr val="accent2"/>
              </a:solidFill>
            </a:endParaRPr>
          </a:p>
          <a:p>
            <a:pPr lvl="1"/>
            <a:r>
              <a:rPr lang="pt-PT" altLang="pt-PT" dirty="0"/>
              <a:t>Sala de aula preparada para os alunos trabalharem no seu próprio portátil:</a:t>
            </a:r>
          </a:p>
          <a:p>
            <a:pPr lvl="2"/>
            <a:r>
              <a:rPr lang="pt-PT" altLang="pt-PT" dirty="0"/>
              <a:t>WI-FI reforçado</a:t>
            </a:r>
          </a:p>
          <a:p>
            <a:pPr lvl="2"/>
            <a:r>
              <a:rPr lang="pt-PT" altLang="pt-PT" dirty="0"/>
              <a:t>mesas com ponto de energia por aluno</a:t>
            </a:r>
          </a:p>
          <a:p>
            <a:pPr lvl="1"/>
            <a:r>
              <a:rPr lang="pt-PT" altLang="pt-PT" dirty="0">
                <a:solidFill>
                  <a:schemeClr val="accent2"/>
                </a:solidFill>
              </a:rPr>
              <a:t>Atenção, por agora só disponível no turno de 5ª feira às 8h</a:t>
            </a:r>
          </a:p>
          <a:p>
            <a:pPr lvl="2"/>
            <a:endParaRPr lang="pt-PT" altLang="pt-PT" dirty="0"/>
          </a:p>
          <a:p>
            <a:pPr lvl="2"/>
            <a:endParaRPr lang="pt-PT" altLang="pt-PT" dirty="0"/>
          </a:p>
          <a:p>
            <a:pPr lvl="2"/>
            <a:endParaRPr lang="pt-PT" altLang="pt-PT" dirty="0"/>
          </a:p>
          <a:p>
            <a:pPr lvl="2"/>
            <a:endParaRPr lang="pt-PT" altLang="pt-PT" dirty="0"/>
          </a:p>
          <a:p>
            <a:pPr lvl="2"/>
            <a:endParaRPr lang="pt-PT" altLang="pt-PT" dirty="0"/>
          </a:p>
          <a:p>
            <a:pPr lvl="2"/>
            <a:endParaRPr lang="pt-PT" altLang="pt-PT" dirty="0"/>
          </a:p>
          <a:p>
            <a:pPr lvl="1"/>
            <a:r>
              <a:rPr lang="pt-PT" altLang="pt-PT" dirty="0"/>
              <a:t>Os alunos que não possam levar o portátil e estiveram atribuídos a um desses turnos, deverão dirigir-se a um dos outros turnos (à mesma hora).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855" y="3471200"/>
            <a:ext cx="2975247" cy="187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910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Documentação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pt-PT" dirty="0"/>
              <a:t>e-</a:t>
            </a:r>
            <a:r>
              <a:rPr lang="pt-PT" altLang="pt-PT" dirty="0" err="1"/>
              <a:t>learning</a:t>
            </a:r>
            <a:endParaRPr lang="pt-PT" altLang="pt-PT" dirty="0"/>
          </a:p>
          <a:p>
            <a:pPr lvl="1"/>
            <a:r>
              <a:rPr lang="pt-PT" altLang="pt-PT" dirty="0"/>
              <a:t>Avisos</a:t>
            </a:r>
          </a:p>
          <a:p>
            <a:pPr lvl="1"/>
            <a:r>
              <a:rPr lang="pt-PT" altLang="pt-PT" dirty="0"/>
              <a:t>conteúdos das aulas</a:t>
            </a:r>
          </a:p>
          <a:p>
            <a:pPr lvl="1"/>
            <a:r>
              <a:rPr lang="pt-PT" altLang="pt-PT" dirty="0" err="1"/>
              <a:t>TPCs</a:t>
            </a:r>
            <a:endParaRPr lang="pt-PT" altLang="pt-PT" dirty="0"/>
          </a:p>
          <a:p>
            <a:pPr lvl="1"/>
            <a:r>
              <a:rPr lang="pt-PT" altLang="pt-PT" dirty="0"/>
              <a:t>Enunciados dos trabalhos</a:t>
            </a:r>
          </a:p>
          <a:p>
            <a:pPr lvl="1"/>
            <a:r>
              <a:rPr lang="pt-PT" altLang="pt-PT" dirty="0"/>
              <a:t>pautas</a:t>
            </a:r>
          </a:p>
          <a:p>
            <a:r>
              <a:rPr lang="pt-PT" altLang="pt-PT" dirty="0" err="1"/>
              <a:t>fenix</a:t>
            </a:r>
            <a:endParaRPr lang="pt-PT" altLang="pt-PT" dirty="0"/>
          </a:p>
          <a:p>
            <a:pPr lvl="1"/>
            <a:r>
              <a:rPr lang="pt-PT" altLang="pt-PT" dirty="0"/>
              <a:t>FUC</a:t>
            </a:r>
          </a:p>
          <a:p>
            <a:pPr lvl="1"/>
            <a:r>
              <a:rPr lang="pt-PT" altLang="pt-PT" dirty="0"/>
              <a:t>planeamento e sumários</a:t>
            </a:r>
          </a:p>
        </p:txBody>
      </p:sp>
    </p:spTree>
    <p:extLst>
      <p:ext uri="{BB962C8B-B14F-4D97-AF65-F5344CB8AC3E}">
        <p14:creationId xmlns:p14="http://schemas.microsoft.com/office/powerpoint/2010/main" val="6703304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420</TotalTime>
  <Words>885</Words>
  <Application>Microsoft Macintosh PowerPoint</Application>
  <PresentationFormat>On-screen Show (4:3)</PresentationFormat>
  <Paragraphs>159</Paragraphs>
  <Slides>11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ヒラギノ角ゴ ProN W3</vt:lpstr>
      <vt:lpstr>Arial Italic</vt:lpstr>
      <vt:lpstr>Calibri</vt:lpstr>
      <vt:lpstr>Calibri Light</vt:lpstr>
      <vt:lpstr>Lucida grande</vt:lpstr>
      <vt:lpstr>Tahoma</vt:lpstr>
      <vt:lpstr>Wingdings</vt:lpstr>
      <vt:lpstr>Retrospect</vt:lpstr>
      <vt:lpstr>Sistemas Operativos</vt:lpstr>
      <vt:lpstr>Corpo docente</vt:lpstr>
      <vt:lpstr>Objetivos</vt:lpstr>
      <vt:lpstr>Avaliação</vt:lpstr>
      <vt:lpstr>Planeamento</vt:lpstr>
      <vt:lpstr>Bibliografia</vt:lpstr>
      <vt:lpstr>Avisos</vt:lpstr>
      <vt:lpstr>Avisos</vt:lpstr>
      <vt:lpstr>Documentação</vt:lpstr>
      <vt:lpstr>Como NÃO obter aprovação à UC</vt:lpstr>
      <vt:lpstr>Alguns conselhos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101</cp:revision>
  <cp:lastPrinted>2016-09-02T13:40:33Z</cp:lastPrinted>
  <dcterms:created xsi:type="dcterms:W3CDTF">2016-09-02T13:09:57Z</dcterms:created>
  <dcterms:modified xsi:type="dcterms:W3CDTF">2018-09-16T12:33:33Z</dcterms:modified>
</cp:coreProperties>
</file>