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5803" r:id="rId1"/>
  </p:sldMasterIdLst>
  <p:notesMasterIdLst>
    <p:notesMasterId r:id="rId48"/>
  </p:notesMasterIdLst>
  <p:sldIdLst>
    <p:sldId id="256" r:id="rId2"/>
    <p:sldId id="257" r:id="rId3"/>
    <p:sldId id="314" r:id="rId4"/>
    <p:sldId id="311" r:id="rId5"/>
    <p:sldId id="294" r:id="rId6"/>
    <p:sldId id="315" r:id="rId7"/>
    <p:sldId id="316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312" r:id="rId17"/>
    <p:sldId id="292" r:id="rId18"/>
    <p:sldId id="299" r:id="rId19"/>
    <p:sldId id="298" r:id="rId20"/>
    <p:sldId id="300" r:id="rId21"/>
    <p:sldId id="301" r:id="rId22"/>
    <p:sldId id="271" r:id="rId23"/>
    <p:sldId id="272" r:id="rId24"/>
    <p:sldId id="273" r:id="rId25"/>
    <p:sldId id="274" r:id="rId26"/>
    <p:sldId id="295" r:id="rId27"/>
    <p:sldId id="275" r:id="rId28"/>
    <p:sldId id="276" r:id="rId29"/>
    <p:sldId id="277" r:id="rId30"/>
    <p:sldId id="278" r:id="rId31"/>
    <p:sldId id="281" r:id="rId32"/>
    <p:sldId id="279" r:id="rId33"/>
    <p:sldId id="280" r:id="rId34"/>
    <p:sldId id="308" r:id="rId35"/>
    <p:sldId id="309" r:id="rId36"/>
    <p:sldId id="310" r:id="rId37"/>
    <p:sldId id="287" r:id="rId38"/>
    <p:sldId id="288" r:id="rId39"/>
    <p:sldId id="289" r:id="rId40"/>
    <p:sldId id="290" r:id="rId41"/>
    <p:sldId id="291" r:id="rId42"/>
    <p:sldId id="304" r:id="rId43"/>
    <p:sldId id="306" r:id="rId44"/>
    <p:sldId id="307" r:id="rId45"/>
    <p:sldId id="305" r:id="rId46"/>
    <p:sldId id="313" r:id="rId4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30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442"/>
    <p:restoredTop sz="86170"/>
  </p:normalViewPr>
  <p:slideViewPr>
    <p:cSldViewPr snapToGrid="0" snapToObjects="1">
      <p:cViewPr varScale="1">
        <p:scale>
          <a:sx n="85" d="100"/>
          <a:sy n="85" d="100"/>
        </p:scale>
        <p:origin x="728" y="17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20342D-38C3-604A-AFC0-190AF142ED31}" type="datetimeFigureOut">
              <a:rPr lang="en-US" smtClean="0"/>
              <a:t>9/16/18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83DEF9-177E-F049-8DF6-EEB3F608B9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181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83DEF9-177E-F049-8DF6-EEB3F608B92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9664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7890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ts val="600"/>
              </a:spcBef>
            </a:pPr>
            <a:r>
              <a:rPr lang="pt-PT" altLang="en-US" dirty="0" err="1">
                <a:ea typeface="MS PGothic" charset="-128"/>
                <a:cs typeface="ＭＳ Ｐゴシック" charset="-128"/>
              </a:rPr>
              <a:t>Modern</a:t>
            </a:r>
            <a:r>
              <a:rPr lang="pt-PT" altLang="en-US" dirty="0">
                <a:ea typeface="MS PGothic" charset="-128"/>
                <a:cs typeface="ＭＳ Ｐゴシック" charset="-128"/>
              </a:rPr>
              <a:t> </a:t>
            </a:r>
            <a:r>
              <a:rPr lang="pt-PT" altLang="en-US" dirty="0" err="1">
                <a:ea typeface="MS PGothic" charset="-128"/>
                <a:cs typeface="ＭＳ Ｐゴシック" charset="-128"/>
              </a:rPr>
              <a:t>CPUs</a:t>
            </a:r>
            <a:r>
              <a:rPr lang="pt-PT" altLang="en-US" dirty="0">
                <a:ea typeface="MS PGothic" charset="-128"/>
                <a:cs typeface="ＭＳ Ｐゴシック" charset="-128"/>
              </a:rPr>
              <a:t> </a:t>
            </a:r>
            <a:r>
              <a:rPr lang="pt-PT" altLang="en-US" dirty="0" err="1">
                <a:ea typeface="MS PGothic" charset="-128"/>
                <a:cs typeface="ＭＳ Ｐゴシック" charset="-128"/>
              </a:rPr>
              <a:t>support</a:t>
            </a:r>
            <a:r>
              <a:rPr lang="pt-PT" altLang="en-US" dirty="0">
                <a:ea typeface="MS PGothic" charset="-128"/>
                <a:cs typeface="ＭＳ Ｐゴシック" charset="-128"/>
              </a:rPr>
              <a:t> </a:t>
            </a:r>
            <a:r>
              <a:rPr lang="pt-PT" altLang="en-US" dirty="0" err="1">
                <a:ea typeface="MS PGothic" charset="-128"/>
                <a:cs typeface="ＭＳ Ｐゴシック" charset="-128"/>
              </a:rPr>
              <a:t>multiple</a:t>
            </a:r>
            <a:r>
              <a:rPr lang="pt-PT" altLang="en-US" dirty="0">
                <a:ea typeface="MS PGothic" charset="-128"/>
                <a:cs typeface="ＭＳ Ｐゴシック" charset="-128"/>
              </a:rPr>
              <a:t> </a:t>
            </a:r>
            <a:r>
              <a:rPr lang="pt-PT" altLang="en-US" dirty="0" err="1">
                <a:ea typeface="MS PGothic" charset="-128"/>
                <a:cs typeface="ＭＳ Ｐゴシック" charset="-128"/>
              </a:rPr>
              <a:t>modes</a:t>
            </a:r>
            <a:r>
              <a:rPr lang="pt-PT" altLang="en-US" dirty="0">
                <a:ea typeface="MS PGothic" charset="-128"/>
                <a:cs typeface="ＭＳ Ｐゴシック" charset="-128"/>
              </a:rPr>
              <a:t> </a:t>
            </a:r>
            <a:r>
              <a:rPr lang="pt-PT" altLang="en-US" dirty="0" err="1">
                <a:ea typeface="MS PGothic" charset="-128"/>
                <a:cs typeface="ＭＳ Ｐゴシック" charset="-128"/>
              </a:rPr>
              <a:t>of</a:t>
            </a:r>
            <a:r>
              <a:rPr lang="pt-PT" altLang="en-US" dirty="0">
                <a:ea typeface="MS PGothic" charset="-128"/>
                <a:cs typeface="ＭＳ Ｐゴシック" charset="-128"/>
              </a:rPr>
              <a:t> </a:t>
            </a:r>
            <a:r>
              <a:rPr lang="pt-PT" altLang="en-US" dirty="0" err="1">
                <a:ea typeface="MS PGothic" charset="-128"/>
                <a:cs typeface="ＭＳ Ｐゴシック" charset="-128"/>
              </a:rPr>
              <a:t>operation</a:t>
            </a:r>
            <a:r>
              <a:rPr lang="pt-PT" altLang="en-US" dirty="0">
                <a:ea typeface="MS PGothic" charset="-128"/>
                <a:cs typeface="ＭＳ Ｐゴシック" charset="-128"/>
              </a:rPr>
              <a:t>, a</a:t>
            </a:r>
            <a:r>
              <a:rPr lang="en-US" altLang="en-US" sz="1300" dirty="0">
                <a:latin typeface="Helvetica" charset="0"/>
                <a:ea typeface="MS PGothic" charset="-128"/>
                <a:cs typeface="ＭＳ Ｐゴシック" charset="-128"/>
                <a:sym typeface="Helvetica" charset="0"/>
              </a:rPr>
              <a:t>t least two modes: </a:t>
            </a:r>
            <a:r>
              <a:rPr lang="en-US" altLang="en-US" sz="1300" b="1" dirty="0">
                <a:latin typeface="Helvetica" charset="0"/>
                <a:ea typeface="MS PGothic" charset="-128"/>
                <a:cs typeface="ＭＳ Ｐゴシック" charset="-128"/>
                <a:sym typeface="Helvetica" charset="0"/>
              </a:rPr>
              <a:t>protected mode </a:t>
            </a:r>
            <a:r>
              <a:rPr lang="en-US" altLang="en-US" sz="1300" dirty="0">
                <a:latin typeface="Helvetica" charset="0"/>
                <a:ea typeface="MS PGothic" charset="-128"/>
                <a:cs typeface="ＭＳ Ｐゴシック" charset="-128"/>
                <a:sym typeface="Helvetica" charset="0"/>
              </a:rPr>
              <a:t>and </a:t>
            </a:r>
            <a:r>
              <a:rPr lang="en-US" altLang="en-US" sz="1300" b="1" dirty="0">
                <a:latin typeface="Helvetica" charset="0"/>
                <a:ea typeface="MS PGothic" charset="-128"/>
                <a:cs typeface="ＭＳ Ｐゴシック" charset="-128"/>
                <a:sym typeface="Helvetica" charset="0"/>
              </a:rPr>
              <a:t>supervisor mode</a:t>
            </a:r>
            <a:r>
              <a:rPr lang="en-US" altLang="en-US" sz="1300" dirty="0">
                <a:latin typeface="Helvetica" charset="0"/>
                <a:ea typeface="MS PGothic" charset="-128"/>
                <a:cs typeface="ＭＳ Ｐゴシック" charset="-128"/>
                <a:sym typeface="Helvetica" charset="0"/>
              </a:rPr>
              <a:t>. </a:t>
            </a:r>
          </a:p>
          <a:p>
            <a:pPr eaLnBrk="1" hangingPunct="1">
              <a:spcBef>
                <a:spcPts val="600"/>
              </a:spcBef>
            </a:pPr>
            <a:r>
              <a:rPr lang="en-US" altLang="en-US" sz="1300" dirty="0">
                <a:latin typeface="Helvetica" charset="0"/>
                <a:ea typeface="MS PGothic" charset="-128"/>
                <a:cs typeface="ＭＳ Ｐゴシック" charset="-128"/>
                <a:sym typeface="Helvetica" charset="0"/>
              </a:rPr>
              <a:t>The supervisor mode is used by the operating system's kernel for </a:t>
            </a:r>
            <a:r>
              <a:rPr lang="en-US" altLang="en-US" sz="1300" b="1" dirty="0">
                <a:latin typeface="Helvetica" charset="0"/>
                <a:ea typeface="MS PGothic" charset="-128"/>
                <a:cs typeface="ＭＳ Ｐゴシック" charset="-128"/>
                <a:sym typeface="Helvetica" charset="0"/>
              </a:rPr>
              <a:t>low level tasks </a:t>
            </a:r>
            <a:r>
              <a:rPr lang="en-US" altLang="en-US" sz="1300" dirty="0">
                <a:latin typeface="Helvetica" charset="0"/>
                <a:ea typeface="MS PGothic" charset="-128"/>
                <a:cs typeface="ＭＳ Ｐゴシック" charset="-128"/>
                <a:sym typeface="Helvetica" charset="0"/>
              </a:rPr>
              <a:t>that need </a:t>
            </a:r>
            <a:r>
              <a:rPr lang="en-US" altLang="en-US" sz="1300" b="1" dirty="0">
                <a:latin typeface="Helvetica" charset="0"/>
                <a:ea typeface="MS PGothic" charset="-128"/>
                <a:cs typeface="ＭＳ Ｐゴシック" charset="-128"/>
                <a:sym typeface="Helvetica" charset="0"/>
              </a:rPr>
              <a:t>unrestricted access to hardware</a:t>
            </a:r>
            <a:r>
              <a:rPr lang="en-US" altLang="en-US" sz="1300" dirty="0">
                <a:latin typeface="Helvetica" charset="0"/>
                <a:ea typeface="MS PGothic" charset="-128"/>
                <a:cs typeface="ＭＳ Ｐゴシック" charset="-128"/>
                <a:sym typeface="Helvetica" charset="0"/>
              </a:rPr>
              <a:t>, such as controlling </a:t>
            </a:r>
            <a:r>
              <a:rPr lang="en-US" altLang="en-US" sz="1300" u="sng" dirty="0">
                <a:latin typeface="Helvetica" charset="0"/>
                <a:ea typeface="MS PGothic" charset="-128"/>
                <a:cs typeface="ＭＳ Ｐゴシック" charset="-128"/>
                <a:sym typeface="Helvetica" charset="0"/>
              </a:rPr>
              <a:t>how memory is written and erased</a:t>
            </a:r>
            <a:r>
              <a:rPr lang="en-US" altLang="en-US" sz="1300" dirty="0">
                <a:latin typeface="Helvetica" charset="0"/>
                <a:ea typeface="MS PGothic" charset="-128"/>
                <a:cs typeface="ＭＳ Ｐゴシック" charset="-128"/>
                <a:sym typeface="Helvetica" charset="0"/>
              </a:rPr>
              <a:t>, and </a:t>
            </a:r>
            <a:r>
              <a:rPr lang="en-US" altLang="en-US" sz="1300" u="sng" dirty="0">
                <a:latin typeface="Helvetica" charset="0"/>
                <a:ea typeface="MS PGothic" charset="-128"/>
                <a:cs typeface="ＭＳ Ｐゴシック" charset="-128"/>
                <a:sym typeface="Helvetica" charset="0"/>
              </a:rPr>
              <a:t>communication with devices </a:t>
            </a:r>
            <a:r>
              <a:rPr lang="en-US" altLang="en-US" sz="1300" dirty="0">
                <a:latin typeface="Helvetica" charset="0"/>
                <a:ea typeface="MS PGothic" charset="-128"/>
                <a:cs typeface="ＭＳ Ｐゴシック" charset="-128"/>
                <a:sym typeface="Helvetica" charset="0"/>
              </a:rPr>
              <a:t>like graphics cards. </a:t>
            </a:r>
            <a:r>
              <a:rPr lang="en-US" altLang="en-US" sz="1300" u="sng" dirty="0">
                <a:latin typeface="Helvetica" charset="0"/>
                <a:ea typeface="MS PGothic" charset="-128"/>
                <a:cs typeface="ＭＳ Ｐゴシック" charset="-128"/>
                <a:sym typeface="Helvetica" charset="0"/>
              </a:rPr>
              <a:t>Protected mode</a:t>
            </a:r>
            <a:r>
              <a:rPr lang="en-US" altLang="en-US" sz="1300" dirty="0">
                <a:latin typeface="Helvetica" charset="0"/>
                <a:ea typeface="MS PGothic" charset="-128"/>
                <a:cs typeface="ＭＳ Ｐゴシック" charset="-128"/>
                <a:sym typeface="Helvetica" charset="0"/>
              </a:rPr>
              <a:t> is used for almost everything else. Applications operate within protected mode, and can </a:t>
            </a:r>
            <a:r>
              <a:rPr lang="en-US" altLang="en-US" sz="1300" u="sng" dirty="0">
                <a:latin typeface="Helvetica" charset="0"/>
                <a:ea typeface="MS PGothic" charset="-128"/>
                <a:cs typeface="ＭＳ Ｐゴシック" charset="-128"/>
                <a:sym typeface="Helvetica" charset="0"/>
              </a:rPr>
              <a:t>only use hardware by communicating with the kernel</a:t>
            </a:r>
            <a:r>
              <a:rPr lang="en-US" altLang="en-US" sz="1300" dirty="0">
                <a:latin typeface="Helvetica" charset="0"/>
                <a:ea typeface="MS PGothic" charset="-128"/>
                <a:cs typeface="ＭＳ Ｐゴシック" charset="-128"/>
                <a:sym typeface="Helvetica" charset="0"/>
              </a:rPr>
              <a:t>, which controls everything in supervisor mode.</a:t>
            </a:r>
          </a:p>
          <a:p>
            <a:pPr eaLnBrk="1" hangingPunct="1">
              <a:spcBef>
                <a:spcPts val="600"/>
              </a:spcBef>
            </a:pPr>
            <a:r>
              <a:rPr lang="en-US" altLang="en-US" sz="1300" dirty="0">
                <a:latin typeface="Helvetica" charset="0"/>
                <a:ea typeface="MS PGothic" charset="-128"/>
                <a:cs typeface="ＭＳ Ｐゴシック" charset="-128"/>
                <a:sym typeface="Helvetica" charset="0"/>
              </a:rPr>
              <a:t>In practice, </a:t>
            </a:r>
            <a:r>
              <a:rPr lang="en-US" altLang="en-US" sz="1300" u="sng" dirty="0">
                <a:latin typeface="Helvetica" charset="0"/>
                <a:ea typeface="MS PGothic" charset="-128"/>
                <a:cs typeface="ＭＳ Ｐゴシック" charset="-128"/>
                <a:sym typeface="Helvetica" charset="0"/>
              </a:rPr>
              <a:t>system calls take time and can hurt the performance of a computing system</a:t>
            </a:r>
            <a:r>
              <a:rPr lang="en-US" altLang="en-US" sz="1300" dirty="0">
                <a:latin typeface="Helvetica" charset="0"/>
                <a:ea typeface="MS PGothic" charset="-128"/>
                <a:cs typeface="ＭＳ Ｐゴシック" charset="-128"/>
                <a:sym typeface="Helvetica" charset="0"/>
              </a:rPr>
              <a:t>, so it is not uncommon for system designers to allow some time-critical software (especially device drivers) to run with full kernel privileges.</a:t>
            </a:r>
          </a:p>
        </p:txBody>
      </p:sp>
    </p:spTree>
    <p:extLst>
      <p:ext uri="{BB962C8B-B14F-4D97-AF65-F5344CB8AC3E}">
        <p14:creationId xmlns:p14="http://schemas.microsoft.com/office/powerpoint/2010/main" val="3036708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5058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9688" eaLnBrk="1" hangingPunct="1">
              <a:spcBef>
                <a:spcPts val="450"/>
              </a:spcBef>
            </a:pPr>
            <a:r>
              <a:rPr lang="en-US" altLang="pt-PT">
                <a:solidFill>
                  <a:srgbClr val="000000"/>
                </a:solidFill>
                <a:latin typeface="Times New Roman" charset="0"/>
                <a:ea typeface="MS PGothic" charset="-128"/>
                <a:cs typeface="ＭＳ Ｐゴシック" charset="-128"/>
                <a:sym typeface="Times New Roman" charset="0"/>
              </a:rPr>
              <a:t>DOS, WINDOWS – c:\Trabalhos\SO\trabf.doc</a:t>
            </a:r>
          </a:p>
          <a:p>
            <a:pPr marL="39688" eaLnBrk="1" hangingPunct="1">
              <a:spcBef>
                <a:spcPts val="450"/>
              </a:spcBef>
            </a:pPr>
            <a:r>
              <a:rPr lang="en-US" altLang="pt-PT">
                <a:solidFill>
                  <a:srgbClr val="000000"/>
                </a:solidFill>
                <a:latin typeface="Times New Roman" charset="0"/>
                <a:ea typeface="MS PGothic" charset="-128"/>
                <a:cs typeface="ＭＳ Ｐゴシック" charset="-128"/>
                <a:sym typeface="Times New Roman" charset="0"/>
              </a:rPr>
              <a:t>UNIX - /Trabalhos/SO/trabf.doc</a:t>
            </a:r>
          </a:p>
        </p:txBody>
      </p:sp>
    </p:spTree>
    <p:extLst>
      <p:ext uri="{BB962C8B-B14F-4D97-AF65-F5344CB8AC3E}">
        <p14:creationId xmlns:p14="http://schemas.microsoft.com/office/powerpoint/2010/main" val="887006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4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pt-PT" altLang="pt-PT">
                <a:ea typeface="MS PGothic" charset="-128"/>
                <a:cs typeface="ＭＳ Ｐゴシック" charset="-128"/>
              </a:rPr>
              <a:t>Ao longo da história várias estruturas foram tentadas para a organização do Núcleo...</a:t>
            </a:r>
          </a:p>
          <a:p>
            <a:r>
              <a:rPr lang="pt-PT" altLang="pt-PT">
                <a:ea typeface="MS PGothic" charset="-128"/>
                <a:cs typeface="ＭＳ Ｐゴシック" charset="-128"/>
              </a:rPr>
              <a:t>...</a:t>
            </a:r>
          </a:p>
          <a:p>
            <a:r>
              <a:rPr lang="pt-PT" altLang="pt-PT">
                <a:ea typeface="MS PGothic" charset="-128"/>
                <a:cs typeface="ＭＳ Ｐゴシック" charset="-128"/>
              </a:rPr>
              <a:t>mesmo nestes núcleos é possível encontrarmos alguma estrutura</a:t>
            </a:r>
          </a:p>
        </p:txBody>
      </p:sp>
    </p:spTree>
    <p:extLst>
      <p:ext uri="{BB962C8B-B14F-4D97-AF65-F5344CB8AC3E}">
        <p14:creationId xmlns:p14="http://schemas.microsoft.com/office/powerpoint/2010/main" val="10203699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0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pt-PT" altLang="pt-PT">
                <a:ea typeface="MS PGothic" charset="-128"/>
                <a:cs typeface="ＭＳ Ｐゴシック" charset="-128"/>
              </a:rPr>
              <a:t>uma pequena variante da ideia do microkernel é distinguir entre processos servidor e processos cliente, que usam os primeiros.</a:t>
            </a:r>
          </a:p>
          <a:p>
            <a:r>
              <a:rPr lang="pt-PT" altLang="pt-PT">
                <a:ea typeface="MS PGothic" charset="-128"/>
                <a:cs typeface="ＭＳ Ｐゴシック" charset="-128"/>
              </a:rPr>
              <a:t>Communication between clients and servers is often by message passing. </a:t>
            </a:r>
          </a:p>
          <a:p>
            <a:r>
              <a:rPr lang="pt-PT" altLang="pt-PT">
                <a:ea typeface="MS PGothic" charset="-128"/>
                <a:cs typeface="ＭＳ Ｐゴシック" charset="-128"/>
              </a:rPr>
              <a:t>An obvious generalization of this idea is to have the clients and servers run on different computers.</a:t>
            </a:r>
          </a:p>
          <a:p>
            <a:r>
              <a:rPr lang="pt-PT" altLang="pt-PT">
                <a:ea typeface="MS PGothic" charset="-128"/>
                <a:cs typeface="ＭＳ Ｐゴシック" charset="-128"/>
              </a:rPr>
              <a:t>Increasingly many systems involve users at their home PCs as clients and large machines elsewhere running as servers. In fact, much of the Web operates this way. </a:t>
            </a:r>
          </a:p>
          <a:p>
            <a:endParaRPr lang="pt-PT" altLang="pt-PT">
              <a:ea typeface="MS PGothic" charset="-128"/>
              <a:cs typeface="ＭＳ Ｐゴシック" charset="-128"/>
            </a:endParaRPr>
          </a:p>
          <a:p>
            <a:endParaRPr lang="pt-PT" altLang="pt-PT">
              <a:ea typeface="MS PGothic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841367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err="1"/>
              <a:t>The</a:t>
            </a:r>
            <a:r>
              <a:rPr lang="pt-PT" dirty="0"/>
              <a:t> Linux </a:t>
            </a:r>
            <a:r>
              <a:rPr lang="pt-PT" dirty="0" err="1"/>
              <a:t>kernel</a:t>
            </a:r>
            <a:r>
              <a:rPr lang="pt-PT" dirty="0"/>
              <a:t> </a:t>
            </a:r>
            <a:r>
              <a:rPr lang="pt-PT" dirty="0" err="1"/>
              <a:t>is</a:t>
            </a:r>
            <a:r>
              <a:rPr lang="pt-PT" dirty="0"/>
              <a:t> a </a:t>
            </a:r>
            <a:r>
              <a:rPr lang="pt-PT" dirty="0" err="1"/>
              <a:t>monolithic</a:t>
            </a:r>
            <a:r>
              <a:rPr lang="pt-PT" dirty="0"/>
              <a:t> </a:t>
            </a:r>
            <a:r>
              <a:rPr lang="pt-PT" dirty="0" err="1"/>
              <a:t>kernel</a:t>
            </a:r>
            <a:r>
              <a:rPr lang="pt-PT" dirty="0"/>
              <a:t>, </a:t>
            </a:r>
            <a:r>
              <a:rPr lang="pt-PT" dirty="0" err="1"/>
              <a:t>supporting</a:t>
            </a:r>
            <a:r>
              <a:rPr lang="pt-PT" dirty="0"/>
              <a:t> </a:t>
            </a:r>
            <a:r>
              <a:rPr lang="pt-PT" dirty="0" err="1"/>
              <a:t>true</a:t>
            </a:r>
            <a:r>
              <a:rPr lang="pt-PT" dirty="0"/>
              <a:t> </a:t>
            </a:r>
            <a:r>
              <a:rPr lang="pt-PT" dirty="0" err="1"/>
              <a:t>preemptive</a:t>
            </a:r>
            <a:r>
              <a:rPr lang="pt-PT" dirty="0"/>
              <a:t> </a:t>
            </a:r>
            <a:r>
              <a:rPr lang="pt-PT" dirty="0" err="1"/>
              <a:t>multitasking</a:t>
            </a:r>
            <a:r>
              <a:rPr lang="pt-PT" dirty="0"/>
              <a:t> (</a:t>
            </a:r>
            <a:r>
              <a:rPr lang="pt-PT" dirty="0" err="1"/>
              <a:t>both</a:t>
            </a:r>
            <a:r>
              <a:rPr lang="pt-PT" dirty="0"/>
              <a:t> in </a:t>
            </a:r>
            <a:r>
              <a:rPr lang="pt-PT" dirty="0" err="1"/>
              <a:t>user</a:t>
            </a:r>
            <a:r>
              <a:rPr lang="pt-PT" dirty="0"/>
              <a:t> </a:t>
            </a:r>
            <a:r>
              <a:rPr lang="pt-PT" dirty="0" err="1"/>
              <a:t>mode</a:t>
            </a:r>
            <a:r>
              <a:rPr lang="pt-PT" dirty="0"/>
              <a:t> </a:t>
            </a:r>
            <a:r>
              <a:rPr lang="pt-PT" dirty="0" err="1"/>
              <a:t>and</a:t>
            </a:r>
            <a:r>
              <a:rPr lang="pt-PT" dirty="0"/>
              <a:t>, </a:t>
            </a:r>
            <a:r>
              <a:rPr lang="pt-PT" dirty="0" err="1"/>
              <a:t>since</a:t>
            </a:r>
            <a:r>
              <a:rPr lang="pt-PT" dirty="0"/>
              <a:t> </a:t>
            </a:r>
            <a:r>
              <a:rPr lang="pt-PT" dirty="0" err="1"/>
              <a:t>the</a:t>
            </a:r>
            <a:r>
              <a:rPr lang="pt-PT" dirty="0"/>
              <a:t> 2.6 series, in </a:t>
            </a:r>
            <a:r>
              <a:rPr lang="pt-PT" dirty="0" err="1"/>
              <a:t>kernel</a:t>
            </a:r>
            <a:r>
              <a:rPr lang="pt-PT" dirty="0"/>
              <a:t> </a:t>
            </a:r>
            <a:r>
              <a:rPr lang="pt-PT" dirty="0" err="1"/>
              <a:t>mode</a:t>
            </a:r>
            <a:r>
              <a:rPr lang="pt-PT" dirty="0"/>
              <a:t>), virtual </a:t>
            </a:r>
            <a:r>
              <a:rPr lang="pt-PT" dirty="0" err="1"/>
              <a:t>memory</a:t>
            </a:r>
            <a:r>
              <a:rPr lang="pt-PT" dirty="0"/>
              <a:t>, </a:t>
            </a:r>
            <a:r>
              <a:rPr lang="pt-PT" dirty="0" err="1"/>
              <a:t>shared</a:t>
            </a:r>
            <a:r>
              <a:rPr lang="pt-PT" dirty="0"/>
              <a:t> </a:t>
            </a:r>
            <a:r>
              <a:rPr lang="pt-PT" dirty="0" err="1"/>
              <a:t>libraries</a:t>
            </a:r>
            <a:r>
              <a:rPr lang="pt-PT" dirty="0"/>
              <a:t>, </a:t>
            </a:r>
            <a:r>
              <a:rPr lang="pt-PT" dirty="0" err="1"/>
              <a:t>demand</a:t>
            </a:r>
            <a:r>
              <a:rPr lang="pt-PT" dirty="0"/>
              <a:t> </a:t>
            </a:r>
            <a:r>
              <a:rPr lang="pt-PT" dirty="0" err="1"/>
              <a:t>loading</a:t>
            </a:r>
            <a:r>
              <a:rPr lang="pt-PT" dirty="0"/>
              <a:t>, </a:t>
            </a:r>
            <a:r>
              <a:rPr lang="pt-PT" dirty="0" err="1"/>
              <a:t>shared</a:t>
            </a:r>
            <a:r>
              <a:rPr lang="pt-PT" dirty="0"/>
              <a:t> </a:t>
            </a:r>
            <a:r>
              <a:rPr lang="pt-PT" dirty="0" err="1"/>
              <a:t>copy-on-write</a:t>
            </a:r>
            <a:r>
              <a:rPr lang="pt-PT" dirty="0"/>
              <a:t> </a:t>
            </a:r>
            <a:r>
              <a:rPr lang="pt-PT" dirty="0" err="1"/>
              <a:t>executables</a:t>
            </a:r>
            <a:r>
              <a:rPr lang="pt-PT" dirty="0"/>
              <a:t> (via KSM), </a:t>
            </a:r>
            <a:r>
              <a:rPr lang="pt-PT" dirty="0" err="1"/>
              <a:t>memory</a:t>
            </a:r>
            <a:r>
              <a:rPr lang="pt-PT" dirty="0"/>
              <a:t> management, </a:t>
            </a:r>
            <a:r>
              <a:rPr lang="pt-PT" dirty="0" err="1"/>
              <a:t>the</a:t>
            </a:r>
            <a:r>
              <a:rPr lang="pt-PT" dirty="0"/>
              <a:t> Internet </a:t>
            </a:r>
            <a:r>
              <a:rPr lang="pt-PT" dirty="0" err="1"/>
              <a:t>protocol</a:t>
            </a:r>
            <a:r>
              <a:rPr lang="pt-PT" dirty="0"/>
              <a:t> suite, </a:t>
            </a:r>
            <a:r>
              <a:rPr lang="pt-PT" dirty="0" err="1"/>
              <a:t>and</a:t>
            </a:r>
            <a:r>
              <a:rPr lang="pt-PT" dirty="0"/>
              <a:t> </a:t>
            </a:r>
            <a:r>
              <a:rPr lang="pt-PT" dirty="0" err="1"/>
              <a:t>threading</a:t>
            </a:r>
            <a:r>
              <a:rPr lang="pt-PT" dirty="0"/>
              <a:t>.</a:t>
            </a:r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83DEF9-177E-F049-8DF6-EEB3F608B925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1696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83DEF9-177E-F049-8DF6-EEB3F608B92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1252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8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 altLang="pt-PT" dirty="0">
              <a:ea typeface="MS PGothic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636592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altLang="pt-PT" dirty="0">
                <a:ea typeface="MS PGothic" charset="-128"/>
                <a:cs typeface="ＭＳ Ｐゴシック" charset="-128"/>
              </a:rPr>
              <a:t>O SO como interface ou Máquina Virtual</a:t>
            </a:r>
          </a:p>
          <a:p>
            <a:r>
              <a:rPr lang="pt-PT" altLang="pt-PT" dirty="0">
                <a:ea typeface="MS PGothic" charset="-128"/>
                <a:cs typeface="ＭＳ Ｐゴシック" charset="-128"/>
              </a:rPr>
              <a:t>  - Virtualiza o computador: permite por ex. autenticar.</a:t>
            </a:r>
          </a:p>
          <a:p>
            <a:r>
              <a:rPr lang="pt-PT" altLang="pt-PT" dirty="0">
                <a:ea typeface="MS PGothic" charset="-128"/>
                <a:cs typeface="ＭＳ Ｐゴシック" charset="-128"/>
              </a:rPr>
              <a:t>  - disponibiliza uma biblioteca de </a:t>
            </a:r>
            <a:r>
              <a:rPr lang="pt-PT" altLang="pt-PT" dirty="0" err="1">
                <a:ea typeface="MS PGothic" charset="-128"/>
                <a:cs typeface="ＭＳ Ｐゴシック" charset="-128"/>
              </a:rPr>
              <a:t>system</a:t>
            </a:r>
            <a:r>
              <a:rPr lang="pt-PT" altLang="pt-PT" dirty="0">
                <a:ea typeface="MS PGothic" charset="-128"/>
                <a:cs typeface="ＭＳ Ｐゴシック" charset="-128"/>
              </a:rPr>
              <a:t> </a:t>
            </a:r>
            <a:r>
              <a:rPr lang="pt-PT" altLang="pt-PT" dirty="0" err="1">
                <a:ea typeface="MS PGothic" charset="-128"/>
                <a:cs typeface="ＭＳ Ｐゴシック" charset="-128"/>
              </a:rPr>
              <a:t>calls</a:t>
            </a:r>
            <a:r>
              <a:rPr lang="pt-PT" altLang="pt-PT" dirty="0">
                <a:ea typeface="MS PGothic" charset="-128"/>
                <a:cs typeface="ＭＳ Ｐゴシック" charset="-128"/>
              </a:rPr>
              <a:t>: pode ser invocada por programas e interagir </a:t>
            </a:r>
            <a:r>
              <a:rPr lang="pt-PT" altLang="pt-PT" dirty="0" err="1">
                <a:ea typeface="MS PGothic" charset="-128"/>
                <a:cs typeface="ＭＳ Ｐゴシック" charset="-128"/>
              </a:rPr>
              <a:t>directamente</a:t>
            </a:r>
            <a:r>
              <a:rPr lang="pt-PT" altLang="pt-PT" dirty="0">
                <a:ea typeface="MS PGothic" charset="-128"/>
                <a:cs typeface="ＭＳ Ｐゴシック" charset="-128"/>
              </a:rPr>
              <a:t> com os </a:t>
            </a:r>
            <a:r>
              <a:rPr lang="pt-PT" altLang="pt-PT" dirty="0" err="1">
                <a:ea typeface="MS PGothic" charset="-128"/>
                <a:cs typeface="ＭＳ Ｐゴシック" charset="-128"/>
              </a:rPr>
              <a:t>obj</a:t>
            </a:r>
            <a:r>
              <a:rPr lang="pt-PT" altLang="pt-PT" dirty="0">
                <a:ea typeface="MS PGothic" charset="-128"/>
                <a:cs typeface="ＭＳ Ｐゴシック" charset="-128"/>
              </a:rPr>
              <a:t> geridos pelo SO</a:t>
            </a:r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83DEF9-177E-F049-8DF6-EEB3F608B92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8263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4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pt-PT" altLang="en-US">
                <a:ea typeface="MS PGothic" charset="-128"/>
                <a:cs typeface="ＭＳ Ｐゴシック" charset="-128"/>
              </a:rPr>
              <a:t>ENIAC - was the first electronic general-purpose computer. It was Turing-complete, digital, and capable of being reprogrammed to solve a full range of computing problems.</a:t>
            </a:r>
          </a:p>
          <a:p>
            <a:r>
              <a:rPr lang="pt-PT" altLang="en-US">
                <a:ea typeface="MS PGothic" charset="-128"/>
                <a:cs typeface="ＭＳ Ｐゴシック" charset="-128"/>
              </a:rPr>
              <a:t>Por esta altura apareceram os programas MONITOR. Programas residentes, capazes de manipular processos multipassos</a:t>
            </a:r>
          </a:p>
          <a:p>
            <a:endParaRPr lang="pt-PT" altLang="en-US">
              <a:ea typeface="MS PGothic" charset="-128"/>
              <a:cs typeface="ＭＳ Ｐゴシック" charset="-128"/>
            </a:endParaRPr>
          </a:p>
          <a:p>
            <a:r>
              <a:rPr lang="en-US" altLang="en-US">
                <a:ea typeface="MS PGothic" charset="-128"/>
                <a:cs typeface="ＭＳ Ｐゴシック" charset="-128"/>
              </a:rPr>
              <a:t>Only a single group of people designed and used it: Protection and virtualization are not needed!</a:t>
            </a:r>
          </a:p>
          <a:p>
            <a:r>
              <a:rPr lang="en-US" altLang="en-US">
                <a:ea typeface="MS PGothic" charset="-128"/>
                <a:cs typeface="ＭＳ Ｐゴシック" charset="-128"/>
              </a:rPr>
              <a:t>How to Allocate and Reclaim computation time? Sign-up sheet on the wall!</a:t>
            </a:r>
          </a:p>
          <a:p>
            <a:endParaRPr lang="pt-PT" altLang="en-US">
              <a:ea typeface="MS PGothic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318152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6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pt-PT" altLang="pt-PT">
                <a:solidFill>
                  <a:srgbClr val="0044FE"/>
                </a:solidFill>
                <a:ea typeface="MS PGothic" charset="-128"/>
                <a:cs typeface="ＭＳ Ｐゴシック" charset="-128"/>
              </a:rPr>
              <a:t>"vários programas simultaneamente" neste caso significa que enquanto um dos programas estava parado à espera de alguma coisa, outro poderia estar a executar.</a:t>
            </a:r>
            <a:endParaRPr lang="en-GB" altLang="pt-PT">
              <a:ea typeface="MS PGothic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337802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83DEF9-177E-F049-8DF6-EEB3F608B92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8498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83DEF9-177E-F049-8DF6-EEB3F608B92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2629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83DEF9-177E-F049-8DF6-EEB3F608B92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7463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5659" y="758953"/>
            <a:ext cx="8258400" cy="21138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5659" y="3168028"/>
            <a:ext cx="8258400" cy="3160772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000" b="0" i="0" kern="0" cap="none" spc="0" baseline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465659" y="2959229"/>
            <a:ext cx="8258400" cy="129571"/>
          </a:xfrm>
          <a:prstGeom prst="rect">
            <a:avLst/>
          </a:prstGeom>
          <a:gradFill flip="none" rotWithShape="1">
            <a:gsLst>
              <a:gs pos="80000">
                <a:schemeClr val="accent1"/>
              </a:gs>
              <a:gs pos="0">
                <a:schemeClr val="bg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03638178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388620" y="260707"/>
            <a:ext cx="8366760" cy="10231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88938" y="1836738"/>
            <a:ext cx="8366125" cy="44046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8850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5"/>
            <a:ext cx="3703320" cy="40233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5"/>
            <a:ext cx="370332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388620" y="260707"/>
            <a:ext cx="8366760" cy="10231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131920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5"/>
            <a:ext cx="370332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388620" y="260707"/>
            <a:ext cx="8366760" cy="10231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4923483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620" y="260707"/>
            <a:ext cx="8366760" cy="10231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pt-PT" noProof="0" dirty="0" err="1"/>
              <a:t>Click</a:t>
            </a:r>
            <a:r>
              <a:rPr lang="pt-PT" noProof="0" dirty="0"/>
              <a:t> to </a:t>
            </a:r>
            <a:r>
              <a:rPr lang="pt-PT" noProof="0" dirty="0" err="1"/>
              <a:t>edit</a:t>
            </a:r>
            <a:r>
              <a:rPr lang="pt-PT" noProof="0" dirty="0"/>
              <a:t> Master </a:t>
            </a:r>
            <a:r>
              <a:rPr lang="pt-PT" noProof="0" dirty="0" err="1"/>
              <a:t>title</a:t>
            </a:r>
            <a:r>
              <a:rPr lang="pt-PT" noProof="0" dirty="0"/>
              <a:t> </a:t>
            </a:r>
            <a:r>
              <a:rPr lang="pt-PT" noProof="0" dirty="0" err="1"/>
              <a:t>style</a:t>
            </a:r>
            <a:endParaRPr lang="pt-PT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1845734"/>
            <a:ext cx="8366759" cy="4365962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pt-PT" noProof="0" dirty="0" err="1"/>
              <a:t>Click</a:t>
            </a:r>
            <a:r>
              <a:rPr lang="pt-PT" noProof="0" dirty="0"/>
              <a:t> to </a:t>
            </a:r>
            <a:r>
              <a:rPr lang="pt-PT" noProof="0" dirty="0" err="1"/>
              <a:t>edit</a:t>
            </a:r>
            <a:r>
              <a:rPr lang="pt-PT" noProof="0" dirty="0"/>
              <a:t> Master </a:t>
            </a:r>
            <a:r>
              <a:rPr lang="pt-PT" noProof="0" dirty="0" err="1"/>
              <a:t>text</a:t>
            </a:r>
            <a:r>
              <a:rPr lang="pt-PT" noProof="0" dirty="0"/>
              <a:t> </a:t>
            </a:r>
            <a:r>
              <a:rPr lang="pt-PT" noProof="0" dirty="0" err="1"/>
              <a:t>styles</a:t>
            </a:r>
            <a:endParaRPr lang="pt-PT" noProof="0" dirty="0"/>
          </a:p>
          <a:p>
            <a:pPr lvl="1"/>
            <a:r>
              <a:rPr lang="pt-PT" noProof="0" dirty="0" err="1"/>
              <a:t>Second</a:t>
            </a:r>
            <a:r>
              <a:rPr lang="pt-PT" noProof="0" dirty="0"/>
              <a:t> </a:t>
            </a:r>
            <a:r>
              <a:rPr lang="pt-PT" noProof="0" dirty="0" err="1"/>
              <a:t>level</a:t>
            </a:r>
            <a:endParaRPr lang="pt-PT" noProof="0" dirty="0"/>
          </a:p>
          <a:p>
            <a:pPr lvl="2"/>
            <a:r>
              <a:rPr lang="pt-PT" noProof="0" dirty="0" err="1"/>
              <a:t>Third</a:t>
            </a:r>
            <a:r>
              <a:rPr lang="pt-PT" noProof="0" dirty="0"/>
              <a:t> </a:t>
            </a:r>
            <a:r>
              <a:rPr lang="pt-PT" noProof="0" dirty="0" err="1"/>
              <a:t>level</a:t>
            </a:r>
            <a:endParaRPr lang="pt-PT" noProof="0" dirty="0"/>
          </a:p>
          <a:p>
            <a:pPr lvl="3"/>
            <a:r>
              <a:rPr lang="pt-PT" noProof="0" dirty="0" err="1"/>
              <a:t>Fourth</a:t>
            </a:r>
            <a:r>
              <a:rPr lang="pt-PT" noProof="0" dirty="0"/>
              <a:t> </a:t>
            </a:r>
            <a:r>
              <a:rPr lang="pt-PT" noProof="0" dirty="0" err="1"/>
              <a:t>level</a:t>
            </a:r>
            <a:endParaRPr lang="pt-PT" noProof="0" dirty="0"/>
          </a:p>
          <a:p>
            <a:pPr lvl="4"/>
            <a:r>
              <a:rPr lang="pt-PT" noProof="0" dirty="0" err="1"/>
              <a:t>Fifth</a:t>
            </a:r>
            <a:r>
              <a:rPr lang="pt-PT" noProof="0" dirty="0"/>
              <a:t> </a:t>
            </a:r>
            <a:r>
              <a:rPr lang="pt-PT" noProof="0" dirty="0" err="1"/>
              <a:t>level</a:t>
            </a:r>
            <a:endParaRPr lang="pt-PT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8621" y="6459786"/>
            <a:ext cx="22885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45396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13300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fld id="{95BE68C7-33D7-8D41-A638-FBFB84061A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388619" y="1342813"/>
            <a:ext cx="8366760" cy="89987"/>
          </a:xfrm>
          <a:prstGeom prst="rect">
            <a:avLst/>
          </a:prstGeom>
          <a:gradFill flip="none" rotWithShape="1">
            <a:gsLst>
              <a:gs pos="50000">
                <a:schemeClr val="accent1"/>
              </a:gs>
              <a:gs pos="0">
                <a:schemeClr val="bg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7698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804" r:id="rId1"/>
    <p:sldLayoutId id="2147485805" r:id="rId2"/>
    <p:sldLayoutId id="2147485807" r:id="rId3"/>
    <p:sldLayoutId id="2147485808" r:id="rId4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4000" indent="-324000" algn="l" defTabSz="914400" rtl="0" eaLnBrk="1" latinLnBrk="0" hangingPunct="1">
        <a:lnSpc>
          <a:spcPct val="10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Wingdings" charset="2"/>
        <a:buChar char="§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0000" indent="-18000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720000" indent="-18000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900000" indent="-18000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080000" indent="-18000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7" Type="http://schemas.openxmlformats.org/officeDocument/2006/relationships/image" Target="../media/image23.png"/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4" Type="http://schemas.openxmlformats.org/officeDocument/2006/relationships/image" Target="../media/image20.tif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s://root.cern.ch/root/Linus_vs_Tanenbaum.html" TargetMode="External"/><Relationship Id="rId2" Type="http://schemas.openxmlformats.org/officeDocument/2006/relationships/hyperlink" Target="https://www.youtube.com/watch?v=aurDHyL7bTA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1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pt-PT" altLang="pt-PT"/>
              <a:t>Introdução</a:t>
            </a: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12210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24579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pt-PT"/>
              <a:t>História: 2ª Geração (1955-65)</a:t>
            </a:r>
          </a:p>
        </p:txBody>
      </p:sp>
      <p:sp>
        <p:nvSpPr>
          <p:cNvPr id="24580" name="Rectangle 10"/>
          <p:cNvSpPr>
            <a:spLocks noGrp="1" noChangeArrowheads="1"/>
          </p:cNvSpPr>
          <p:nvPr>
            <p:ph type="body" idx="13"/>
          </p:nvPr>
        </p:nvSpPr>
        <p:spPr>
          <a:xfrm>
            <a:off x="388938" y="1836738"/>
            <a:ext cx="5362575" cy="4404671"/>
          </a:xfrm>
        </p:spPr>
        <p:txBody>
          <a:bodyPr>
            <a:normAutofit lnSpcReduction="10000"/>
          </a:bodyPr>
          <a:lstStyle/>
          <a:p>
            <a:r>
              <a:rPr lang="pt-PT" altLang="pt-PT" dirty="0"/>
              <a:t>Introdução do sistema de </a:t>
            </a:r>
            <a:r>
              <a:rPr lang="pt-PT" altLang="pt-PT" dirty="0">
                <a:solidFill>
                  <a:schemeClr val="accent2"/>
                </a:solidFill>
              </a:rPr>
              <a:t>processamento por lotes</a:t>
            </a:r>
            <a:br>
              <a:rPr lang="pt-PT" altLang="pt-PT" dirty="0"/>
            </a:br>
            <a:r>
              <a:rPr lang="pt-PT" altLang="pt-PT" dirty="0"/>
              <a:t>(</a:t>
            </a:r>
            <a:r>
              <a:rPr lang="pt-PT" altLang="pt-PT" dirty="0" err="1"/>
              <a:t>batch</a:t>
            </a:r>
            <a:r>
              <a:rPr lang="pt-PT" altLang="pt-PT" dirty="0"/>
              <a:t> </a:t>
            </a:r>
            <a:r>
              <a:rPr lang="pt-PT" altLang="pt-PT" dirty="0" err="1"/>
              <a:t>systems</a:t>
            </a:r>
            <a:r>
              <a:rPr lang="pt-PT" altLang="pt-PT" dirty="0"/>
              <a:t>)</a:t>
            </a:r>
          </a:p>
          <a:p>
            <a:pPr lvl="1"/>
            <a:r>
              <a:rPr lang="pt-PT" altLang="pt-PT" dirty="0"/>
              <a:t>Input, processamento e output feitos em máquinas diferentes para rentabilizar o tempo de CPU</a:t>
            </a:r>
          </a:p>
          <a:p>
            <a:r>
              <a:rPr lang="pt-PT" altLang="pt-PT" dirty="0"/>
              <a:t>Computadores a transístores</a:t>
            </a:r>
          </a:p>
          <a:p>
            <a:r>
              <a:rPr lang="pt-PT" altLang="pt-PT" dirty="0"/>
              <a:t>Primeiros sistemas operativos:</a:t>
            </a:r>
          </a:p>
          <a:p>
            <a:pPr lvl="1"/>
            <a:r>
              <a:rPr lang="pt-PT" altLang="pt-PT" dirty="0"/>
              <a:t>FMS (Fortran Monitor </a:t>
            </a:r>
            <a:r>
              <a:rPr lang="pt-PT" altLang="pt-PT" dirty="0" err="1"/>
              <a:t>System</a:t>
            </a:r>
            <a:r>
              <a:rPr lang="pt-PT" altLang="pt-PT" dirty="0"/>
              <a:t>)</a:t>
            </a:r>
          </a:p>
          <a:p>
            <a:pPr lvl="1"/>
            <a:r>
              <a:rPr lang="pt-PT" altLang="pt-PT" dirty="0"/>
              <a:t>IBSYS (Bell </a:t>
            </a:r>
            <a:r>
              <a:rPr lang="pt-PT" altLang="pt-PT" dirty="0" err="1"/>
              <a:t>Labs</a:t>
            </a:r>
            <a:r>
              <a:rPr lang="pt-PT" altLang="pt-PT" dirty="0"/>
              <a:t>)</a:t>
            </a:r>
          </a:p>
          <a:p>
            <a:r>
              <a:rPr lang="pt-PT" altLang="pt-PT" dirty="0"/>
              <a:t>Exemplo: IBM 1401 e seus periféricos</a:t>
            </a:r>
          </a:p>
        </p:txBody>
      </p:sp>
      <p:pic>
        <p:nvPicPr>
          <p:cNvPr id="24578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1513" y="4051300"/>
            <a:ext cx="3252787" cy="231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1844675"/>
            <a:ext cx="3241675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00753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pt-PT"/>
              <a:t>História: 3ª Geração (1965-80)</a:t>
            </a:r>
          </a:p>
        </p:txBody>
      </p:sp>
      <p:sp>
        <p:nvSpPr>
          <p:cNvPr id="25603" name="Rectangle 9"/>
          <p:cNvSpPr>
            <a:spLocks noGrp="1" noChangeArrowheads="1"/>
          </p:cNvSpPr>
          <p:nvPr>
            <p:ph type="body" idx="13"/>
          </p:nvPr>
        </p:nvSpPr>
        <p:spPr>
          <a:xfrm>
            <a:off x="388938" y="1836738"/>
            <a:ext cx="6126163" cy="4404671"/>
          </a:xfrm>
        </p:spPr>
        <p:txBody>
          <a:bodyPr>
            <a:normAutofit fontScale="92500" lnSpcReduction="10000"/>
          </a:bodyPr>
          <a:lstStyle/>
          <a:p>
            <a:r>
              <a:rPr lang="pt-PT" altLang="pt-PT" dirty="0" err="1">
                <a:solidFill>
                  <a:schemeClr val="accent2"/>
                </a:solidFill>
              </a:rPr>
              <a:t>Multi-programação</a:t>
            </a:r>
            <a:r>
              <a:rPr lang="pt-PT" altLang="pt-PT" dirty="0">
                <a:solidFill>
                  <a:schemeClr val="accent2"/>
                </a:solidFill>
              </a:rPr>
              <a:t> </a:t>
            </a:r>
            <a:r>
              <a:rPr lang="pt-PT" altLang="pt-PT" dirty="0"/>
              <a:t>e </a:t>
            </a:r>
            <a:r>
              <a:rPr lang="pt-PT" altLang="pt-PT" dirty="0" err="1">
                <a:solidFill>
                  <a:schemeClr val="accent2"/>
                </a:solidFill>
              </a:rPr>
              <a:t>Multi-utilização</a:t>
            </a:r>
            <a:endParaRPr lang="pt-PT" altLang="pt-PT" dirty="0">
              <a:solidFill>
                <a:schemeClr val="accent2"/>
              </a:solidFill>
            </a:endParaRPr>
          </a:p>
          <a:p>
            <a:pPr lvl="1"/>
            <a:r>
              <a:rPr lang="pt-PT" altLang="pt-PT" dirty="0" err="1"/>
              <a:t>Multi-programação</a:t>
            </a:r>
            <a:r>
              <a:rPr lang="pt-PT" altLang="pt-PT" dirty="0"/>
              <a:t> (</a:t>
            </a:r>
            <a:r>
              <a:rPr lang="pt-PT" altLang="pt-PT" dirty="0" err="1"/>
              <a:t>multiprogramming</a:t>
            </a:r>
            <a:r>
              <a:rPr lang="pt-PT" altLang="pt-PT" dirty="0"/>
              <a:t>): Capacidade de executar </a:t>
            </a:r>
            <a:r>
              <a:rPr lang="pt-PT" altLang="pt-PT" dirty="0">
                <a:solidFill>
                  <a:schemeClr val="accent2"/>
                </a:solidFill>
              </a:rPr>
              <a:t>vários programas simultaneamente</a:t>
            </a:r>
          </a:p>
          <a:p>
            <a:pPr lvl="1"/>
            <a:r>
              <a:rPr lang="pt-PT" altLang="pt-PT" dirty="0" err="1"/>
              <a:t>Multi-utilização</a:t>
            </a:r>
            <a:r>
              <a:rPr lang="pt-PT" altLang="pt-PT" dirty="0"/>
              <a:t> (</a:t>
            </a:r>
            <a:r>
              <a:rPr lang="pt-PT" altLang="pt-PT" dirty="0" err="1"/>
              <a:t>timesharing</a:t>
            </a:r>
            <a:r>
              <a:rPr lang="pt-PT" altLang="pt-PT" dirty="0"/>
              <a:t>): Capacidade de </a:t>
            </a:r>
            <a:r>
              <a:rPr lang="pt-PT" altLang="pt-PT" dirty="0">
                <a:solidFill>
                  <a:schemeClr val="accent2"/>
                </a:solidFill>
              </a:rPr>
              <a:t>vários utilizadores </a:t>
            </a:r>
            <a:r>
              <a:rPr lang="pt-PT" altLang="pt-PT" dirty="0"/>
              <a:t>poderem utilizar </a:t>
            </a:r>
            <a:r>
              <a:rPr lang="pt-PT" altLang="pt-PT" dirty="0">
                <a:solidFill>
                  <a:schemeClr val="accent2"/>
                </a:solidFill>
              </a:rPr>
              <a:t>simultaneamente</a:t>
            </a:r>
            <a:r>
              <a:rPr lang="pt-PT" altLang="pt-PT" dirty="0"/>
              <a:t> o mesmo computador</a:t>
            </a:r>
          </a:p>
          <a:p>
            <a:r>
              <a:rPr lang="pt-PT" altLang="pt-PT" dirty="0"/>
              <a:t>O mecanismo das </a:t>
            </a:r>
            <a:r>
              <a:rPr lang="pt-PT" altLang="pt-PT" dirty="0">
                <a:solidFill>
                  <a:srgbClr val="0070C0"/>
                </a:solidFill>
              </a:rPr>
              <a:t>interrupções </a:t>
            </a:r>
            <a:r>
              <a:rPr lang="pt-PT" altLang="pt-PT" dirty="0"/>
              <a:t>permite multiplexar o processador entre várias atividades concorrentes. </a:t>
            </a:r>
          </a:p>
          <a:p>
            <a:r>
              <a:rPr lang="pt-PT" altLang="pt-PT" dirty="0"/>
              <a:t>Computadores com </a:t>
            </a:r>
            <a:r>
              <a:rPr lang="pt-PT" altLang="pt-PT" dirty="0" err="1"/>
              <a:t>CIs</a:t>
            </a:r>
            <a:endParaRPr lang="pt-PT" altLang="pt-PT" dirty="0"/>
          </a:p>
          <a:p>
            <a:r>
              <a:rPr lang="pt-PT" altLang="pt-PT" dirty="0"/>
              <a:t>Primeiras linhas de computadores comerciais</a:t>
            </a:r>
          </a:p>
          <a:p>
            <a:r>
              <a:rPr lang="pt-PT" altLang="pt-PT" dirty="0"/>
              <a:t>Aparecimento dos </a:t>
            </a:r>
            <a:r>
              <a:rPr lang="pt-PT" altLang="pt-PT" dirty="0" err="1"/>
              <a:t>mini-computadores</a:t>
            </a:r>
            <a:endParaRPr lang="pt-PT" altLang="pt-PT" dirty="0"/>
          </a:p>
        </p:txBody>
      </p:sp>
      <p:pic>
        <p:nvPicPr>
          <p:cNvPr id="25604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1515615"/>
            <a:ext cx="2335213" cy="218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5" name="Rectangle 11"/>
          <p:cNvSpPr>
            <a:spLocks/>
          </p:cNvSpPr>
          <p:nvPr/>
        </p:nvSpPr>
        <p:spPr bwMode="auto">
          <a:xfrm>
            <a:off x="6804025" y="3676203"/>
            <a:ext cx="21209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40639" bIns="0"/>
          <a:lstStyle>
            <a:lvl1pPr marL="39688">
              <a:spcBef>
                <a:spcPts val="1900"/>
              </a:spcBef>
              <a:buClr>
                <a:srgbClr val="3333CC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1pPr>
            <a:lvl2pPr marL="742950" indent="-285750">
              <a:spcBef>
                <a:spcPts val="600"/>
              </a:spcBef>
              <a:buClr>
                <a:srgbClr val="FF0000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2pPr>
            <a:lvl3pPr marL="1143000" indent="-228600">
              <a:spcBef>
                <a:spcPts val="600"/>
              </a:spcBef>
              <a:buClr>
                <a:srgbClr val="3333CC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3pPr>
            <a:lvl4pPr marL="1600200" indent="-228600">
              <a:spcBef>
                <a:spcPts val="500"/>
              </a:spcBef>
              <a:buClr>
                <a:srgbClr val="FFCF01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4pPr>
            <a:lvl5pPr marL="2057400" indent="-228600">
              <a:spcBef>
                <a:spcPts val="500"/>
              </a:spcBef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pt-PT" sz="1700">
                <a:latin typeface="Tahoma" charset="0"/>
                <a:ea typeface="MS PGothic" charset="-128"/>
                <a:sym typeface="Tahoma" charset="0"/>
              </a:rPr>
              <a:t>CI com 3 transístors</a:t>
            </a:r>
          </a:p>
        </p:txBody>
      </p:sp>
      <p:pic>
        <p:nvPicPr>
          <p:cNvPr id="25606" name="Picture 5" descr="C:\B\b4\JPG\foo\1-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4581525"/>
            <a:ext cx="1925638" cy="142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7" name="Rectangle 11"/>
          <p:cNvSpPr>
            <a:spLocks/>
          </p:cNvSpPr>
          <p:nvPr/>
        </p:nvSpPr>
        <p:spPr bwMode="auto">
          <a:xfrm>
            <a:off x="6516688" y="6092825"/>
            <a:ext cx="24796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40639" bIns="0"/>
          <a:lstStyle>
            <a:lvl1pPr marL="39688">
              <a:spcBef>
                <a:spcPts val="1900"/>
              </a:spcBef>
              <a:buClr>
                <a:srgbClr val="3333CC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1pPr>
            <a:lvl2pPr marL="742950" indent="-285750">
              <a:spcBef>
                <a:spcPts val="600"/>
              </a:spcBef>
              <a:buClr>
                <a:srgbClr val="FF0000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2pPr>
            <a:lvl3pPr marL="1143000" indent="-228600">
              <a:spcBef>
                <a:spcPts val="600"/>
              </a:spcBef>
              <a:buClr>
                <a:srgbClr val="3333CC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3pPr>
            <a:lvl4pPr marL="1600200" indent="-228600">
              <a:spcBef>
                <a:spcPts val="500"/>
              </a:spcBef>
              <a:buClr>
                <a:srgbClr val="FFCF01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4pPr>
            <a:lvl5pPr marL="2057400" indent="-228600">
              <a:spcBef>
                <a:spcPts val="500"/>
              </a:spcBef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pt-PT" sz="1700">
                <a:latin typeface="Tahoma" charset="0"/>
                <a:ea typeface="MS PGothic" charset="-128"/>
                <a:sym typeface="Tahoma" charset="0"/>
              </a:rPr>
              <a:t>3 trabalhos em memória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0654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pt-PT"/>
              <a:t>História: 3ª Geração (1965-80)</a:t>
            </a:r>
          </a:p>
        </p:txBody>
      </p:sp>
      <p:sp>
        <p:nvSpPr>
          <p:cNvPr id="27651" name="Rectangle 9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 dirty="0"/>
              <a:t>Sistemas Operativos:</a:t>
            </a:r>
          </a:p>
          <a:p>
            <a:pPr lvl="1"/>
            <a:r>
              <a:rPr lang="pt-PT" altLang="en-US" dirty="0"/>
              <a:t>OS/360, CTSS, MULTICS, UNIX (</a:t>
            </a:r>
            <a:r>
              <a:rPr lang="pt-PT" altLang="en-US" dirty="0" err="1"/>
              <a:t>System</a:t>
            </a:r>
            <a:r>
              <a:rPr lang="pt-PT" altLang="en-US" dirty="0"/>
              <a:t> V e BSD)</a:t>
            </a:r>
          </a:p>
        </p:txBody>
      </p:sp>
      <p:pic>
        <p:nvPicPr>
          <p:cNvPr id="27652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0" y="3187700"/>
            <a:ext cx="56134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3" name="Rectangle 11"/>
          <p:cNvSpPr>
            <a:spLocks/>
          </p:cNvSpPr>
          <p:nvPr/>
        </p:nvSpPr>
        <p:spPr bwMode="auto">
          <a:xfrm>
            <a:off x="2108200" y="5575300"/>
            <a:ext cx="2017713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40639" bIns="0">
            <a:spAutoFit/>
          </a:bodyPr>
          <a:lstStyle>
            <a:lvl1pPr marL="39688">
              <a:spcBef>
                <a:spcPts val="1900"/>
              </a:spcBef>
              <a:buClr>
                <a:srgbClr val="3333CC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1pPr>
            <a:lvl2pPr marL="742950" indent="-285750">
              <a:spcBef>
                <a:spcPts val="600"/>
              </a:spcBef>
              <a:buClr>
                <a:srgbClr val="FF0000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2pPr>
            <a:lvl3pPr marL="1143000" indent="-228600">
              <a:spcBef>
                <a:spcPts val="600"/>
              </a:spcBef>
              <a:buClr>
                <a:srgbClr val="3333CC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3pPr>
            <a:lvl4pPr marL="1600200" indent="-228600">
              <a:spcBef>
                <a:spcPts val="500"/>
              </a:spcBef>
              <a:buClr>
                <a:srgbClr val="FFCF01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4pPr>
            <a:lvl5pPr marL="2057400" indent="-228600">
              <a:spcBef>
                <a:spcPts val="500"/>
              </a:spcBef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pt-PT" sz="2000">
                <a:latin typeface="Helvetica" charset="0"/>
                <a:ea typeface="MS PGothic" charset="-128"/>
                <a:sym typeface="Helvetica" charset="0"/>
              </a:rPr>
              <a:t>IBM System/360</a:t>
            </a:r>
          </a:p>
        </p:txBody>
      </p:sp>
      <p:pic>
        <p:nvPicPr>
          <p:cNvPr id="27654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9200" y="2741613"/>
            <a:ext cx="2489200" cy="331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5" name="Rectangle 13"/>
          <p:cNvSpPr>
            <a:spLocks/>
          </p:cNvSpPr>
          <p:nvPr/>
        </p:nvSpPr>
        <p:spPr bwMode="auto">
          <a:xfrm>
            <a:off x="4216400" y="3187700"/>
            <a:ext cx="714375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40639" bIns="0">
            <a:spAutoFit/>
          </a:bodyPr>
          <a:lstStyle>
            <a:lvl1pPr marL="39688">
              <a:spcBef>
                <a:spcPts val="1900"/>
              </a:spcBef>
              <a:buClr>
                <a:srgbClr val="3333CC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1pPr>
            <a:lvl2pPr marL="742950" indent="-285750">
              <a:spcBef>
                <a:spcPts val="600"/>
              </a:spcBef>
              <a:buClr>
                <a:srgbClr val="FF0000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2pPr>
            <a:lvl3pPr marL="1143000" indent="-228600">
              <a:spcBef>
                <a:spcPts val="600"/>
              </a:spcBef>
              <a:buClr>
                <a:srgbClr val="3333CC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3pPr>
            <a:lvl4pPr marL="1600200" indent="-228600">
              <a:spcBef>
                <a:spcPts val="500"/>
              </a:spcBef>
              <a:buClr>
                <a:srgbClr val="FFCF01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4pPr>
            <a:lvl5pPr marL="2057400" indent="-228600">
              <a:spcBef>
                <a:spcPts val="500"/>
              </a:spcBef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pt-PT" sz="2400">
                <a:latin typeface="Tahoma" charset="0"/>
                <a:ea typeface="MS PGothic" charset="-128"/>
                <a:sym typeface="Tahoma" charset="0"/>
              </a:rPr>
              <a:t>Text</a:t>
            </a:r>
          </a:p>
        </p:txBody>
      </p:sp>
      <p:sp>
        <p:nvSpPr>
          <p:cNvPr id="27656" name="Rectangle 14"/>
          <p:cNvSpPr>
            <a:spLocks/>
          </p:cNvSpPr>
          <p:nvPr/>
        </p:nvSpPr>
        <p:spPr bwMode="auto">
          <a:xfrm>
            <a:off x="6743700" y="6146800"/>
            <a:ext cx="1590675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ts val="1900"/>
              </a:spcBef>
              <a:buClr>
                <a:srgbClr val="3333CC"/>
              </a:buClr>
              <a:buSzPct val="60000"/>
              <a:buFont typeface="Wingdings" charset="2"/>
              <a:buChar char="n"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1pPr>
            <a:lvl2pPr marL="742950" indent="-285750">
              <a:spcBef>
                <a:spcPts val="600"/>
              </a:spcBef>
              <a:buClr>
                <a:srgbClr val="FF0000"/>
              </a:buClr>
              <a:buSzPct val="55000"/>
              <a:buFont typeface="Wingdings" charset="2"/>
              <a:buChar char="n"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28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2pPr>
            <a:lvl3pPr marL="1143000" indent="-228600">
              <a:spcBef>
                <a:spcPts val="600"/>
              </a:spcBef>
              <a:buClr>
                <a:srgbClr val="3333CC"/>
              </a:buClr>
              <a:buSzPct val="50000"/>
              <a:buFont typeface="Wingdings" charset="2"/>
              <a:buChar char="n"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24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3pPr>
            <a:lvl4pPr marL="1600200" indent="-228600">
              <a:spcBef>
                <a:spcPts val="500"/>
              </a:spcBef>
              <a:buClr>
                <a:srgbClr val="FFCF01"/>
              </a:buClr>
              <a:buSzPct val="55000"/>
              <a:buFont typeface="Wingdings" charset="2"/>
              <a:buChar char="n"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4pPr>
            <a:lvl5pPr marL="2057400" indent="-228600">
              <a:spcBef>
                <a:spcPts val="500"/>
              </a:spcBef>
              <a:buClr>
                <a:srgbClr val="00E4A8"/>
              </a:buClr>
              <a:buSzPct val="50000"/>
              <a:buFont typeface="Wingdings" charset="2"/>
              <a:buChar char="n"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pt-PT" sz="2000">
                <a:latin typeface="Helvetica" charset="0"/>
                <a:ea typeface="MS PGothic" charset="-128"/>
                <a:sym typeface="Helvetica" charset="0"/>
              </a:rPr>
              <a:t>DEC PDP-11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7110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pt-PT"/>
              <a:t>História: 4ª Geração (1980-)</a:t>
            </a:r>
          </a:p>
        </p:txBody>
      </p:sp>
      <p:sp>
        <p:nvSpPr>
          <p:cNvPr id="28675" name="Rectangle 9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pt-PT" dirty="0"/>
              <a:t>Computadores pessoais</a:t>
            </a:r>
          </a:p>
          <a:p>
            <a:r>
              <a:rPr lang="pt-PT" altLang="pt-PT" dirty="0"/>
              <a:t>LSI e </a:t>
            </a:r>
            <a:r>
              <a:rPr lang="pt-PT" altLang="pt-PT" dirty="0" err="1"/>
              <a:t>Micro-computadores</a:t>
            </a:r>
            <a:endParaRPr lang="pt-PT" altLang="pt-PT" dirty="0"/>
          </a:p>
          <a:p>
            <a:r>
              <a:rPr lang="pt-PT" altLang="pt-PT" dirty="0"/>
              <a:t>Memória virtual</a:t>
            </a:r>
          </a:p>
          <a:p>
            <a:r>
              <a:rPr lang="pt-PT" altLang="pt-PT" dirty="0"/>
              <a:t>Interfaces gráficas (GUI)</a:t>
            </a:r>
          </a:p>
          <a:p>
            <a:r>
              <a:rPr lang="pt-PT" altLang="pt-PT" dirty="0"/>
              <a:t>Sistemas em rede</a:t>
            </a:r>
          </a:p>
          <a:p>
            <a:r>
              <a:rPr lang="pt-PT" altLang="pt-PT" dirty="0"/>
              <a:t>Sistemas distribuídos</a:t>
            </a:r>
          </a:p>
          <a:p>
            <a:r>
              <a:rPr lang="pt-PT" altLang="pt-PT" dirty="0"/>
              <a:t>Sistemas Operativos:</a:t>
            </a:r>
          </a:p>
          <a:p>
            <a:pPr lvl="1"/>
            <a:r>
              <a:rPr lang="pt-PT" altLang="pt-PT" dirty="0"/>
              <a:t>VMS, </a:t>
            </a:r>
            <a:r>
              <a:rPr lang="pt-PT" altLang="pt-PT" dirty="0" err="1"/>
              <a:t>Xenix</a:t>
            </a:r>
            <a:r>
              <a:rPr lang="pt-PT" altLang="pt-PT" dirty="0"/>
              <a:t>, </a:t>
            </a:r>
            <a:r>
              <a:rPr lang="pt-PT" altLang="pt-PT" dirty="0" err="1"/>
              <a:t>Minix</a:t>
            </a:r>
            <a:r>
              <a:rPr lang="pt-PT" altLang="pt-PT" dirty="0"/>
              <a:t>, </a:t>
            </a:r>
            <a:r>
              <a:rPr lang="pt-PT" altLang="pt-PT" dirty="0" err="1"/>
              <a:t>Solaris</a:t>
            </a:r>
            <a:r>
              <a:rPr lang="pt-PT" altLang="pt-PT" dirty="0"/>
              <a:t>, Linux, MAC-OS, CP/M, DOS, Windows, etc...</a:t>
            </a:r>
          </a:p>
        </p:txBody>
      </p:sp>
      <p:pic>
        <p:nvPicPr>
          <p:cNvPr id="28676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8547" y="1473535"/>
            <a:ext cx="2376516" cy="2065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13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2255" y="3714502"/>
            <a:ext cx="2336292" cy="157276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6787" y="3636778"/>
            <a:ext cx="2208276" cy="1650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7643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pt-PT"/>
              <a:t>História: 1980-presente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14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" y="1494594"/>
            <a:ext cx="8631936" cy="4965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1780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pt-PT" dirty="0"/>
              <a:t>História mais recente</a:t>
            </a:r>
            <a:endParaRPr lang="en-GB" altLang="pt-PT" dirty="0"/>
          </a:p>
        </p:txBody>
      </p:sp>
      <p:sp>
        <p:nvSpPr>
          <p:cNvPr id="30722" name="Content Placeholder 2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en-GB" altLang="pt-PT" dirty="0" err="1"/>
              <a:t>portáteis</a:t>
            </a:r>
            <a:endParaRPr lang="en-GB" altLang="pt-PT" dirty="0"/>
          </a:p>
          <a:p>
            <a:r>
              <a:rPr lang="en-GB" altLang="pt-PT" dirty="0" err="1"/>
              <a:t>telefones</a:t>
            </a:r>
            <a:endParaRPr lang="en-GB" altLang="pt-PT" dirty="0"/>
          </a:p>
          <a:p>
            <a:r>
              <a:rPr lang="en-GB" altLang="pt-PT" dirty="0"/>
              <a:t>tablets</a:t>
            </a:r>
          </a:p>
          <a:p>
            <a:r>
              <a:rPr lang="en-GB" altLang="pt-PT" dirty="0" err="1"/>
              <a:t>carros</a:t>
            </a:r>
            <a:endParaRPr lang="en-GB" altLang="pt-PT" dirty="0"/>
          </a:p>
          <a:p>
            <a:r>
              <a:rPr lang="en-GB" altLang="pt-PT" dirty="0" err="1"/>
              <a:t>máquinas</a:t>
            </a:r>
            <a:r>
              <a:rPr lang="en-GB" altLang="pt-PT" dirty="0"/>
              <a:t> </a:t>
            </a:r>
            <a:r>
              <a:rPr lang="en-GB" altLang="pt-PT" dirty="0" err="1"/>
              <a:t>fotográficas</a:t>
            </a:r>
            <a:r>
              <a:rPr lang="en-GB" altLang="pt-PT" dirty="0"/>
              <a:t> (firmware) </a:t>
            </a:r>
          </a:p>
          <a:p>
            <a:r>
              <a:rPr lang="en-GB" altLang="pt-PT" dirty="0"/>
              <a:t>TV</a:t>
            </a:r>
          </a:p>
          <a:p>
            <a:r>
              <a:rPr lang="en-GB" altLang="pt-PT" dirty="0" err="1"/>
              <a:t>eletrodomésticos</a:t>
            </a:r>
            <a:endParaRPr lang="en-GB" altLang="pt-PT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15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7EBC5E3-38B1-4940-A895-D4874C760E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9735" y="2357511"/>
            <a:ext cx="888513" cy="157832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833F36D-2808-3C45-89C6-B4B9CD6BAD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0325" y="1703005"/>
            <a:ext cx="1867824" cy="34531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CCE5B92-BEC6-7349-B473-149CF8CCF5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3534" y="2121215"/>
            <a:ext cx="1881058" cy="27432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5BC1F59-444A-8541-B746-768C524021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20933" y="2467494"/>
            <a:ext cx="1306531" cy="134068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CF4C29C-87D7-4241-970D-C4563A3653C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53956" y="4039073"/>
            <a:ext cx="2142775" cy="160836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0B80F26-AA0B-7846-9A48-2DB57102B02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31692" y="4775798"/>
            <a:ext cx="1892300" cy="157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4761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/>
              <a:t>Proveniência dos atuais SO para PC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682736" y="1830148"/>
            <a:ext cx="6014135" cy="4405312"/>
          </a:xfrm>
        </p:spPr>
      </p:pic>
      <p:sp>
        <p:nvSpPr>
          <p:cNvPr id="6" name="Right Arrow 5"/>
          <p:cNvSpPr/>
          <p:nvPr/>
        </p:nvSpPr>
        <p:spPr>
          <a:xfrm>
            <a:off x="5770605" y="4151869"/>
            <a:ext cx="1675846" cy="501135"/>
          </a:xfrm>
          <a:prstGeom prst="rightArrow">
            <a:avLst/>
          </a:prstGeom>
          <a:solidFill>
            <a:srgbClr val="6930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600"/>
              <a:t>Windows 10</a:t>
            </a:r>
            <a:endParaRPr lang="pt-PT" sz="1600" dirty="0"/>
          </a:p>
        </p:txBody>
      </p:sp>
      <p:sp>
        <p:nvSpPr>
          <p:cNvPr id="7" name="Rectangle 6"/>
          <p:cNvSpPr/>
          <p:nvPr/>
        </p:nvSpPr>
        <p:spPr>
          <a:xfrm>
            <a:off x="4712836" y="1362047"/>
            <a:ext cx="41048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pt-PT" sz="1400" dirty="0"/>
              <a:t>adaptado de </a:t>
            </a:r>
            <a:r>
              <a:rPr lang="pt-PT" sz="1400" dirty="0" err="1"/>
              <a:t>http</a:t>
            </a:r>
            <a:r>
              <a:rPr lang="pt-PT" sz="1400" dirty="0"/>
              <a:t>://ed-</a:t>
            </a:r>
            <a:r>
              <a:rPr lang="pt-PT" sz="1400" dirty="0" err="1"/>
              <a:t>informatics.org</a:t>
            </a:r>
            <a:r>
              <a:rPr lang="pt-PT" sz="1400" dirty="0"/>
              <a:t>/</a:t>
            </a:r>
            <a:r>
              <a:rPr lang="pt-PT" sz="1400" dirty="0" err="1"/>
              <a:t>healthcare-it</a:t>
            </a:r>
            <a:r>
              <a:rPr lang="pt-PT" sz="1400" dirty="0"/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17777515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/>
              <a:t>O que se pretende de um SO?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t-PT" dirty="0"/>
              <a:t>Há vários pontos de vista ...</a:t>
            </a:r>
          </a:p>
          <a:p>
            <a:r>
              <a:rPr lang="pt-PT" dirty="0"/>
              <a:t>Os utilizadores querem conveniência, </a:t>
            </a:r>
            <a:r>
              <a:rPr lang="pt-PT" dirty="0">
                <a:solidFill>
                  <a:schemeClr val="accent2"/>
                </a:solidFill>
              </a:rPr>
              <a:t>facilidade de utilização</a:t>
            </a:r>
            <a:r>
              <a:rPr lang="pt-PT" dirty="0"/>
              <a:t>, </a:t>
            </a:r>
            <a:r>
              <a:rPr lang="pt-PT" dirty="0">
                <a:solidFill>
                  <a:schemeClr val="accent2"/>
                </a:solidFill>
              </a:rPr>
              <a:t>bom desempenho </a:t>
            </a:r>
            <a:r>
              <a:rPr lang="pt-PT" dirty="0"/>
              <a:t>e não se importam com os </a:t>
            </a:r>
            <a:r>
              <a:rPr lang="pt-PT" dirty="0">
                <a:solidFill>
                  <a:schemeClr val="accent5"/>
                </a:solidFill>
              </a:rPr>
              <a:t>recursos utilizados</a:t>
            </a:r>
          </a:p>
          <a:p>
            <a:r>
              <a:rPr lang="pt-PT" dirty="0"/>
              <a:t>Computadores partilhados, tais como </a:t>
            </a:r>
            <a:r>
              <a:rPr lang="pt-PT" dirty="0">
                <a:solidFill>
                  <a:schemeClr val="accent2"/>
                </a:solidFill>
              </a:rPr>
              <a:t>mainframes </a:t>
            </a:r>
            <a:r>
              <a:rPr lang="pt-PT" dirty="0"/>
              <a:t>ou </a:t>
            </a:r>
            <a:r>
              <a:rPr lang="pt-PT" dirty="0">
                <a:solidFill>
                  <a:schemeClr val="accent2"/>
                </a:solidFill>
              </a:rPr>
              <a:t>microcomputadores</a:t>
            </a:r>
            <a:r>
              <a:rPr lang="pt-PT" dirty="0"/>
              <a:t> têm de manter os utilizadores satisfeitos</a:t>
            </a:r>
          </a:p>
          <a:p>
            <a:r>
              <a:rPr lang="pt-PT" dirty="0"/>
              <a:t>Computadores de bolso têm menos recursos e são otimizados para </a:t>
            </a:r>
            <a:r>
              <a:rPr lang="pt-PT" dirty="0">
                <a:solidFill>
                  <a:schemeClr val="accent2"/>
                </a:solidFill>
              </a:rPr>
              <a:t>usabilidade</a:t>
            </a:r>
            <a:r>
              <a:rPr lang="pt-PT" dirty="0"/>
              <a:t> e </a:t>
            </a:r>
            <a:r>
              <a:rPr lang="pt-PT" dirty="0">
                <a:solidFill>
                  <a:schemeClr val="accent2"/>
                </a:solidFill>
              </a:rPr>
              <a:t>vida da bateria</a:t>
            </a:r>
          </a:p>
          <a:p>
            <a:r>
              <a:rPr lang="pt-PT" dirty="0"/>
              <a:t>Computadores, tais como sistemas embebidos em dispositivos e automóveis, têm pouco ou nenhum interface com o utilizador</a:t>
            </a:r>
            <a:endParaRPr lang="pt-PT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91221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 dirty="0"/>
              <a:t>Tipos de Sistemas Operativos</a:t>
            </a:r>
            <a:endParaRPr lang="pt-PT" altLang="pt-PT" dirty="0"/>
          </a:p>
        </p:txBody>
      </p:sp>
      <p:sp>
        <p:nvSpPr>
          <p:cNvPr id="49154" name="Rectangle 9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pt-PT" altLang="pt-PT" dirty="0" err="1"/>
              <a:t>Mono-programação</a:t>
            </a:r>
            <a:r>
              <a:rPr lang="pt-PT" altLang="pt-PT" dirty="0"/>
              <a:t> vs. </a:t>
            </a:r>
            <a:r>
              <a:rPr lang="pt-PT" altLang="pt-PT" dirty="0" err="1"/>
              <a:t>Multi-programação</a:t>
            </a:r>
            <a:endParaRPr lang="pt-PT" altLang="pt-PT" dirty="0"/>
          </a:p>
          <a:p>
            <a:endParaRPr lang="pt-PT" altLang="pt-PT" dirty="0"/>
          </a:p>
          <a:p>
            <a:r>
              <a:rPr lang="pt-PT" altLang="pt-PT" dirty="0" err="1"/>
              <a:t>Mono-programação</a:t>
            </a:r>
            <a:endParaRPr lang="pt-PT" altLang="pt-PT" dirty="0"/>
          </a:p>
          <a:p>
            <a:pPr lvl="1"/>
            <a:r>
              <a:rPr lang="pt-PT" altLang="pt-PT" dirty="0"/>
              <a:t>Cada </a:t>
            </a:r>
            <a:r>
              <a:rPr lang="pt-PT" altLang="pt-PT" dirty="0">
                <a:solidFill>
                  <a:schemeClr val="accent2"/>
                </a:solidFill>
              </a:rPr>
              <a:t>programa monopoliza o processador </a:t>
            </a:r>
            <a:r>
              <a:rPr lang="pt-PT" altLang="pt-PT" dirty="0"/>
              <a:t>até terminar</a:t>
            </a:r>
          </a:p>
          <a:p>
            <a:pPr lvl="2"/>
            <a:r>
              <a:rPr lang="pt-PT" altLang="pt-PT" dirty="0" err="1"/>
              <a:t>Spectrum</a:t>
            </a:r>
            <a:r>
              <a:rPr lang="pt-PT" altLang="pt-PT" dirty="0"/>
              <a:t>, MS-DOS, Palm OS</a:t>
            </a:r>
          </a:p>
          <a:p>
            <a:r>
              <a:rPr lang="pt-PT" altLang="pt-PT" dirty="0" err="1"/>
              <a:t>Multi-programação</a:t>
            </a:r>
            <a:endParaRPr lang="pt-PT" altLang="pt-PT" dirty="0"/>
          </a:p>
          <a:p>
            <a:pPr lvl="1"/>
            <a:r>
              <a:rPr lang="pt-PT" altLang="pt-PT" dirty="0"/>
              <a:t>Capacidade de correr </a:t>
            </a:r>
            <a:r>
              <a:rPr lang="pt-PT" altLang="pt-PT" dirty="0">
                <a:solidFill>
                  <a:schemeClr val="accent2"/>
                </a:solidFill>
              </a:rPr>
              <a:t>vários programas simultaneamente </a:t>
            </a:r>
            <a:br>
              <a:rPr lang="pt-PT" altLang="pt-PT" dirty="0">
                <a:solidFill>
                  <a:schemeClr val="accent2"/>
                </a:solidFill>
              </a:rPr>
            </a:br>
            <a:r>
              <a:rPr lang="pt-PT" altLang="pt-PT" dirty="0"/>
              <a:t>(em concorrência)</a:t>
            </a:r>
          </a:p>
          <a:p>
            <a:pPr lvl="2"/>
            <a:r>
              <a:rPr lang="pt-PT" altLang="pt-PT" dirty="0"/>
              <a:t>Unix, Linux, Windows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18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A9DF127-09BD-E742-9AD2-1BC5A8C142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7581" y="2680028"/>
            <a:ext cx="1426933" cy="2001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0705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48129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Tipos de Sistemas Operativos</a:t>
            </a:r>
            <a:endParaRPr lang="pt-PT" altLang="pt-PT" dirty="0"/>
          </a:p>
        </p:txBody>
      </p:sp>
      <p:sp>
        <p:nvSpPr>
          <p:cNvPr id="48130" name="Rectangle 9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pt-PT" altLang="pt-PT" dirty="0" err="1"/>
              <a:t>Mono-utilizador</a:t>
            </a:r>
            <a:r>
              <a:rPr lang="pt-PT" altLang="pt-PT" dirty="0"/>
              <a:t> vs. </a:t>
            </a:r>
            <a:r>
              <a:rPr lang="pt-PT" altLang="pt-PT" dirty="0" err="1"/>
              <a:t>multi-utilizador</a:t>
            </a:r>
            <a:endParaRPr lang="pt-PT" altLang="pt-PT" dirty="0"/>
          </a:p>
          <a:p>
            <a:pPr marL="0" indent="0">
              <a:buNone/>
            </a:pPr>
            <a:endParaRPr lang="pt-PT" altLang="pt-PT" dirty="0"/>
          </a:p>
          <a:p>
            <a:r>
              <a:rPr lang="pt-PT" altLang="pt-PT" dirty="0" err="1"/>
              <a:t>Mono-utilizador</a:t>
            </a:r>
            <a:endParaRPr lang="pt-PT" altLang="pt-PT" dirty="0"/>
          </a:p>
          <a:p>
            <a:pPr lvl="1"/>
            <a:r>
              <a:rPr lang="pt-PT" altLang="pt-PT" dirty="0"/>
              <a:t>O CPU só pode estar dedicado de forma interativa a um conjunto de processos do mesmo utilizador</a:t>
            </a:r>
          </a:p>
          <a:p>
            <a:pPr lvl="2"/>
            <a:r>
              <a:rPr lang="pt-PT" altLang="pt-PT" dirty="0"/>
              <a:t>MS-DOS, Palm OS, </a:t>
            </a:r>
            <a:r>
              <a:rPr lang="pt-PT" altLang="pt-PT" dirty="0" err="1"/>
              <a:t>Kindle</a:t>
            </a:r>
            <a:r>
              <a:rPr lang="pt-PT" altLang="pt-PT" dirty="0"/>
              <a:t>, </a:t>
            </a:r>
            <a:r>
              <a:rPr lang="pt-PT" altLang="pt-PT" dirty="0" err="1"/>
              <a:t>Kobo</a:t>
            </a:r>
            <a:endParaRPr lang="pt-PT" altLang="pt-PT" dirty="0"/>
          </a:p>
          <a:p>
            <a:r>
              <a:rPr lang="pt-PT" altLang="pt-PT" dirty="0" err="1"/>
              <a:t>Multi-utilizador</a:t>
            </a:r>
            <a:endParaRPr lang="pt-PT" altLang="pt-PT" dirty="0"/>
          </a:p>
          <a:p>
            <a:pPr lvl="1"/>
            <a:r>
              <a:rPr lang="pt-PT" altLang="pt-PT" dirty="0"/>
              <a:t>O tempo de processamento do CPU de um computador pode ser partilhado por mais do que um utilizador de forma interativa.</a:t>
            </a:r>
          </a:p>
          <a:p>
            <a:pPr lvl="2"/>
            <a:r>
              <a:rPr lang="pt-PT" altLang="pt-PT" dirty="0"/>
              <a:t>Unix, Linux, Windows, </a:t>
            </a:r>
            <a:r>
              <a:rPr lang="pt-PT" altLang="pt-PT" dirty="0" err="1"/>
              <a:t>MacOS</a:t>
            </a:r>
            <a:r>
              <a:rPr lang="pt-PT" altLang="pt-PT" dirty="0"/>
              <a:t>, ...</a:t>
            </a:r>
          </a:p>
        </p:txBody>
      </p:sp>
    </p:spTree>
    <p:extLst>
      <p:ext uri="{BB962C8B-B14F-4D97-AF65-F5344CB8AC3E}">
        <p14:creationId xmlns:p14="http://schemas.microsoft.com/office/powerpoint/2010/main" val="15529887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 dirty="0"/>
              <a:t>O que é um Sistema Operativo?</a:t>
            </a:r>
          </a:p>
        </p:txBody>
      </p:sp>
      <p:sp>
        <p:nvSpPr>
          <p:cNvPr id="16387" name="Rectangle 9"/>
          <p:cNvSpPr>
            <a:spLocks noGrp="1" noChangeArrowheads="1"/>
          </p:cNvSpPr>
          <p:nvPr>
            <p:ph type="body" idx="4294967295"/>
          </p:nvPr>
        </p:nvSpPr>
        <p:spPr>
          <a:xfrm>
            <a:off x="388620" y="1845734"/>
            <a:ext cx="8366759" cy="4490672"/>
          </a:xfrm>
        </p:spPr>
        <p:txBody>
          <a:bodyPr/>
          <a:lstStyle/>
          <a:p>
            <a:r>
              <a:rPr lang="pt-PT" altLang="pt-PT" dirty="0"/>
              <a:t>O</a:t>
            </a:r>
            <a:r>
              <a:rPr lang="pt-PT" altLang="pt-PT" dirty="0">
                <a:sym typeface="Arial Italic" charset="0"/>
              </a:rPr>
              <a:t> Sistema Operativo (SO)</a:t>
            </a:r>
            <a:r>
              <a:rPr lang="pt-PT" altLang="pt-PT" dirty="0"/>
              <a:t> pode ser definido como um </a:t>
            </a:r>
            <a:r>
              <a:rPr lang="pt-PT" altLang="pt-PT" dirty="0">
                <a:solidFill>
                  <a:schemeClr val="accent2"/>
                </a:solidFill>
              </a:rPr>
              <a:t>conjunto de programas </a:t>
            </a:r>
            <a:r>
              <a:rPr lang="pt-PT" altLang="pt-PT" dirty="0"/>
              <a:t>que permitem uma </a:t>
            </a:r>
            <a:r>
              <a:rPr lang="pt-PT" altLang="pt-PT" dirty="0">
                <a:solidFill>
                  <a:schemeClr val="accent2"/>
                </a:solidFill>
              </a:rPr>
              <a:t>interação</a:t>
            </a:r>
            <a:r>
              <a:rPr lang="pt-PT" altLang="pt-PT" dirty="0"/>
              <a:t> simplificada entre o </a:t>
            </a:r>
            <a:r>
              <a:rPr lang="pt-PT" altLang="pt-PT" dirty="0">
                <a:solidFill>
                  <a:schemeClr val="accent2"/>
                </a:solidFill>
              </a:rPr>
              <a:t>utilizador e a máquina</a:t>
            </a:r>
          </a:p>
        </p:txBody>
      </p:sp>
      <p:sp>
        <p:nvSpPr>
          <p:cNvPr id="16388" name="Rectangle 10"/>
          <p:cNvSpPr>
            <a:spLocks/>
          </p:cNvSpPr>
          <p:nvPr/>
        </p:nvSpPr>
        <p:spPr bwMode="auto">
          <a:xfrm>
            <a:off x="1622047" y="5543485"/>
            <a:ext cx="3276600" cy="916301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>
            <a:lvl1pPr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endParaRPr lang="pt-PT" altLang="en-US"/>
          </a:p>
        </p:txBody>
      </p:sp>
      <p:sp>
        <p:nvSpPr>
          <p:cNvPr id="16389" name="Rectangle 11"/>
          <p:cNvSpPr>
            <a:spLocks/>
          </p:cNvSpPr>
          <p:nvPr/>
        </p:nvSpPr>
        <p:spPr bwMode="auto">
          <a:xfrm>
            <a:off x="1772860" y="5587935"/>
            <a:ext cx="3125786" cy="36933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 lIns="0" tIns="0" rIns="40639" bIns="0">
            <a:spAutoFit/>
          </a:bodyPr>
          <a:lstStyle>
            <a:lvl1pPr marL="39688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chemeClr val="tx1"/>
                </a:solidFill>
                <a:ea typeface="MS PGothic" charset="-128"/>
                <a:cs typeface="Tahoma" charset="0"/>
              </a:rPr>
              <a:t>Hardware</a:t>
            </a:r>
          </a:p>
        </p:txBody>
      </p:sp>
      <p:sp>
        <p:nvSpPr>
          <p:cNvPr id="16390" name="Rectangle 13"/>
          <p:cNvSpPr>
            <a:spLocks/>
          </p:cNvSpPr>
          <p:nvPr/>
        </p:nvSpPr>
        <p:spPr bwMode="auto">
          <a:xfrm>
            <a:off x="1692328" y="4648135"/>
            <a:ext cx="3276600" cy="5334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>
            <a:lvl1pPr>
              <a:spcBef>
                <a:spcPts val="1900"/>
              </a:spcBef>
              <a:buClr>
                <a:srgbClr val="3333CC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1pPr>
            <a:lvl2pPr marL="742950" indent="-285750">
              <a:spcBef>
                <a:spcPts val="600"/>
              </a:spcBef>
              <a:buClr>
                <a:srgbClr val="FF0000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2pPr>
            <a:lvl3pPr marL="1143000" indent="-228600">
              <a:spcBef>
                <a:spcPts val="600"/>
              </a:spcBef>
              <a:buClr>
                <a:srgbClr val="3333CC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3pPr>
            <a:lvl4pPr marL="1600200" indent="-228600">
              <a:spcBef>
                <a:spcPts val="500"/>
              </a:spcBef>
              <a:buClr>
                <a:srgbClr val="FFCF01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4pPr>
            <a:lvl5pPr marL="2057400" indent="-228600">
              <a:spcBef>
                <a:spcPts val="500"/>
              </a:spcBef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pt-PT" altLang="pt-PT" sz="2400">
              <a:solidFill>
                <a:srgbClr val="000000"/>
              </a:solidFill>
              <a:latin typeface="Tahoma" charset="0"/>
              <a:sym typeface="Tahoma" charset="0"/>
            </a:endParaRPr>
          </a:p>
        </p:txBody>
      </p:sp>
      <p:sp>
        <p:nvSpPr>
          <p:cNvPr id="16391" name="Rectangle 14"/>
          <p:cNvSpPr>
            <a:spLocks/>
          </p:cNvSpPr>
          <p:nvPr/>
        </p:nvSpPr>
        <p:spPr bwMode="auto">
          <a:xfrm>
            <a:off x="1866445" y="4724976"/>
            <a:ext cx="292836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40639" bIns="0">
            <a:spAutoFit/>
          </a:bodyPr>
          <a:lstStyle>
            <a:lvl1pPr marL="39688">
              <a:spcBef>
                <a:spcPts val="1900"/>
              </a:spcBef>
              <a:buClr>
                <a:srgbClr val="3333CC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1pPr>
            <a:lvl2pPr marL="742950" indent="-285750">
              <a:spcBef>
                <a:spcPts val="600"/>
              </a:spcBef>
              <a:buClr>
                <a:srgbClr val="FF0000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2pPr>
            <a:lvl3pPr marL="1143000" indent="-228600">
              <a:spcBef>
                <a:spcPts val="600"/>
              </a:spcBef>
              <a:buClr>
                <a:srgbClr val="3333CC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3pPr>
            <a:lvl4pPr marL="1600200" indent="-228600">
              <a:spcBef>
                <a:spcPts val="500"/>
              </a:spcBef>
              <a:buClr>
                <a:srgbClr val="FFCF01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4pPr>
            <a:lvl5pPr marL="2057400" indent="-228600">
              <a:spcBef>
                <a:spcPts val="500"/>
              </a:spcBef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pt-PT" sz="2400" dirty="0">
                <a:solidFill>
                  <a:schemeClr val="accent2"/>
                </a:solidFill>
                <a:latin typeface="Tahoma Bold" charset="0"/>
                <a:ea typeface="MS PGothic" charset="-128"/>
                <a:sym typeface="Tahoma Bold" charset="0"/>
              </a:rPr>
              <a:t>Sistema </a:t>
            </a:r>
            <a:r>
              <a:rPr lang="en-US" altLang="pt-PT" sz="2400" dirty="0" err="1">
                <a:solidFill>
                  <a:schemeClr val="accent2"/>
                </a:solidFill>
                <a:latin typeface="Tahoma Bold" charset="0"/>
                <a:ea typeface="MS PGothic" charset="-128"/>
                <a:sym typeface="Tahoma Bold" charset="0"/>
              </a:rPr>
              <a:t>Operativo</a:t>
            </a:r>
            <a:endParaRPr lang="en-US" altLang="pt-PT" sz="2400" dirty="0">
              <a:solidFill>
                <a:schemeClr val="accent2"/>
              </a:solidFill>
              <a:latin typeface="Tahoma Bold" charset="0"/>
              <a:ea typeface="MS PGothic" charset="-128"/>
              <a:sym typeface="Tahoma Bold" charset="0"/>
            </a:endParaRPr>
          </a:p>
        </p:txBody>
      </p:sp>
      <p:sp>
        <p:nvSpPr>
          <p:cNvPr id="16392" name="Rectangle 16"/>
          <p:cNvSpPr>
            <a:spLocks/>
          </p:cNvSpPr>
          <p:nvPr/>
        </p:nvSpPr>
        <p:spPr bwMode="auto">
          <a:xfrm>
            <a:off x="1622047" y="3235324"/>
            <a:ext cx="3276600" cy="1012762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>
            <a:lvl1pPr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endParaRPr lang="pt-PT" altLang="en-US"/>
          </a:p>
        </p:txBody>
      </p:sp>
      <p:sp>
        <p:nvSpPr>
          <p:cNvPr id="16393" name="Rectangle 17"/>
          <p:cNvSpPr>
            <a:spLocks/>
          </p:cNvSpPr>
          <p:nvPr/>
        </p:nvSpPr>
        <p:spPr bwMode="auto">
          <a:xfrm>
            <a:off x="2585297" y="3304880"/>
            <a:ext cx="1490663" cy="369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none" lIns="0" tIns="0" rIns="40639" bIns="0">
            <a:spAutoFit/>
          </a:bodyPr>
          <a:lstStyle>
            <a:lvl1pPr marL="39688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>
                <a:solidFill>
                  <a:schemeClr val="tx1"/>
                </a:solidFill>
                <a:ea typeface="MS PGothic" charset="-128"/>
                <a:cs typeface="Tahoma" charset="0"/>
              </a:rPr>
              <a:t>Aplicações</a:t>
            </a:r>
          </a:p>
        </p:txBody>
      </p:sp>
      <p:sp>
        <p:nvSpPr>
          <p:cNvPr id="16394" name="Line 19"/>
          <p:cNvSpPr>
            <a:spLocks noChangeShapeType="1"/>
          </p:cNvSpPr>
          <p:nvPr/>
        </p:nvSpPr>
        <p:spPr bwMode="auto">
          <a:xfrm flipH="1">
            <a:off x="5127247" y="4006785"/>
            <a:ext cx="914400" cy="1588"/>
          </a:xfrm>
          <a:prstGeom prst="line">
            <a:avLst/>
          </a:prstGeom>
          <a:noFill/>
          <a:ln w="50800">
            <a:solidFill>
              <a:schemeClr val="accent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6396" name="Rectangle 21"/>
          <p:cNvSpPr>
            <a:spLocks/>
          </p:cNvSpPr>
          <p:nvPr/>
        </p:nvSpPr>
        <p:spPr bwMode="auto">
          <a:xfrm>
            <a:off x="6268660" y="3800410"/>
            <a:ext cx="1406525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40639" bIns="0">
            <a:spAutoFit/>
          </a:bodyPr>
          <a:lstStyle>
            <a:lvl1pPr marL="39688">
              <a:spcBef>
                <a:spcPts val="1900"/>
              </a:spcBef>
              <a:buClr>
                <a:srgbClr val="3333CC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1pPr>
            <a:lvl2pPr marL="742950" indent="-285750">
              <a:spcBef>
                <a:spcPts val="600"/>
              </a:spcBef>
              <a:buClr>
                <a:srgbClr val="FF0000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2pPr>
            <a:lvl3pPr marL="1143000" indent="-228600">
              <a:spcBef>
                <a:spcPts val="600"/>
              </a:spcBef>
              <a:buClr>
                <a:srgbClr val="3333CC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3pPr>
            <a:lvl4pPr marL="1600200" indent="-228600">
              <a:spcBef>
                <a:spcPts val="500"/>
              </a:spcBef>
              <a:buClr>
                <a:srgbClr val="FFCF01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4pPr>
            <a:lvl5pPr marL="2057400" indent="-228600">
              <a:spcBef>
                <a:spcPts val="500"/>
              </a:spcBef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pt-PT" sz="2400">
                <a:latin typeface="Tahoma" charset="0"/>
                <a:ea typeface="MS PGothic" charset="-128"/>
                <a:sym typeface="Tahoma" charset="0"/>
              </a:rPr>
              <a:t>Utilizador</a:t>
            </a:r>
          </a:p>
        </p:txBody>
      </p:sp>
      <p:sp>
        <p:nvSpPr>
          <p:cNvPr id="16397" name="Rectangle 22"/>
          <p:cNvSpPr>
            <a:spLocks/>
          </p:cNvSpPr>
          <p:nvPr/>
        </p:nvSpPr>
        <p:spPr bwMode="auto">
          <a:xfrm>
            <a:off x="1651283" y="6112137"/>
            <a:ext cx="3247363" cy="276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wrap="none" lIns="0" tIns="0" rIns="40639" bIns="0">
            <a:spAutoFit/>
          </a:bodyPr>
          <a:lstStyle>
            <a:lvl1pPr marL="39688">
              <a:spcBef>
                <a:spcPts val="1900"/>
              </a:spcBef>
              <a:buClr>
                <a:srgbClr val="3333CC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1pPr>
            <a:lvl2pPr marL="742950" indent="-285750">
              <a:spcBef>
                <a:spcPts val="600"/>
              </a:spcBef>
              <a:buClr>
                <a:srgbClr val="FF0000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2pPr>
            <a:lvl3pPr marL="1143000" indent="-228600">
              <a:spcBef>
                <a:spcPts val="600"/>
              </a:spcBef>
              <a:buClr>
                <a:srgbClr val="3333CC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3pPr>
            <a:lvl4pPr marL="1600200" indent="-228600">
              <a:spcBef>
                <a:spcPts val="500"/>
              </a:spcBef>
              <a:buClr>
                <a:srgbClr val="FFCF01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4pPr>
            <a:lvl5pPr marL="2057400" indent="-228600">
              <a:spcBef>
                <a:spcPts val="500"/>
              </a:spcBef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pt-PT" sz="1800" dirty="0">
                <a:latin typeface="Tahoma" charset="0"/>
                <a:ea typeface="MS PGothic" charset="-128"/>
                <a:sym typeface="Tahoma" charset="0"/>
              </a:rPr>
              <a:t>CPU, me</a:t>
            </a:r>
            <a:r>
              <a:rPr lang="pt-PT" altLang="pt-PT" sz="1800" dirty="0" err="1">
                <a:latin typeface="Tahoma" charset="0"/>
                <a:ea typeface="MS PGothic" charset="-128"/>
                <a:sym typeface="Tahoma" charset="0"/>
              </a:rPr>
              <a:t>mória</a:t>
            </a:r>
            <a:r>
              <a:rPr lang="pt-PT" altLang="pt-PT" sz="1800" dirty="0">
                <a:latin typeface="Tahoma" charset="0"/>
                <a:ea typeface="MS PGothic" charset="-128"/>
                <a:sym typeface="Tahoma" charset="0"/>
              </a:rPr>
              <a:t>, dispositivos I/O</a:t>
            </a:r>
            <a:endParaRPr lang="en-US" altLang="pt-PT" sz="1800" dirty="0">
              <a:latin typeface="Tahoma" charset="0"/>
              <a:ea typeface="MS PGothic" charset="-128"/>
              <a:sym typeface="Tahoma" charset="0"/>
            </a:endParaRPr>
          </a:p>
        </p:txBody>
      </p:sp>
      <p:sp>
        <p:nvSpPr>
          <p:cNvPr id="16398" name="AutoShape 23"/>
          <p:cNvSpPr>
            <a:spLocks/>
          </p:cNvSpPr>
          <p:nvPr/>
        </p:nvSpPr>
        <p:spPr bwMode="auto">
          <a:xfrm>
            <a:off x="1850647" y="4248085"/>
            <a:ext cx="485775" cy="381000"/>
          </a:xfrm>
          <a:custGeom>
            <a:avLst/>
            <a:gdLst>
              <a:gd name="T0" fmla="*/ 0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0 h 21600"/>
              <a:gd name="T6" fmla="*/ 2147483646 w 21600"/>
              <a:gd name="T7" fmla="*/ 0 h 21600"/>
              <a:gd name="T8" fmla="*/ 2147483646 w 21600"/>
              <a:gd name="T9" fmla="*/ 2147483646 h 21600"/>
              <a:gd name="T10" fmla="*/ 2147483646 w 21600"/>
              <a:gd name="T11" fmla="*/ 2147483646 h 21600"/>
              <a:gd name="T12" fmla="*/ 2147483646 w 21600"/>
              <a:gd name="T13" fmla="*/ 2147483646 h 21600"/>
              <a:gd name="T14" fmla="*/ 0 w 21600"/>
              <a:gd name="T15" fmla="*/ 2147483646 h 21600"/>
              <a:gd name="T16" fmla="*/ 0 w 21600"/>
              <a:gd name="T17" fmla="*/ 2147483646 h 216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1600" h="21600">
                <a:moveTo>
                  <a:pt x="0" y="16200"/>
                </a:moveTo>
                <a:lnTo>
                  <a:pt x="5400" y="16200"/>
                </a:lnTo>
                <a:lnTo>
                  <a:pt x="5400" y="0"/>
                </a:lnTo>
                <a:lnTo>
                  <a:pt x="16200" y="0"/>
                </a:lnTo>
                <a:lnTo>
                  <a:pt x="16200" y="162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close/>
                <a:moveTo>
                  <a:pt x="0" y="16200"/>
                </a:moveTo>
              </a:path>
            </a:pathLst>
          </a:custGeom>
          <a:solidFill>
            <a:schemeClr val="accent2"/>
          </a:solidFill>
          <a:ln w="9525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6399" name="AutoShape 24"/>
          <p:cNvSpPr>
            <a:spLocks/>
          </p:cNvSpPr>
          <p:nvPr/>
        </p:nvSpPr>
        <p:spPr bwMode="auto">
          <a:xfrm>
            <a:off x="1850647" y="5162485"/>
            <a:ext cx="485775" cy="381000"/>
          </a:xfrm>
          <a:custGeom>
            <a:avLst/>
            <a:gdLst>
              <a:gd name="T0" fmla="*/ 0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0 h 21600"/>
              <a:gd name="T6" fmla="*/ 2147483646 w 21600"/>
              <a:gd name="T7" fmla="*/ 0 h 21600"/>
              <a:gd name="T8" fmla="*/ 2147483646 w 21600"/>
              <a:gd name="T9" fmla="*/ 2147483646 h 21600"/>
              <a:gd name="T10" fmla="*/ 2147483646 w 21600"/>
              <a:gd name="T11" fmla="*/ 2147483646 h 21600"/>
              <a:gd name="T12" fmla="*/ 2147483646 w 21600"/>
              <a:gd name="T13" fmla="*/ 2147483646 h 21600"/>
              <a:gd name="T14" fmla="*/ 0 w 21600"/>
              <a:gd name="T15" fmla="*/ 2147483646 h 21600"/>
              <a:gd name="T16" fmla="*/ 0 w 21600"/>
              <a:gd name="T17" fmla="*/ 2147483646 h 216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1600" h="21600">
                <a:moveTo>
                  <a:pt x="0" y="16200"/>
                </a:moveTo>
                <a:lnTo>
                  <a:pt x="5400" y="16200"/>
                </a:lnTo>
                <a:lnTo>
                  <a:pt x="5400" y="0"/>
                </a:lnTo>
                <a:lnTo>
                  <a:pt x="16200" y="0"/>
                </a:lnTo>
                <a:lnTo>
                  <a:pt x="16200" y="162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close/>
                <a:moveTo>
                  <a:pt x="0" y="16200"/>
                </a:moveTo>
              </a:path>
            </a:pathLst>
          </a:custGeom>
          <a:solidFill>
            <a:schemeClr val="accent2"/>
          </a:solidFill>
          <a:ln w="9525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6400" name="AutoShape 25"/>
          <p:cNvSpPr>
            <a:spLocks/>
          </p:cNvSpPr>
          <p:nvPr/>
        </p:nvSpPr>
        <p:spPr bwMode="auto">
          <a:xfrm rot="10800000" flipH="1">
            <a:off x="4060447" y="4248085"/>
            <a:ext cx="485775" cy="381000"/>
          </a:xfrm>
          <a:custGeom>
            <a:avLst/>
            <a:gdLst>
              <a:gd name="T0" fmla="*/ 0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0 h 21600"/>
              <a:gd name="T6" fmla="*/ 2147483646 w 21600"/>
              <a:gd name="T7" fmla="*/ 0 h 21600"/>
              <a:gd name="T8" fmla="*/ 2147483646 w 21600"/>
              <a:gd name="T9" fmla="*/ 2147483646 h 21600"/>
              <a:gd name="T10" fmla="*/ 2147483646 w 21600"/>
              <a:gd name="T11" fmla="*/ 2147483646 h 21600"/>
              <a:gd name="T12" fmla="*/ 2147483646 w 21600"/>
              <a:gd name="T13" fmla="*/ 2147483646 h 21600"/>
              <a:gd name="T14" fmla="*/ 0 w 21600"/>
              <a:gd name="T15" fmla="*/ 2147483646 h 21600"/>
              <a:gd name="T16" fmla="*/ 0 w 21600"/>
              <a:gd name="T17" fmla="*/ 2147483646 h 216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1600" h="21600">
                <a:moveTo>
                  <a:pt x="0" y="16200"/>
                </a:moveTo>
                <a:lnTo>
                  <a:pt x="5400" y="16200"/>
                </a:lnTo>
                <a:lnTo>
                  <a:pt x="5400" y="0"/>
                </a:lnTo>
                <a:lnTo>
                  <a:pt x="16200" y="0"/>
                </a:lnTo>
                <a:lnTo>
                  <a:pt x="16200" y="162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close/>
                <a:moveTo>
                  <a:pt x="0" y="16200"/>
                </a:moveTo>
              </a:path>
            </a:pathLst>
          </a:custGeom>
          <a:solidFill>
            <a:schemeClr val="accent4"/>
          </a:solidFill>
          <a:ln w="9525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6401" name="AutoShape 26"/>
          <p:cNvSpPr>
            <a:spLocks/>
          </p:cNvSpPr>
          <p:nvPr/>
        </p:nvSpPr>
        <p:spPr bwMode="auto">
          <a:xfrm rot="10800000" flipH="1">
            <a:off x="4060447" y="5162485"/>
            <a:ext cx="485775" cy="381000"/>
          </a:xfrm>
          <a:custGeom>
            <a:avLst/>
            <a:gdLst>
              <a:gd name="T0" fmla="*/ 0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0 h 21600"/>
              <a:gd name="T6" fmla="*/ 2147483646 w 21600"/>
              <a:gd name="T7" fmla="*/ 0 h 21600"/>
              <a:gd name="T8" fmla="*/ 2147483646 w 21600"/>
              <a:gd name="T9" fmla="*/ 2147483646 h 21600"/>
              <a:gd name="T10" fmla="*/ 2147483646 w 21600"/>
              <a:gd name="T11" fmla="*/ 2147483646 h 21600"/>
              <a:gd name="T12" fmla="*/ 2147483646 w 21600"/>
              <a:gd name="T13" fmla="*/ 2147483646 h 21600"/>
              <a:gd name="T14" fmla="*/ 0 w 21600"/>
              <a:gd name="T15" fmla="*/ 2147483646 h 21600"/>
              <a:gd name="T16" fmla="*/ 0 w 21600"/>
              <a:gd name="T17" fmla="*/ 2147483646 h 216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1600" h="21600">
                <a:moveTo>
                  <a:pt x="0" y="16200"/>
                </a:moveTo>
                <a:lnTo>
                  <a:pt x="5400" y="16200"/>
                </a:lnTo>
                <a:lnTo>
                  <a:pt x="5400" y="0"/>
                </a:lnTo>
                <a:lnTo>
                  <a:pt x="16200" y="0"/>
                </a:lnTo>
                <a:lnTo>
                  <a:pt x="16200" y="162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close/>
                <a:moveTo>
                  <a:pt x="0" y="16200"/>
                </a:moveTo>
              </a:path>
            </a:pathLst>
          </a:custGeom>
          <a:solidFill>
            <a:schemeClr val="accent4"/>
          </a:solidFill>
          <a:ln w="9525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2</a:t>
            </a:fld>
            <a:endParaRPr lang="en-US"/>
          </a:p>
        </p:txBody>
      </p:sp>
      <p:sp>
        <p:nvSpPr>
          <p:cNvPr id="19" name="Rectangle 22"/>
          <p:cNvSpPr>
            <a:spLocks/>
          </p:cNvSpPr>
          <p:nvPr/>
        </p:nvSpPr>
        <p:spPr bwMode="auto">
          <a:xfrm>
            <a:off x="1713657" y="3741705"/>
            <a:ext cx="3122613" cy="43088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wrap="square" lIns="0" tIns="0" rIns="40639" bIns="0">
            <a:spAutoFit/>
          </a:bodyPr>
          <a:lstStyle>
            <a:lvl1pPr marL="39688">
              <a:spcBef>
                <a:spcPts val="1900"/>
              </a:spcBef>
              <a:buClr>
                <a:srgbClr val="3333CC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1pPr>
            <a:lvl2pPr marL="742950" indent="-285750">
              <a:spcBef>
                <a:spcPts val="600"/>
              </a:spcBef>
              <a:buClr>
                <a:srgbClr val="FF0000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2pPr>
            <a:lvl3pPr marL="1143000" indent="-228600">
              <a:spcBef>
                <a:spcPts val="600"/>
              </a:spcBef>
              <a:buClr>
                <a:srgbClr val="3333CC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3pPr>
            <a:lvl4pPr marL="1600200" indent="-228600">
              <a:spcBef>
                <a:spcPts val="500"/>
              </a:spcBef>
              <a:buClr>
                <a:srgbClr val="FFCF01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4pPr>
            <a:lvl5pPr marL="2057400" indent="-228600">
              <a:spcBef>
                <a:spcPts val="500"/>
              </a:spcBef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pt-PT" altLang="pt-PT" sz="1400" dirty="0">
                <a:latin typeface="Tahoma" charset="0"/>
                <a:ea typeface="MS PGothic" charset="-128"/>
                <a:sym typeface="Tahoma" charset="0"/>
              </a:rPr>
              <a:t>processador de texto, </a:t>
            </a:r>
            <a:r>
              <a:rPr lang="pt-PT" altLang="pt-PT" sz="1400">
                <a:latin typeface="Tahoma" charset="0"/>
                <a:ea typeface="MS PGothic" charset="-128"/>
                <a:sym typeface="Tahoma" charset="0"/>
              </a:rPr>
              <a:t>web browser, compiladores, bases de dados, jogos</a:t>
            </a:r>
            <a:endParaRPr lang="en-US" altLang="pt-PT" sz="1400" dirty="0">
              <a:latin typeface="Tahoma" charset="0"/>
              <a:ea typeface="MS PGothic" charset="-128"/>
              <a:sym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05383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 dirty="0"/>
              <a:t>Tipos de Sistemas Operativos</a:t>
            </a:r>
            <a:endParaRPr lang="pt-PT" altLang="pt-PT" dirty="0"/>
          </a:p>
        </p:txBody>
      </p:sp>
      <p:sp>
        <p:nvSpPr>
          <p:cNvPr id="50179" name="Rectangle 9"/>
          <p:cNvSpPr>
            <a:spLocks noGrp="1" noChangeArrowheads="1"/>
          </p:cNvSpPr>
          <p:nvPr>
            <p:ph type="body" idx="13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pt-PT" altLang="pt-PT" dirty="0"/>
              <a:t>Dedicado vs. uso geral</a:t>
            </a:r>
          </a:p>
          <a:p>
            <a:r>
              <a:rPr lang="pt-PT" altLang="pt-PT" dirty="0"/>
              <a:t>Dedicado</a:t>
            </a:r>
          </a:p>
          <a:p>
            <a:pPr lvl="1"/>
            <a:r>
              <a:rPr lang="pt-PT" altLang="pt-PT" dirty="0"/>
              <a:t>Sistema Operativo </a:t>
            </a:r>
            <a:r>
              <a:rPr lang="pt-PT" altLang="pt-PT" dirty="0">
                <a:solidFill>
                  <a:schemeClr val="accent2"/>
                </a:solidFill>
              </a:rPr>
              <a:t>projetado para aplicações específicas</a:t>
            </a:r>
          </a:p>
          <a:p>
            <a:pPr lvl="1"/>
            <a:r>
              <a:rPr lang="pt-PT" altLang="pt-PT" dirty="0"/>
              <a:t>Exemplos:</a:t>
            </a:r>
          </a:p>
          <a:p>
            <a:pPr lvl="2"/>
            <a:r>
              <a:rPr lang="pt-PT" altLang="pt-PT" dirty="0"/>
              <a:t>Controlo de uma linha de montagem - </a:t>
            </a:r>
            <a:r>
              <a:rPr lang="pt-PT" altLang="pt-PT" dirty="0" err="1"/>
              <a:t>SOs</a:t>
            </a:r>
            <a:r>
              <a:rPr lang="pt-PT" altLang="pt-PT" dirty="0"/>
              <a:t> em tempo real</a:t>
            </a:r>
          </a:p>
          <a:p>
            <a:pPr lvl="2"/>
            <a:r>
              <a:rPr lang="pt-PT" altLang="pt-PT" dirty="0"/>
              <a:t>Gestão de transações numa companhia aérea - </a:t>
            </a:r>
            <a:r>
              <a:rPr lang="pt-PT" altLang="pt-PT" dirty="0" err="1"/>
              <a:t>SOs</a:t>
            </a:r>
            <a:r>
              <a:rPr lang="pt-PT" altLang="pt-PT" dirty="0"/>
              <a:t> para Mainframes</a:t>
            </a:r>
          </a:p>
          <a:p>
            <a:pPr lvl="2"/>
            <a:r>
              <a:rPr lang="pt-PT" altLang="pt-PT" dirty="0"/>
              <a:t>Interface para um telemóvel – SO embebido (</a:t>
            </a:r>
            <a:r>
              <a:rPr lang="pt-PT" altLang="pt-PT" dirty="0" err="1"/>
              <a:t>embedded</a:t>
            </a:r>
            <a:r>
              <a:rPr lang="pt-PT" altLang="pt-PT" dirty="0"/>
              <a:t>)</a:t>
            </a:r>
          </a:p>
          <a:p>
            <a:r>
              <a:rPr lang="pt-PT" altLang="pt-PT" dirty="0"/>
              <a:t>Uso geral</a:t>
            </a:r>
          </a:p>
          <a:p>
            <a:pPr lvl="1"/>
            <a:r>
              <a:rPr lang="pt-PT" altLang="pt-PT" dirty="0"/>
              <a:t>Projetados para uma </a:t>
            </a:r>
            <a:r>
              <a:rPr lang="pt-PT" altLang="pt-PT" dirty="0">
                <a:solidFill>
                  <a:schemeClr val="accent2"/>
                </a:solidFill>
              </a:rPr>
              <a:t>fácil utilização</a:t>
            </a:r>
          </a:p>
          <a:p>
            <a:pPr lvl="1"/>
            <a:r>
              <a:rPr lang="pt-PT" altLang="pt-PT" dirty="0"/>
              <a:t>Permitem a execução de uma </a:t>
            </a:r>
            <a:r>
              <a:rPr lang="pt-PT" altLang="pt-PT" dirty="0">
                <a:solidFill>
                  <a:schemeClr val="accent2"/>
                </a:solidFill>
              </a:rPr>
              <a:t>grande variedade de programas</a:t>
            </a:r>
          </a:p>
          <a:p>
            <a:pPr lvl="1"/>
            <a:r>
              <a:rPr lang="pt-PT" altLang="pt-PT" dirty="0"/>
              <a:t>Reconhecem uma </a:t>
            </a:r>
            <a:r>
              <a:rPr lang="pt-PT" altLang="pt-PT" dirty="0">
                <a:solidFill>
                  <a:schemeClr val="accent2"/>
                </a:solidFill>
              </a:rPr>
              <a:t>grande diversidade de periféricos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2148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 dirty="0"/>
              <a:t>Tipos de Sistemas Operativos</a:t>
            </a:r>
            <a:endParaRPr lang="pt-PT" altLang="pt-PT" dirty="0"/>
          </a:p>
        </p:txBody>
      </p:sp>
      <p:sp>
        <p:nvSpPr>
          <p:cNvPr id="51203" name="Rectangle 9"/>
          <p:cNvSpPr>
            <a:spLocks noGrp="1" noChangeArrowheads="1"/>
          </p:cNvSpPr>
          <p:nvPr>
            <p:ph type="body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t-PT" altLang="pt-PT" dirty="0"/>
              <a:t>Proprietários vs. abertos</a:t>
            </a:r>
          </a:p>
          <a:p>
            <a:r>
              <a:rPr lang="pt-PT" altLang="pt-PT" dirty="0"/>
              <a:t>Proprietários: todos os sistemas dos anos 1970....</a:t>
            </a:r>
          </a:p>
          <a:p>
            <a:pPr lvl="2"/>
            <a:r>
              <a:rPr lang="pt-PT" altLang="pt-PT" dirty="0"/>
              <a:t>Restrições na sua utilização e cópia</a:t>
            </a:r>
          </a:p>
          <a:p>
            <a:pPr lvl="2"/>
            <a:r>
              <a:rPr lang="pt-PT" altLang="pt-PT" dirty="0"/>
              <a:t>Desenvolvidos pelo fabricante do hardware</a:t>
            </a:r>
          </a:p>
          <a:p>
            <a:pPr lvl="2"/>
            <a:r>
              <a:rPr lang="pt-PT" altLang="pt-PT" dirty="0"/>
              <a:t>Código não divulgado</a:t>
            </a:r>
          </a:p>
          <a:p>
            <a:pPr lvl="1"/>
            <a:r>
              <a:rPr lang="pt-PT" altLang="pt-PT" dirty="0">
                <a:solidFill>
                  <a:schemeClr val="accent2"/>
                </a:solidFill>
              </a:rPr>
              <a:t>Windows, </a:t>
            </a:r>
          </a:p>
          <a:p>
            <a:r>
              <a:rPr lang="pt-PT" altLang="pt-PT" dirty="0"/>
              <a:t>Abertos: com génese no </a:t>
            </a:r>
            <a:r>
              <a:rPr lang="pt-PT" altLang="pt-PT" dirty="0" err="1"/>
              <a:t>unix</a:t>
            </a:r>
            <a:endParaRPr lang="pt-PT" altLang="pt-PT" dirty="0"/>
          </a:p>
          <a:p>
            <a:pPr lvl="2"/>
            <a:r>
              <a:rPr lang="pt-PT" altLang="pt-PT" dirty="0"/>
              <a:t>Divulgação do código fonte</a:t>
            </a:r>
          </a:p>
          <a:p>
            <a:pPr lvl="2"/>
            <a:r>
              <a:rPr lang="pt-PT" altLang="pt-PT" dirty="0"/>
              <a:t>Interfaces standard de programação</a:t>
            </a:r>
          </a:p>
          <a:p>
            <a:pPr lvl="2"/>
            <a:r>
              <a:rPr lang="pt-PT" altLang="pt-PT" dirty="0"/>
              <a:t>Potencia o desenvolvimento de Software e Hardware por terceiros</a:t>
            </a:r>
          </a:p>
          <a:p>
            <a:pPr lvl="1"/>
            <a:r>
              <a:rPr lang="pt-PT" altLang="pt-PT" dirty="0"/>
              <a:t>Linux: open </a:t>
            </a:r>
            <a:r>
              <a:rPr lang="pt-PT" altLang="pt-PT" dirty="0" err="1"/>
              <a:t>source</a:t>
            </a:r>
            <a:r>
              <a:rPr lang="pt-PT" altLang="pt-PT" dirty="0"/>
              <a:t>, free software, com licença GPL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21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7A880A-5FD4-C94E-BE99-82778D30E912}"/>
              </a:ext>
            </a:extLst>
          </p:cNvPr>
          <p:cNvSpPr txBox="1"/>
          <p:nvPr/>
        </p:nvSpPr>
        <p:spPr>
          <a:xfrm>
            <a:off x="5489943" y="1374592"/>
            <a:ext cx="32710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PT" sz="1400" dirty="0"/>
              <a:t>Adaptado de slides das aulas de SO do IST</a:t>
            </a:r>
          </a:p>
        </p:txBody>
      </p:sp>
    </p:spTree>
    <p:extLst>
      <p:ext uri="{BB962C8B-B14F-4D97-AF65-F5344CB8AC3E}">
        <p14:creationId xmlns:p14="http://schemas.microsoft.com/office/powerpoint/2010/main" val="13039956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 dirty="0"/>
              <a:t>Tipos de Sistemas Operativos</a:t>
            </a:r>
          </a:p>
        </p:txBody>
      </p:sp>
      <p:sp>
        <p:nvSpPr>
          <p:cNvPr id="33794" name="Rectangle 9"/>
          <p:cNvSpPr>
            <a:spLocks noGrp="1" noChangeArrowheads="1"/>
          </p:cNvSpPr>
          <p:nvPr>
            <p:ph type="body" idx="13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pt-PT" altLang="pt-PT" dirty="0" err="1"/>
              <a:t>SOs</a:t>
            </a:r>
            <a:r>
              <a:rPr lang="pt-PT" altLang="pt-PT" dirty="0"/>
              <a:t> tempo virtual vs. tempo real</a:t>
            </a:r>
          </a:p>
          <a:p>
            <a:r>
              <a:rPr lang="pt-PT" altLang="pt-PT" dirty="0"/>
              <a:t>Tempo virtual</a:t>
            </a:r>
          </a:p>
          <a:p>
            <a:pPr lvl="2"/>
            <a:r>
              <a:rPr lang="pt-PT" altLang="pt-PT" dirty="0"/>
              <a:t>O tempo de execução dos programas não tem relação com o tempo exterior ao computador</a:t>
            </a:r>
          </a:p>
          <a:p>
            <a:pPr lvl="2"/>
            <a:r>
              <a:rPr lang="pt-PT" altLang="pt-PT" dirty="0"/>
              <a:t>Sistemas mais utilizados na maioria dos computadores</a:t>
            </a:r>
          </a:p>
          <a:p>
            <a:pPr lvl="1"/>
            <a:r>
              <a:rPr lang="pt-PT" altLang="pt-PT" dirty="0"/>
              <a:t>Exemplos: Windows, </a:t>
            </a:r>
            <a:r>
              <a:rPr lang="pt-PT" altLang="pt-PT" dirty="0" err="1"/>
              <a:t>MacOS</a:t>
            </a:r>
            <a:r>
              <a:rPr lang="pt-PT" altLang="pt-PT" dirty="0"/>
              <a:t>, Linux</a:t>
            </a:r>
          </a:p>
          <a:p>
            <a:r>
              <a:rPr lang="pt-PT" altLang="pt-PT" dirty="0"/>
              <a:t>Tempo real</a:t>
            </a:r>
          </a:p>
          <a:p>
            <a:pPr lvl="2"/>
            <a:r>
              <a:rPr lang="pt-PT" altLang="pt-PT" dirty="0"/>
              <a:t>Utilizados para controlo de processos nos quais o </a:t>
            </a:r>
            <a:r>
              <a:rPr lang="pt-PT" altLang="pt-PT" dirty="0">
                <a:solidFill>
                  <a:schemeClr val="accent2"/>
                </a:solidFill>
              </a:rPr>
              <a:t>tempo é o fator mais importante</a:t>
            </a:r>
            <a:r>
              <a:rPr lang="pt-PT" altLang="pt-PT" dirty="0"/>
              <a:t>. Dá resposta a um acontecimento num intervalo determinado, caso contrário não cumpre a especificação e falha.</a:t>
            </a:r>
          </a:p>
          <a:p>
            <a:pPr lvl="2"/>
            <a:r>
              <a:rPr lang="pt-PT" altLang="pt-PT" dirty="0"/>
              <a:t>Inicialmente usados em processos industriais e hoje também para jogos, sistemas de controlo em automóveis, aviões, etc.</a:t>
            </a:r>
          </a:p>
          <a:p>
            <a:pPr lvl="1"/>
            <a:r>
              <a:rPr lang="pt-PT" altLang="pt-PT" dirty="0"/>
              <a:t>Oferta extensa de </a:t>
            </a:r>
            <a:r>
              <a:rPr lang="pt-PT" altLang="pt-PT" dirty="0" err="1"/>
              <a:t>SOs</a:t>
            </a:r>
            <a:r>
              <a:rPr lang="pt-PT" altLang="pt-PT" dirty="0"/>
              <a:t> de tempo real, muitos para sistemas embebidos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22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1597F9-4C92-2D4B-B131-588861C45BB7}"/>
              </a:ext>
            </a:extLst>
          </p:cNvPr>
          <p:cNvSpPr txBox="1"/>
          <p:nvPr/>
        </p:nvSpPr>
        <p:spPr>
          <a:xfrm>
            <a:off x="5489943" y="1374592"/>
            <a:ext cx="32710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PT" sz="1400" dirty="0"/>
              <a:t>Adaptado de slides das aulas de SO do IST</a:t>
            </a:r>
          </a:p>
        </p:txBody>
      </p:sp>
    </p:spTree>
    <p:extLst>
      <p:ext uri="{BB962C8B-B14F-4D97-AF65-F5344CB8AC3E}">
        <p14:creationId xmlns:p14="http://schemas.microsoft.com/office/powerpoint/2010/main" val="18062888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 dirty="0"/>
              <a:t>Tipos de Sistemas Operativos</a:t>
            </a:r>
          </a:p>
        </p:txBody>
      </p:sp>
      <p:sp>
        <p:nvSpPr>
          <p:cNvPr id="34818" name="Rectangle 9"/>
          <p:cNvSpPr>
            <a:spLocks noGrp="1" noChangeArrowheads="1"/>
          </p:cNvSpPr>
          <p:nvPr>
            <p:ph type="body" idx="13"/>
          </p:nvPr>
        </p:nvSpPr>
        <p:spPr/>
        <p:txBody>
          <a:bodyPr>
            <a:normAutofit/>
          </a:bodyPr>
          <a:lstStyle/>
          <a:p>
            <a:r>
              <a:rPr lang="pt-PT" altLang="pt-PT" dirty="0" err="1"/>
              <a:t>SOs</a:t>
            </a:r>
            <a:r>
              <a:rPr lang="pt-PT" altLang="pt-PT" dirty="0"/>
              <a:t> de sistemas embebidos</a:t>
            </a:r>
          </a:p>
          <a:p>
            <a:pPr lvl="1"/>
            <a:r>
              <a:rPr lang="pt-PT" altLang="pt-PT" dirty="0"/>
              <a:t>Controlo de </a:t>
            </a:r>
            <a:r>
              <a:rPr lang="pt-PT" altLang="pt-PT" dirty="0" err="1"/>
              <a:t>electrodomésticos</a:t>
            </a:r>
            <a:r>
              <a:rPr lang="pt-PT" altLang="pt-PT" dirty="0"/>
              <a:t> e pequenos dispositivos que não se olham como computadores (e.g., televisão, carro, telefones antigos)</a:t>
            </a:r>
          </a:p>
          <a:p>
            <a:pPr lvl="1"/>
            <a:r>
              <a:rPr lang="pt-PT" altLang="pt-PT" dirty="0"/>
              <a:t>Software integrado com o hardware</a:t>
            </a:r>
          </a:p>
          <a:p>
            <a:pPr lvl="1"/>
            <a:r>
              <a:rPr lang="pt-PT" altLang="pt-PT" dirty="0"/>
              <a:t>Desenvolvido para um conjunto de operações e não </a:t>
            </a:r>
            <a:br>
              <a:rPr lang="pt-PT" altLang="pt-PT" dirty="0"/>
            </a:br>
            <a:r>
              <a:rPr lang="pt-PT" altLang="pt-PT" dirty="0"/>
              <a:t>oferece interface para desenvolver aplicações</a:t>
            </a:r>
          </a:p>
          <a:p>
            <a:pPr lvl="1"/>
            <a:r>
              <a:rPr lang="pt-PT" altLang="pt-PT" dirty="0"/>
              <a:t>Exemplos: Windows CE, </a:t>
            </a:r>
            <a:r>
              <a:rPr lang="pt-PT" altLang="pt-PT" dirty="0" err="1"/>
              <a:t>Kindle</a:t>
            </a:r>
            <a:r>
              <a:rPr lang="pt-PT" altLang="pt-PT" dirty="0"/>
              <a:t>, </a:t>
            </a:r>
            <a:r>
              <a:rPr lang="pt-PT" altLang="pt-PT" dirty="0" err="1"/>
              <a:t>Kobo</a:t>
            </a:r>
            <a:endParaRPr lang="pt-PT" altLang="pt-PT" dirty="0"/>
          </a:p>
          <a:p>
            <a:r>
              <a:rPr lang="pt-PT" altLang="pt-PT" dirty="0" err="1"/>
              <a:t>SOs</a:t>
            </a:r>
            <a:r>
              <a:rPr lang="pt-PT" altLang="pt-PT" dirty="0"/>
              <a:t> para computadores de bolso</a:t>
            </a:r>
          </a:p>
          <a:p>
            <a:pPr lvl="2"/>
            <a:r>
              <a:rPr lang="pt-PT" altLang="pt-PT" dirty="0"/>
              <a:t>Usados em </a:t>
            </a:r>
            <a:r>
              <a:rPr lang="pt-PT" altLang="pt-PT" dirty="0" err="1"/>
              <a:t>tablets</a:t>
            </a:r>
            <a:r>
              <a:rPr lang="pt-PT" altLang="pt-PT" dirty="0"/>
              <a:t>, </a:t>
            </a:r>
            <a:r>
              <a:rPr lang="pt-PT" altLang="pt-PT" dirty="0" err="1"/>
              <a:t>smartphones</a:t>
            </a:r>
            <a:r>
              <a:rPr lang="pt-PT" altLang="pt-PT" dirty="0"/>
              <a:t>, etc. Hoje em dia muito sofisticados e lidam com vários CPU, muita memória e vários sensores: GPS, </a:t>
            </a:r>
            <a:r>
              <a:rPr lang="pt-PT" altLang="pt-PT" dirty="0" err="1"/>
              <a:t>câmeras</a:t>
            </a:r>
            <a:r>
              <a:rPr lang="pt-PT" altLang="pt-PT" dirty="0"/>
              <a:t>,...</a:t>
            </a:r>
          </a:p>
          <a:p>
            <a:pPr lvl="1"/>
            <a:r>
              <a:rPr lang="pt-PT" altLang="pt-PT" dirty="0"/>
              <a:t>Exemplos: </a:t>
            </a:r>
            <a:r>
              <a:rPr lang="pt-PT" altLang="pt-PT" dirty="0" err="1"/>
              <a:t>Android</a:t>
            </a:r>
            <a:r>
              <a:rPr lang="pt-PT" altLang="pt-PT" dirty="0"/>
              <a:t>, iOS, Windows mobile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23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A86AF53-55C5-DE4A-A2C5-282D3B1C1B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3378" y="2923801"/>
            <a:ext cx="2311685" cy="1544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1536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1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pt-PT" altLang="en-US"/>
              <a:t>Conceitos e Revisões</a:t>
            </a: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16" y="3242538"/>
            <a:ext cx="6954044" cy="3436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71063" y="5590902"/>
            <a:ext cx="518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/>
              <a:t>bus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45519" y="5081045"/>
            <a:ext cx="586976" cy="261610"/>
          </a:xfrm>
          <a:prstGeom prst="rect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PT" sz="1100" b="1"/>
              <a:t>MMU</a:t>
            </a:r>
            <a:endParaRPr lang="pt-PT" sz="1100" b="1" dirty="0"/>
          </a:p>
        </p:txBody>
      </p:sp>
    </p:spTree>
    <p:extLst>
      <p:ext uri="{BB962C8B-B14F-4D97-AF65-F5344CB8AC3E}">
        <p14:creationId xmlns:p14="http://schemas.microsoft.com/office/powerpoint/2010/main" val="6717453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 dirty="0"/>
              <a:t>Modo utilizador e modo núcleo </a:t>
            </a:r>
          </a:p>
        </p:txBody>
      </p:sp>
      <p:sp>
        <p:nvSpPr>
          <p:cNvPr id="36867" name="Rectangle 9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pt-PT" dirty="0">
                <a:solidFill>
                  <a:schemeClr val="accent2"/>
                </a:solidFill>
              </a:rPr>
              <a:t>Processador</a:t>
            </a:r>
            <a:r>
              <a:rPr lang="pt-PT" altLang="pt-PT" dirty="0"/>
              <a:t> (CPU) </a:t>
            </a:r>
          </a:p>
          <a:p>
            <a:pPr lvl="2"/>
            <a:r>
              <a:rPr lang="pt-PT" altLang="pt-PT" dirty="0"/>
              <a:t>Elemento ativo do sistema que executa processos</a:t>
            </a:r>
          </a:p>
          <a:p>
            <a:r>
              <a:rPr lang="pt-PT" altLang="pt-PT" dirty="0"/>
              <a:t>Os processadores mais recentes suportam</a:t>
            </a:r>
          </a:p>
          <a:p>
            <a:pPr lvl="1"/>
            <a:r>
              <a:rPr lang="pt-PT" altLang="pt-PT" dirty="0">
                <a:solidFill>
                  <a:schemeClr val="accent2"/>
                </a:solidFill>
              </a:rPr>
              <a:t>Modo utilizador </a:t>
            </a:r>
            <a:r>
              <a:rPr lang="pt-PT" altLang="pt-PT" dirty="0"/>
              <a:t>(</a:t>
            </a:r>
            <a:r>
              <a:rPr lang="pt-PT" altLang="pt-PT" dirty="0" err="1"/>
              <a:t>User</a:t>
            </a:r>
            <a:r>
              <a:rPr lang="pt-PT" altLang="pt-PT" dirty="0"/>
              <a:t> </a:t>
            </a:r>
            <a:r>
              <a:rPr lang="pt-PT" altLang="pt-PT" dirty="0" err="1"/>
              <a:t>Mode</a:t>
            </a:r>
            <a:r>
              <a:rPr lang="pt-PT" altLang="pt-PT" dirty="0"/>
              <a:t> / </a:t>
            </a:r>
            <a:r>
              <a:rPr lang="pt-PT" altLang="pt-PT" dirty="0" err="1"/>
              <a:t>protected</a:t>
            </a:r>
            <a:r>
              <a:rPr lang="pt-PT" altLang="pt-PT" dirty="0"/>
              <a:t> </a:t>
            </a:r>
            <a:r>
              <a:rPr lang="pt-PT" altLang="pt-PT" dirty="0" err="1"/>
              <a:t>mode</a:t>
            </a:r>
            <a:r>
              <a:rPr lang="pt-PT" altLang="pt-PT" dirty="0"/>
              <a:t>)</a:t>
            </a:r>
          </a:p>
          <a:p>
            <a:pPr lvl="2"/>
            <a:r>
              <a:rPr lang="pt-PT" altLang="pt-PT" dirty="0"/>
              <a:t>Disponível um subconjunto das instruções do CPU. É neste modo que correm as aplicações</a:t>
            </a:r>
          </a:p>
          <a:p>
            <a:pPr lvl="1"/>
            <a:r>
              <a:rPr lang="pt-PT" altLang="pt-PT" dirty="0">
                <a:solidFill>
                  <a:schemeClr val="accent2"/>
                </a:solidFill>
              </a:rPr>
              <a:t>Modo núcleo </a:t>
            </a:r>
            <a:r>
              <a:rPr lang="pt-PT" altLang="pt-PT" dirty="0"/>
              <a:t>(</a:t>
            </a:r>
            <a:r>
              <a:rPr lang="pt-PT" altLang="pt-PT" dirty="0" err="1"/>
              <a:t>Kernel</a:t>
            </a:r>
            <a:r>
              <a:rPr lang="pt-PT" altLang="pt-PT" dirty="0"/>
              <a:t> </a:t>
            </a:r>
            <a:r>
              <a:rPr lang="pt-PT" altLang="pt-PT" dirty="0" err="1"/>
              <a:t>Mode</a:t>
            </a:r>
            <a:r>
              <a:rPr lang="pt-PT" altLang="pt-PT" dirty="0"/>
              <a:t> / supervisor </a:t>
            </a:r>
            <a:r>
              <a:rPr lang="pt-PT" altLang="pt-PT" dirty="0" err="1"/>
              <a:t>mode</a:t>
            </a:r>
            <a:r>
              <a:rPr lang="pt-PT" altLang="pt-PT" dirty="0"/>
              <a:t>)</a:t>
            </a:r>
          </a:p>
          <a:p>
            <a:pPr lvl="2"/>
            <a:r>
              <a:rPr lang="pt-PT" altLang="pt-PT" dirty="0"/>
              <a:t>Modo privilegiado do processador, para o qual todas as instruções estão disponíveis. </a:t>
            </a:r>
            <a:br>
              <a:rPr lang="pt-PT" altLang="pt-PT" dirty="0"/>
            </a:br>
            <a:r>
              <a:rPr lang="pt-PT" altLang="pt-PT" dirty="0"/>
              <a:t>Só o Sistema Operativo é que tem acesso a este modo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8760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Funções do Sistema Operativo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pt-PT" dirty="0"/>
              <a:t>Gestão de processos</a:t>
            </a:r>
          </a:p>
          <a:p>
            <a:r>
              <a:rPr lang="pt-PT" dirty="0"/>
              <a:t>Gestão de memória</a:t>
            </a:r>
          </a:p>
          <a:p>
            <a:r>
              <a:rPr lang="pt-PT" dirty="0"/>
              <a:t>Input/output com periféricos</a:t>
            </a:r>
          </a:p>
          <a:p>
            <a:r>
              <a:rPr lang="pt-PT" dirty="0"/>
              <a:t>Sistema de ficheiros</a:t>
            </a:r>
          </a:p>
          <a:p>
            <a:r>
              <a:rPr lang="pt-PT" dirty="0"/>
              <a:t>Comunicação pela rede</a:t>
            </a:r>
          </a:p>
          <a:p>
            <a:r>
              <a:rPr lang="pt-PT" dirty="0"/>
              <a:t>Autenticação e segurança</a:t>
            </a:r>
          </a:p>
          <a:p>
            <a:r>
              <a:rPr lang="pt-PT" dirty="0"/>
              <a:t>...</a:t>
            </a:r>
          </a:p>
        </p:txBody>
      </p:sp>
    </p:spTree>
    <p:extLst>
      <p:ext uri="{BB962C8B-B14F-4D97-AF65-F5344CB8AC3E}">
        <p14:creationId xmlns:p14="http://schemas.microsoft.com/office/powerpoint/2010/main" val="11965366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 dirty="0"/>
              <a:t>Processos</a:t>
            </a:r>
          </a:p>
        </p:txBody>
      </p:sp>
      <p:sp>
        <p:nvSpPr>
          <p:cNvPr id="38915" name="Rectangle 9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pt-PT" dirty="0"/>
              <a:t>Um </a:t>
            </a:r>
            <a:r>
              <a:rPr lang="pt-PT" altLang="pt-PT" b="1" dirty="0">
                <a:solidFill>
                  <a:schemeClr val="accent2"/>
                </a:solidFill>
              </a:rPr>
              <a:t>processo</a:t>
            </a:r>
            <a:r>
              <a:rPr lang="pt-PT" altLang="pt-PT" dirty="0"/>
              <a:t> é basicamente um programa em execução</a:t>
            </a:r>
          </a:p>
          <a:p>
            <a:pPr lvl="1"/>
            <a:r>
              <a:rPr lang="pt-PT" altLang="pt-PT" dirty="0"/>
              <a:t>Num </a:t>
            </a:r>
            <a:r>
              <a:rPr lang="pt-PT" altLang="pt-PT" dirty="0">
                <a:solidFill>
                  <a:schemeClr val="accent2"/>
                </a:solidFill>
              </a:rPr>
              <a:t>sistema </a:t>
            </a:r>
            <a:r>
              <a:rPr lang="pt-PT" altLang="pt-PT" dirty="0" err="1">
                <a:solidFill>
                  <a:schemeClr val="accent2"/>
                </a:solidFill>
              </a:rPr>
              <a:t>multi-programado</a:t>
            </a:r>
            <a:r>
              <a:rPr lang="pt-PT" altLang="pt-PT" dirty="0"/>
              <a:t>, vários processos podem estar a correr simultaneamente</a:t>
            </a:r>
          </a:p>
          <a:p>
            <a:pPr lvl="1"/>
            <a:r>
              <a:rPr lang="pt-PT" altLang="pt-PT" dirty="0"/>
              <a:t>Contudo, quando existe um só processador, apenas um processo pode utilizá-lo em cada instante temporal</a:t>
            </a:r>
          </a:p>
          <a:p>
            <a:pPr lvl="1"/>
            <a:r>
              <a:rPr lang="pt-PT" altLang="pt-PT" dirty="0"/>
              <a:t>Os </a:t>
            </a:r>
            <a:r>
              <a:rPr lang="pt-PT" altLang="pt-PT" dirty="0">
                <a:solidFill>
                  <a:schemeClr val="accent2"/>
                </a:solidFill>
              </a:rPr>
              <a:t>processos concorrem </a:t>
            </a:r>
            <a:r>
              <a:rPr lang="pt-PT" altLang="pt-PT" dirty="0"/>
              <a:t>pelo processador </a:t>
            </a:r>
            <a:r>
              <a:rPr lang="pt-PT" altLang="pt-PT" dirty="0">
                <a:solidFill>
                  <a:schemeClr val="accent2"/>
                </a:solidFill>
              </a:rPr>
              <a:t>e cooperam </a:t>
            </a:r>
            <a:r>
              <a:rPr lang="pt-PT" altLang="pt-PT" dirty="0"/>
              <a:t>entre si para realizar tarefas mais complexas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2760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 dirty="0"/>
              <a:t>Memória</a:t>
            </a:r>
          </a:p>
        </p:txBody>
      </p:sp>
      <p:sp>
        <p:nvSpPr>
          <p:cNvPr id="39939" name="Rectangle 9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pt-PT"/>
              <a:t>Memória e a sua hierarquia típica</a:t>
            </a:r>
          </a:p>
        </p:txBody>
      </p:sp>
      <p:pic>
        <p:nvPicPr>
          <p:cNvPr id="39940" name="Picture 10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700" y="3429000"/>
            <a:ext cx="7848600" cy="221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8984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 dirty="0"/>
              <a:t>Gestão de memória</a:t>
            </a:r>
          </a:p>
        </p:txBody>
      </p:sp>
      <p:sp>
        <p:nvSpPr>
          <p:cNvPr id="40963" name="Rectangle 9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pt-PT" dirty="0"/>
              <a:t>Gestão de memória</a:t>
            </a:r>
          </a:p>
          <a:p>
            <a:pPr lvl="1"/>
            <a:r>
              <a:rPr lang="pt-PT" altLang="pt-PT" dirty="0"/>
              <a:t>Divisão estruturada da memória de modo a ser possível o </a:t>
            </a:r>
            <a:r>
              <a:rPr lang="pt-PT" altLang="pt-PT" dirty="0">
                <a:solidFill>
                  <a:srgbClr val="0070C0"/>
                </a:solidFill>
              </a:rPr>
              <a:t>carregamento de diversos programas </a:t>
            </a:r>
            <a:r>
              <a:rPr lang="pt-PT" altLang="pt-PT" dirty="0"/>
              <a:t>na memória principal</a:t>
            </a:r>
          </a:p>
          <a:p>
            <a:pPr lvl="2"/>
            <a:r>
              <a:rPr lang="pt-PT" altLang="pt-PT" dirty="0"/>
              <a:t>Colocação e Proteção</a:t>
            </a:r>
          </a:p>
          <a:p>
            <a:pPr lvl="1"/>
            <a:r>
              <a:rPr lang="pt-PT" altLang="pt-PT" dirty="0"/>
              <a:t>Existência de mecanismos que permitam o </a:t>
            </a:r>
            <a:r>
              <a:rPr lang="pt-PT" altLang="pt-PT" dirty="0">
                <a:solidFill>
                  <a:srgbClr val="0070C0"/>
                </a:solidFill>
              </a:rPr>
              <a:t>crescimento da memória de dados </a:t>
            </a:r>
            <a:r>
              <a:rPr lang="pt-PT" altLang="pt-PT" dirty="0"/>
              <a:t>de um programa</a:t>
            </a:r>
          </a:p>
          <a:p>
            <a:pPr lvl="2"/>
            <a:r>
              <a:rPr lang="pt-PT" altLang="pt-PT" dirty="0"/>
              <a:t>Reserva de memória</a:t>
            </a:r>
          </a:p>
          <a:p>
            <a:pPr lvl="1"/>
            <a:r>
              <a:rPr lang="pt-PT" altLang="pt-PT" dirty="0"/>
              <a:t>Gestão do espaço de endereçamento de modo a que se possa ter uma capacidade de memória superior à da memória principal (a RAM) – </a:t>
            </a:r>
            <a:r>
              <a:rPr lang="pt-PT" altLang="pt-PT" dirty="0">
                <a:solidFill>
                  <a:srgbClr val="0070C0"/>
                </a:solidFill>
              </a:rPr>
              <a:t>Memória Virtual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7952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CF2606-6073-6640-9791-77F6D3A605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Como se utiliza o SO?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65B5E2-F874-8946-9C3B-A20BF378851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pt-PT" dirty="0"/>
              <a:t>Interface Operacional</a:t>
            </a:r>
          </a:p>
          <a:p>
            <a:pPr lvl="1"/>
            <a:endParaRPr lang="pt-PT" dirty="0"/>
          </a:p>
          <a:p>
            <a:pPr lvl="1"/>
            <a:endParaRPr lang="pt-PT" dirty="0"/>
          </a:p>
          <a:p>
            <a:pPr lvl="1"/>
            <a:endParaRPr lang="pt-PT" dirty="0"/>
          </a:p>
          <a:p>
            <a:pPr lvl="1"/>
            <a:endParaRPr lang="pt-PT" dirty="0"/>
          </a:p>
          <a:p>
            <a:pPr lvl="1"/>
            <a:endParaRPr lang="pt-PT" dirty="0"/>
          </a:p>
          <a:p>
            <a:r>
              <a:rPr lang="pt-PT" dirty="0"/>
              <a:t>Interface Programática (Biblioteca de funções do sistema)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167D1F5-71F5-214A-A64F-5402AF88BF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1626" y="2235280"/>
            <a:ext cx="2908092" cy="173395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2B10D46-9AAB-9444-9204-EDD5B1277D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2592" y="4691815"/>
            <a:ext cx="6174844" cy="197153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C657FA1-7CA2-C648-BA89-F330A24640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11034" y="2235280"/>
            <a:ext cx="2314453" cy="173395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5BC6795-5F16-3B42-A952-8C4E533C7564}"/>
              </a:ext>
            </a:extLst>
          </p:cNvPr>
          <p:cNvSpPr txBox="1"/>
          <p:nvPr/>
        </p:nvSpPr>
        <p:spPr>
          <a:xfrm>
            <a:off x="5489943" y="1374592"/>
            <a:ext cx="32710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PT" sz="1400" dirty="0"/>
              <a:t>Adaptado de slides das aulas de SO do IST</a:t>
            </a:r>
          </a:p>
        </p:txBody>
      </p:sp>
    </p:spTree>
    <p:extLst>
      <p:ext uri="{BB962C8B-B14F-4D97-AF65-F5344CB8AC3E}">
        <p14:creationId xmlns:p14="http://schemas.microsoft.com/office/powerpoint/2010/main" val="256648454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 dirty="0"/>
              <a:t>Gestão de memória</a:t>
            </a:r>
          </a:p>
        </p:txBody>
      </p:sp>
      <p:sp>
        <p:nvSpPr>
          <p:cNvPr id="41987" name="Rectangle 9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/>
              <a:t>Sistemas mono-programados e multi-programados</a:t>
            </a:r>
          </a:p>
        </p:txBody>
      </p:sp>
      <p:pic>
        <p:nvPicPr>
          <p:cNvPr id="41988" name="Picture 10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209800"/>
            <a:ext cx="5943600" cy="429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9" name="TextBox 2"/>
          <p:cNvSpPr txBox="1">
            <a:spLocks noChangeArrowheads="1"/>
          </p:cNvSpPr>
          <p:nvPr/>
        </p:nvSpPr>
        <p:spPr bwMode="auto">
          <a:xfrm>
            <a:off x="4787900" y="4292600"/>
            <a:ext cx="4794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1900"/>
              </a:spcBef>
              <a:buClr>
                <a:srgbClr val="3333CC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1pPr>
            <a:lvl2pPr marL="742950" indent="-285750">
              <a:spcBef>
                <a:spcPts val="600"/>
              </a:spcBef>
              <a:buClr>
                <a:srgbClr val="FF0000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2pPr>
            <a:lvl3pPr marL="1143000" indent="-228600">
              <a:spcBef>
                <a:spcPts val="600"/>
              </a:spcBef>
              <a:buClr>
                <a:srgbClr val="3333CC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3pPr>
            <a:lvl4pPr marL="1600200" indent="-228600">
              <a:spcBef>
                <a:spcPts val="500"/>
              </a:spcBef>
              <a:buClr>
                <a:srgbClr val="FFCF01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4pPr>
            <a:lvl5pPr marL="2057400" indent="-228600">
              <a:spcBef>
                <a:spcPts val="500"/>
              </a:spcBef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pt-PT" sz="1100">
                <a:solidFill>
                  <a:srgbClr val="000000"/>
                </a:solidFill>
                <a:latin typeface="Tahoma" charset="0"/>
                <a:sym typeface="Tahoma" charset="0"/>
              </a:rPr>
              <a:t>Base</a:t>
            </a:r>
          </a:p>
        </p:txBody>
      </p:sp>
      <p:cxnSp>
        <p:nvCxnSpPr>
          <p:cNvPr id="41990" name="Straight Arrow Connector 4"/>
          <p:cNvCxnSpPr>
            <a:cxnSpLocks noChangeShapeType="1"/>
          </p:cNvCxnSpPr>
          <p:nvPr/>
        </p:nvCxnSpPr>
        <p:spPr bwMode="auto">
          <a:xfrm>
            <a:off x="5435600" y="4437063"/>
            <a:ext cx="360363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991" name="TextBox 9"/>
          <p:cNvSpPr txBox="1">
            <a:spLocks noChangeArrowheads="1"/>
          </p:cNvSpPr>
          <p:nvPr/>
        </p:nvSpPr>
        <p:spPr bwMode="auto">
          <a:xfrm>
            <a:off x="4787900" y="4005263"/>
            <a:ext cx="522288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1900"/>
              </a:spcBef>
              <a:buClr>
                <a:srgbClr val="3333CC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1pPr>
            <a:lvl2pPr marL="742950" indent="-285750">
              <a:spcBef>
                <a:spcPts val="600"/>
              </a:spcBef>
              <a:buClr>
                <a:srgbClr val="FF0000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2pPr>
            <a:lvl3pPr marL="1143000" indent="-228600">
              <a:spcBef>
                <a:spcPts val="600"/>
              </a:spcBef>
              <a:buClr>
                <a:srgbClr val="3333CC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3pPr>
            <a:lvl4pPr marL="1600200" indent="-228600">
              <a:spcBef>
                <a:spcPts val="500"/>
              </a:spcBef>
              <a:buClr>
                <a:srgbClr val="FFCF01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4pPr>
            <a:lvl5pPr marL="2057400" indent="-228600">
              <a:spcBef>
                <a:spcPts val="500"/>
              </a:spcBef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  <a:ea typeface="ヒラギノ角ゴ ProN W3" charset="-128"/>
                <a:sym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pt-PT" sz="1100">
                <a:solidFill>
                  <a:srgbClr val="000000"/>
                </a:solidFill>
                <a:latin typeface="Tahoma" charset="0"/>
                <a:sym typeface="Tahoma" charset="0"/>
              </a:rPr>
              <a:t>limite</a:t>
            </a:r>
          </a:p>
        </p:txBody>
      </p:sp>
      <p:cxnSp>
        <p:nvCxnSpPr>
          <p:cNvPr id="41992" name="Straight Arrow Connector 10"/>
          <p:cNvCxnSpPr>
            <a:cxnSpLocks noChangeShapeType="1"/>
          </p:cNvCxnSpPr>
          <p:nvPr/>
        </p:nvCxnSpPr>
        <p:spPr bwMode="auto">
          <a:xfrm>
            <a:off x="5435600" y="4149725"/>
            <a:ext cx="360363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7555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 dirty="0"/>
              <a:t>Input/output com periféricos</a:t>
            </a:r>
          </a:p>
        </p:txBody>
      </p:sp>
      <p:sp>
        <p:nvSpPr>
          <p:cNvPr id="46083" name="Rectangle 9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pt-PT" dirty="0"/>
              <a:t>Periféricos e I/O (input/output)</a:t>
            </a:r>
          </a:p>
          <a:p>
            <a:pPr lvl="1"/>
            <a:r>
              <a:rPr lang="pt-PT" altLang="pt-PT" dirty="0"/>
              <a:t>Gestão das operações de escrita e leitura nos diversos periféricos</a:t>
            </a:r>
          </a:p>
          <a:p>
            <a:pPr lvl="2"/>
            <a:r>
              <a:rPr lang="pt-PT" altLang="pt-PT" dirty="0"/>
              <a:t>Teclado, impressora, terminais de texto e gráficos, discos, etc.</a:t>
            </a:r>
          </a:p>
          <a:p>
            <a:pPr lvl="1"/>
            <a:r>
              <a:rPr lang="pt-PT" altLang="pt-PT" dirty="0"/>
              <a:t>Tratamento de </a:t>
            </a:r>
            <a:r>
              <a:rPr lang="pt-PT" altLang="pt-PT" dirty="0">
                <a:solidFill>
                  <a:schemeClr val="accent2"/>
                </a:solidFill>
              </a:rPr>
              <a:t>interrupções</a:t>
            </a:r>
            <a:r>
              <a:rPr lang="pt-PT" altLang="pt-PT" dirty="0"/>
              <a:t> e de erros</a:t>
            </a:r>
          </a:p>
          <a:p>
            <a:pPr lvl="1"/>
            <a:r>
              <a:rPr lang="pt-PT" altLang="pt-PT" dirty="0" err="1"/>
              <a:t>Device</a:t>
            </a:r>
            <a:r>
              <a:rPr lang="pt-PT" altLang="pt-PT" dirty="0"/>
              <a:t> drivers</a:t>
            </a:r>
          </a:p>
          <a:p>
            <a:pPr lvl="2"/>
            <a:r>
              <a:rPr lang="pt-PT" altLang="pt-PT" dirty="0"/>
              <a:t>Programas para gestão de periféricos específicos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82058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pt-PT" dirty="0"/>
              <a:t>Sistema de ficheiros</a:t>
            </a:r>
          </a:p>
        </p:txBody>
      </p:sp>
      <p:sp>
        <p:nvSpPr>
          <p:cNvPr id="43011" name="Rectangle 9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pt-PT" dirty="0"/>
              <a:t>Sistemas de ficheiros</a:t>
            </a:r>
          </a:p>
          <a:p>
            <a:pPr lvl="1"/>
            <a:r>
              <a:rPr lang="pt-PT" altLang="pt-PT" dirty="0"/>
              <a:t>Gestão da informação não-volátil armazenada em memória secundária (discos, tapes)</a:t>
            </a:r>
          </a:p>
          <a:p>
            <a:pPr lvl="1"/>
            <a:r>
              <a:rPr lang="pt-PT" altLang="pt-PT" dirty="0"/>
              <a:t>Providenciar um nível de abstração para que o utilizador não se preocupe com os detalhes da utilização de discos, disquetes, etc.</a:t>
            </a:r>
          </a:p>
          <a:p>
            <a:pPr lvl="1"/>
            <a:r>
              <a:rPr lang="pt-PT" altLang="pt-PT" dirty="0"/>
              <a:t>Chamadas ao sistema:</a:t>
            </a:r>
          </a:p>
          <a:p>
            <a:pPr lvl="2"/>
            <a:r>
              <a:rPr lang="pt-PT" altLang="pt-PT" dirty="0"/>
              <a:t>Criação, remoção, cópia, escrita e leitura de ficheiros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29709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pt-PT" dirty="0"/>
              <a:t>Sistema de ficheiros</a:t>
            </a:r>
            <a:endParaRPr lang="pt-PT" altLang="en-US" dirty="0"/>
          </a:p>
        </p:txBody>
      </p:sp>
      <p:sp>
        <p:nvSpPr>
          <p:cNvPr id="44035" name="Rectangle 9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pt-PT"/>
              <a:t>Estrutura hierárquica (em árvore) - directórios</a:t>
            </a:r>
          </a:p>
        </p:txBody>
      </p:sp>
      <p:pic>
        <p:nvPicPr>
          <p:cNvPr id="44036" name="Picture 10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300" y="2387600"/>
            <a:ext cx="7391400" cy="432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33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6119" y="1502204"/>
            <a:ext cx="1938944" cy="1918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01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/>
              <a:t>SO e aplicações, como coexistem?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pt-PT" dirty="0"/>
              <a:t>Problema</a:t>
            </a:r>
          </a:p>
        </p:txBody>
      </p:sp>
      <p:sp>
        <p:nvSpPr>
          <p:cNvPr id="5" name="Rectangle 4"/>
          <p:cNvSpPr/>
          <p:nvPr/>
        </p:nvSpPr>
        <p:spPr>
          <a:xfrm>
            <a:off x="4126518" y="2347415"/>
            <a:ext cx="2219691" cy="389399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6" name="Rectangle 5"/>
          <p:cNvSpPr/>
          <p:nvPr/>
        </p:nvSpPr>
        <p:spPr>
          <a:xfrm>
            <a:off x="4126518" y="3224066"/>
            <a:ext cx="2219691" cy="81500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 anchorCtr="0"/>
          <a:lstStyle/>
          <a:p>
            <a:r>
              <a:rPr lang="pt-PT" dirty="0"/>
              <a:t>Aplicação A</a:t>
            </a:r>
          </a:p>
        </p:txBody>
      </p:sp>
      <p:sp>
        <p:nvSpPr>
          <p:cNvPr id="7" name="Rectangle 6"/>
          <p:cNvSpPr/>
          <p:nvPr/>
        </p:nvSpPr>
        <p:spPr>
          <a:xfrm>
            <a:off x="4126518" y="5160042"/>
            <a:ext cx="2219691" cy="81500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t" anchorCtr="0"/>
          <a:lstStyle/>
          <a:p>
            <a:r>
              <a:rPr lang="pt-PT" dirty="0"/>
              <a:t>Núcleo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153124" y="3658200"/>
            <a:ext cx="11267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 err="1"/>
              <a:t>call</a:t>
            </a:r>
            <a:r>
              <a:rPr lang="pt-PT" b="1" dirty="0"/>
              <a:t> open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53124" y="5567545"/>
            <a:ext cx="9273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/>
              <a:t>open ()</a:t>
            </a:r>
            <a:endParaRPr lang="pt-PT" b="1" dirty="0"/>
          </a:p>
        </p:txBody>
      </p:sp>
      <p:cxnSp>
        <p:nvCxnSpPr>
          <p:cNvPr id="11" name="Curved Connector 10"/>
          <p:cNvCxnSpPr/>
          <p:nvPr/>
        </p:nvCxnSpPr>
        <p:spPr>
          <a:xfrm rot="5400000">
            <a:off x="4830132" y="4545219"/>
            <a:ext cx="1525931" cy="513638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&quot;No&quot; Symbol 19"/>
          <p:cNvSpPr/>
          <p:nvPr/>
        </p:nvSpPr>
        <p:spPr>
          <a:xfrm>
            <a:off x="5399658" y="4396733"/>
            <a:ext cx="554156" cy="496949"/>
          </a:xfrm>
          <a:prstGeom prst="noSmoking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2035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/>
              <a:t>SO e aplicações, como coexistem?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88938" y="1836738"/>
            <a:ext cx="4293741" cy="440467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PT" dirty="0"/>
              <a:t>É possível devido à existência de</a:t>
            </a:r>
          </a:p>
          <a:p>
            <a:r>
              <a:rPr lang="pt-PT" dirty="0"/>
              <a:t>2 modos de execução</a:t>
            </a:r>
          </a:p>
          <a:p>
            <a:r>
              <a:rPr lang="pt-PT" dirty="0"/>
              <a:t>Instruções privilegiadas</a:t>
            </a:r>
          </a:p>
          <a:p>
            <a:r>
              <a:rPr lang="pt-PT" dirty="0"/>
              <a:t>Tradução de memória</a:t>
            </a:r>
          </a:p>
          <a:p>
            <a:r>
              <a:rPr lang="pt-PT" dirty="0"/>
              <a:t>Exceções</a:t>
            </a:r>
          </a:p>
          <a:p>
            <a:r>
              <a:rPr lang="pt-PT" dirty="0"/>
              <a:t>Interrupções</a:t>
            </a:r>
          </a:p>
          <a:p>
            <a:r>
              <a:rPr lang="pt-PT" dirty="0"/>
              <a:t>Chamadas ao Sistema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4682679" y="2306297"/>
            <a:ext cx="2194491" cy="3893994"/>
            <a:chOff x="4315491" y="2101756"/>
            <a:chExt cx="2194491" cy="3893994"/>
          </a:xfrm>
        </p:grpSpPr>
        <p:sp>
          <p:nvSpPr>
            <p:cNvPr id="4" name="Rectangle 3"/>
            <p:cNvSpPr/>
            <p:nvPr/>
          </p:nvSpPr>
          <p:spPr>
            <a:xfrm>
              <a:off x="4317586" y="2101756"/>
              <a:ext cx="2192396" cy="389399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5" name="Rectangle 4"/>
            <p:cNvSpPr/>
            <p:nvPr/>
          </p:nvSpPr>
          <p:spPr>
            <a:xfrm>
              <a:off x="4317586" y="2978407"/>
              <a:ext cx="2192396" cy="815007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r>
                <a:rPr lang="pt-PT" dirty="0"/>
                <a:t>Aplicação A</a:t>
              </a:r>
            </a:p>
          </p:txBody>
        </p:sp>
        <p:sp>
          <p:nvSpPr>
            <p:cNvPr id="6" name="Rectangle 5"/>
            <p:cNvSpPr/>
            <p:nvPr/>
          </p:nvSpPr>
          <p:spPr>
            <a:xfrm>
              <a:off x="4317586" y="4914383"/>
              <a:ext cx="2192396" cy="815007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/>
            <a:lstStyle/>
            <a:p>
              <a:r>
                <a:rPr lang="pt-PT" dirty="0"/>
                <a:t>Núcleo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344192" y="3412541"/>
              <a:ext cx="11128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b="1" dirty="0" err="1"/>
                <a:t>call</a:t>
              </a:r>
              <a:r>
                <a:rPr lang="pt-PT" b="1" dirty="0"/>
                <a:t> open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344192" y="5321886"/>
              <a:ext cx="9159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b="1"/>
                <a:t>open ()</a:t>
              </a:r>
              <a:endParaRPr lang="pt-PT" b="1" dirty="0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315491" y="3884764"/>
              <a:ext cx="2192396" cy="315693"/>
            </a:xfrm>
            <a:prstGeom prst="rect">
              <a:avLst/>
            </a:prstGeom>
            <a:solidFill>
              <a:schemeClr val="bg2"/>
            </a:solidFill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r>
                <a:rPr lang="pt-PT" dirty="0" err="1"/>
                <a:t>open_syscall</a:t>
              </a:r>
              <a:endParaRPr lang="pt-PT" dirty="0"/>
            </a:p>
          </p:txBody>
        </p:sp>
        <p:cxnSp>
          <p:nvCxnSpPr>
            <p:cNvPr id="15" name="Curved Connector 14"/>
            <p:cNvCxnSpPr/>
            <p:nvPr/>
          </p:nvCxnSpPr>
          <p:spPr>
            <a:xfrm rot="5400000">
              <a:off x="5838427" y="3837177"/>
              <a:ext cx="246323" cy="158799"/>
            </a:xfrm>
            <a:prstGeom prst="curvedConnector3">
              <a:avLst>
                <a:gd name="adj1" fmla="val 50000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 15"/>
            <p:cNvSpPr/>
            <p:nvPr/>
          </p:nvSpPr>
          <p:spPr>
            <a:xfrm>
              <a:off x="4315491" y="5674312"/>
              <a:ext cx="2192396" cy="315693"/>
            </a:xfrm>
            <a:prstGeom prst="rect">
              <a:avLst/>
            </a:prstGeom>
            <a:solidFill>
              <a:schemeClr val="bg2"/>
            </a:solidFill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lIns="0" tIns="0" rIns="0" bIns="0" rtlCol="0" anchor="ctr" anchorCtr="0">
              <a:noAutofit/>
            </a:bodyPr>
            <a:lstStyle/>
            <a:p>
              <a:pPr algn="ctr"/>
              <a:r>
                <a:rPr lang="pt-PT" dirty="0"/>
                <a:t>Tabela </a:t>
              </a:r>
              <a:r>
                <a:rPr lang="pt-PT"/>
                <a:t>de interrupções</a:t>
              </a:r>
              <a:endParaRPr lang="pt-PT" dirty="0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877170" y="2306297"/>
            <a:ext cx="1996096" cy="3893994"/>
            <a:chOff x="6509982" y="2101756"/>
            <a:chExt cx="1996096" cy="3893994"/>
          </a:xfrm>
        </p:grpSpPr>
        <p:sp>
          <p:nvSpPr>
            <p:cNvPr id="19" name="Rectangle 18"/>
            <p:cNvSpPr/>
            <p:nvPr/>
          </p:nvSpPr>
          <p:spPr>
            <a:xfrm>
              <a:off x="7143369" y="2101756"/>
              <a:ext cx="1362709" cy="389399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7229013" y="2821916"/>
              <a:ext cx="1209061" cy="1120559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sz="1200" dirty="0"/>
                <a:t>espaço </a:t>
              </a:r>
              <a:r>
                <a:rPr lang="pt-PT" sz="1200"/>
                <a:t>de endereçamento </a:t>
              </a:r>
              <a:r>
                <a:rPr lang="pt-PT" sz="1200" dirty="0"/>
                <a:t>do processo</a:t>
              </a: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220191" y="4761606"/>
              <a:ext cx="1209061" cy="1120559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sz="1200" dirty="0"/>
                <a:t>espaço de endereçamento do núcleo</a:t>
              </a:r>
            </a:p>
          </p:txBody>
        </p:sp>
        <p:cxnSp>
          <p:nvCxnSpPr>
            <p:cNvPr id="24" name="Straight Arrow Connector 23"/>
            <p:cNvCxnSpPr>
              <a:stCxn id="5" idx="3"/>
              <a:endCxn id="20" idx="1"/>
            </p:cNvCxnSpPr>
            <p:nvPr/>
          </p:nvCxnSpPr>
          <p:spPr>
            <a:xfrm flipV="1">
              <a:off x="6509982" y="3382196"/>
              <a:ext cx="719031" cy="1607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/>
            <p:cNvCxnSpPr>
              <a:endCxn id="22" idx="1"/>
            </p:cNvCxnSpPr>
            <p:nvPr/>
          </p:nvCxnSpPr>
          <p:spPr>
            <a:xfrm>
              <a:off x="6515575" y="5321886"/>
              <a:ext cx="704616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Lightning Bolt 37"/>
          <p:cNvSpPr/>
          <p:nvPr/>
        </p:nvSpPr>
        <p:spPr>
          <a:xfrm flipH="1">
            <a:off x="5687495" y="4147016"/>
            <a:ext cx="614823" cy="1423882"/>
          </a:xfrm>
          <a:prstGeom prst="lightningBol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wrap="none" rtlCol="0" anchor="ctr"/>
          <a:lstStyle/>
          <a:p>
            <a:pPr algn="ctr"/>
            <a:r>
              <a:rPr lang="pt-PT" b="1" dirty="0">
                <a:solidFill>
                  <a:srgbClr val="C00000"/>
                </a:solidFill>
              </a:rPr>
              <a:t>exceção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139985" y="1853646"/>
            <a:ext cx="33684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000" b="1" dirty="0"/>
              <a:t>Base </a:t>
            </a:r>
            <a:r>
              <a:rPr lang="pt-PT" sz="2000" b="1"/>
              <a:t>da Segurança do sistema</a:t>
            </a:r>
          </a:p>
        </p:txBody>
      </p:sp>
    </p:spTree>
    <p:extLst>
      <p:ext uri="{BB962C8B-B14F-4D97-AF65-F5344CB8AC3E}">
        <p14:creationId xmlns:p14="http://schemas.microsoft.com/office/powerpoint/2010/main" val="1683461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2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/>
              <a:t>Razões para passar ao modo núcleo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88938" y="1836738"/>
            <a:ext cx="3746193" cy="4404671"/>
          </a:xfrm>
        </p:spPr>
        <p:txBody>
          <a:bodyPr>
            <a:normAutofit/>
          </a:bodyPr>
          <a:lstStyle/>
          <a:p>
            <a:r>
              <a:rPr lang="pt-PT" dirty="0"/>
              <a:t>Exceções</a:t>
            </a:r>
          </a:p>
          <a:p>
            <a:pPr lvl="1"/>
            <a:r>
              <a:rPr lang="pt-PT" dirty="0"/>
              <a:t>causadas pelo processo</a:t>
            </a:r>
          </a:p>
          <a:p>
            <a:pPr lvl="1"/>
            <a:r>
              <a:rPr lang="pt-PT" dirty="0"/>
              <a:t>acesso a endereço inválido,</a:t>
            </a:r>
            <a:br>
              <a:rPr lang="pt-PT" dirty="0"/>
            </a:br>
            <a:r>
              <a:rPr lang="pt-PT" dirty="0"/>
              <a:t>divisão por zero, etc...</a:t>
            </a:r>
          </a:p>
          <a:p>
            <a:r>
              <a:rPr lang="pt-PT" dirty="0"/>
              <a:t>Interrupções</a:t>
            </a:r>
          </a:p>
          <a:p>
            <a:pPr lvl="1"/>
            <a:r>
              <a:rPr lang="pt-PT" dirty="0"/>
              <a:t>originadas em periféricos ...</a:t>
            </a:r>
          </a:p>
          <a:p>
            <a:pPr lvl="1"/>
            <a:r>
              <a:rPr lang="pt-PT" dirty="0"/>
              <a:t>de temporização</a:t>
            </a:r>
          </a:p>
          <a:p>
            <a:r>
              <a:rPr lang="pt-PT" dirty="0"/>
              <a:t>Chamadas ao Sistema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4135131" y="1932289"/>
            <a:ext cx="4749421" cy="4309120"/>
            <a:chOff x="4135131" y="1932289"/>
            <a:chExt cx="4749421" cy="4309120"/>
          </a:xfrm>
        </p:grpSpPr>
        <p:sp>
          <p:nvSpPr>
            <p:cNvPr id="32" name="Down Arrow 31"/>
            <p:cNvSpPr/>
            <p:nvPr/>
          </p:nvSpPr>
          <p:spPr>
            <a:xfrm>
              <a:off x="4331172" y="5267299"/>
              <a:ext cx="2192396" cy="48157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dirty="0"/>
                <a:t>Exceção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331172" y="1932289"/>
              <a:ext cx="2192396" cy="589920"/>
            </a:xfrm>
            <a:prstGeom prst="rect">
              <a:avLst/>
            </a:prstGeom>
            <a:solidFill>
              <a:schemeClr val="bg2"/>
            </a:solidFill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pt-PT" dirty="0"/>
                <a:t>Chamada ao sistema</a:t>
              </a: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4331172" y="2820926"/>
              <a:ext cx="2192396" cy="589920"/>
            </a:xfrm>
            <a:prstGeom prst="rect">
              <a:avLst/>
            </a:prstGeom>
            <a:solidFill>
              <a:schemeClr val="bg2"/>
            </a:solidFill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pt-PT" dirty="0"/>
                <a:t>Formata parâmetros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331172" y="3723996"/>
              <a:ext cx="2192396" cy="589920"/>
            </a:xfrm>
            <a:prstGeom prst="rect">
              <a:avLst/>
            </a:prstGeom>
            <a:solidFill>
              <a:schemeClr val="bg2"/>
            </a:solidFill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pt-PT" dirty="0"/>
                <a:t>Verifica se endereços são válidos</a:t>
              </a: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4331172" y="4622278"/>
              <a:ext cx="2192396" cy="589920"/>
            </a:xfrm>
            <a:prstGeom prst="rect">
              <a:avLst/>
            </a:prstGeom>
            <a:solidFill>
              <a:schemeClr val="bg2"/>
            </a:solidFill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pt-PT" dirty="0"/>
                <a:t>Guarda parâmetros na pilha e em registos</a:t>
              </a:r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4135131" y="5877234"/>
              <a:ext cx="4749421" cy="0"/>
            </a:xfrm>
            <a:prstGeom prst="line">
              <a:avLst/>
            </a:prstGeom>
            <a:ln w="38100">
              <a:solidFill>
                <a:srgbClr val="C0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11"/>
            <p:cNvSpPr/>
            <p:nvPr/>
          </p:nvSpPr>
          <p:spPr>
            <a:xfrm>
              <a:off x="5952736" y="5902855"/>
              <a:ext cx="127951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pt-PT" sz="1600" dirty="0"/>
                <a:t>modo núcleo</a:t>
              </a: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5842162" y="5535461"/>
              <a:ext cx="150066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pt-PT" sz="1600" dirty="0"/>
                <a:t>modo utilizador</a:t>
              </a:r>
            </a:p>
          </p:txBody>
        </p:sp>
        <p:sp>
          <p:nvSpPr>
            <p:cNvPr id="26" name="Down Arrow 25"/>
            <p:cNvSpPr/>
            <p:nvPr/>
          </p:nvSpPr>
          <p:spPr>
            <a:xfrm>
              <a:off x="5176410" y="2552418"/>
              <a:ext cx="501920" cy="230631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30" name="Down Arrow 29"/>
            <p:cNvSpPr/>
            <p:nvPr/>
          </p:nvSpPr>
          <p:spPr>
            <a:xfrm>
              <a:off x="5176410" y="3439675"/>
              <a:ext cx="501920" cy="230631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31" name="Down Arrow 30"/>
            <p:cNvSpPr/>
            <p:nvPr/>
          </p:nvSpPr>
          <p:spPr>
            <a:xfrm>
              <a:off x="5176410" y="4338742"/>
              <a:ext cx="501920" cy="230631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6692156" y="3471954"/>
            <a:ext cx="2192396" cy="2219740"/>
            <a:chOff x="6692156" y="3471954"/>
            <a:chExt cx="2192396" cy="2219740"/>
          </a:xfrm>
        </p:grpSpPr>
        <p:sp>
          <p:nvSpPr>
            <p:cNvPr id="23" name="Rectangle 22"/>
            <p:cNvSpPr/>
            <p:nvPr/>
          </p:nvSpPr>
          <p:spPr>
            <a:xfrm>
              <a:off x="6692156" y="4472236"/>
              <a:ext cx="2192396" cy="589920"/>
            </a:xfrm>
            <a:prstGeom prst="rect">
              <a:avLst/>
            </a:prstGeom>
            <a:solidFill>
              <a:schemeClr val="bg2"/>
            </a:solidFill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pt-PT" dirty="0"/>
                <a:t>Retira parâmetros de saída</a:t>
              </a: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6692156" y="3471954"/>
              <a:ext cx="2192396" cy="589920"/>
            </a:xfrm>
            <a:prstGeom prst="rect">
              <a:avLst/>
            </a:prstGeom>
            <a:solidFill>
              <a:schemeClr val="bg2"/>
            </a:solidFill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pt-PT" dirty="0"/>
                <a:t>Retorno da chamada do sistema</a:t>
              </a:r>
            </a:p>
          </p:txBody>
        </p:sp>
        <p:sp>
          <p:nvSpPr>
            <p:cNvPr id="28" name="Up Arrow 27"/>
            <p:cNvSpPr/>
            <p:nvPr/>
          </p:nvSpPr>
          <p:spPr>
            <a:xfrm>
              <a:off x="7294241" y="5172628"/>
              <a:ext cx="1062959" cy="519066"/>
            </a:xfrm>
            <a:prstGeom prst="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/>
                <a:t>RTI</a:t>
              </a:r>
            </a:p>
          </p:txBody>
        </p:sp>
        <p:sp>
          <p:nvSpPr>
            <p:cNvPr id="36" name="Up Arrow 35"/>
            <p:cNvSpPr/>
            <p:nvPr/>
          </p:nvSpPr>
          <p:spPr>
            <a:xfrm>
              <a:off x="7555377" y="4166976"/>
              <a:ext cx="540689" cy="190574"/>
            </a:xfrm>
            <a:prstGeom prst="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</p:spTree>
    <p:extLst>
      <p:ext uri="{BB962C8B-B14F-4D97-AF65-F5344CB8AC3E}">
        <p14:creationId xmlns:p14="http://schemas.microsoft.com/office/powerpoint/2010/main" val="845288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PT" altLang="en-US" dirty="0"/>
              <a:t>Organização do Sistema Operativo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7813675" y="6459538"/>
            <a:ext cx="1330325" cy="365125"/>
          </a:xfrm>
        </p:spPr>
        <p:txBody>
          <a:bodyPr/>
          <a:lstStyle/>
          <a:p>
            <a:fld id="{95BE68C7-33D7-8D41-A638-FBFB84061AC0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4628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8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altLang="en-US" dirty="0"/>
              <a:t>SO: como pode estar organizado?</a:t>
            </a:r>
            <a:endParaRPr lang="pt-PT" altLang="pt-PT" dirty="0"/>
          </a:p>
        </p:txBody>
      </p:sp>
      <p:sp>
        <p:nvSpPr>
          <p:cNvPr id="53251" name="Rectangle 9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pt-PT" dirty="0"/>
              <a:t>Estrutura Monolítica</a:t>
            </a:r>
          </a:p>
          <a:p>
            <a:pPr lvl="1"/>
            <a:r>
              <a:rPr lang="pt-PT" altLang="pt-PT" dirty="0"/>
              <a:t>Um único sistema, internamente organizado em módulos</a:t>
            </a:r>
          </a:p>
          <a:p>
            <a:pPr lvl="1"/>
            <a:r>
              <a:rPr lang="pt-PT" altLang="pt-PT" dirty="0"/>
              <a:t>Qualquer função pode comunicar com qualquer uma das outras</a:t>
            </a:r>
          </a:p>
          <a:p>
            <a:pPr lvl="1"/>
            <a:r>
              <a:rPr lang="pt-PT" altLang="pt-PT" dirty="0"/>
              <a:t>Estruturas de dados globais</a:t>
            </a:r>
          </a:p>
          <a:p>
            <a:pPr lvl="1"/>
            <a:r>
              <a:rPr lang="pt-PT" altLang="pt-PT" dirty="0"/>
              <a:t>Como dar suporte à evolução e em especial a novos periféricos ?</a:t>
            </a:r>
          </a:p>
          <a:p>
            <a:pPr lvl="2"/>
            <a:r>
              <a:rPr lang="pt-PT" altLang="pt-PT" dirty="0"/>
              <a:t>Solução: gestores de dispositivos (</a:t>
            </a:r>
            <a:r>
              <a:rPr lang="pt-PT" altLang="pt-PT" i="1" dirty="0" err="1"/>
              <a:t>device</a:t>
            </a:r>
            <a:r>
              <a:rPr lang="pt-PT" altLang="pt-PT" i="1" dirty="0"/>
              <a:t> drivers</a:t>
            </a:r>
            <a:r>
              <a:rPr lang="pt-PT" altLang="pt-PT" dirty="0"/>
              <a:t>)</a:t>
            </a:r>
          </a:p>
          <a:p>
            <a:pPr lvl="1"/>
            <a:r>
              <a:rPr lang="pt-PT" altLang="pt-PT" dirty="0"/>
              <a:t>problemas?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38</a:t>
            </a:fld>
            <a:endParaRPr lang="en-US"/>
          </a:p>
        </p:txBody>
      </p:sp>
      <p:sp>
        <p:nvSpPr>
          <p:cNvPr id="7" name="Rectangle 6"/>
          <p:cNvSpPr/>
          <p:nvPr/>
        </p:nvSpPr>
        <p:spPr bwMode="auto">
          <a:xfrm>
            <a:off x="3281672" y="5268235"/>
            <a:ext cx="4897437" cy="361632"/>
          </a:xfrm>
          <a:prstGeom prst="rect">
            <a:avLst/>
          </a:prstGeom>
          <a:solidFill>
            <a:schemeClr val="bg2"/>
          </a:solidFill>
          <a:ln>
            <a:headEnd type="none" w="med" len="med"/>
            <a:tailEnd type="non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 anchorCtr="0"/>
          <a:lstStyle/>
          <a:p>
            <a:pPr algn="ctr"/>
            <a:r>
              <a:rPr lang="pt-PT" sz="1600" dirty="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</a:rPr>
              <a:t>Biblioteca de chamadas sistema</a:t>
            </a:r>
          </a:p>
        </p:txBody>
      </p:sp>
      <p:cxnSp>
        <p:nvCxnSpPr>
          <p:cNvPr id="9" name="Straight Connector 8"/>
          <p:cNvCxnSpPr>
            <a:cxnSpLocks noChangeAspect="1"/>
          </p:cNvCxnSpPr>
          <p:nvPr/>
        </p:nvCxnSpPr>
        <p:spPr bwMode="auto">
          <a:xfrm>
            <a:off x="2994334" y="5701305"/>
            <a:ext cx="5545138" cy="0"/>
          </a:xfrm>
          <a:prstGeom prst="line">
            <a:avLst/>
          </a:prstGeom>
          <a:ln w="31750" cmpd="sng">
            <a:solidFill>
              <a:srgbClr val="C00000"/>
            </a:solidFill>
            <a:prstDash val="dash"/>
            <a:headEnd type="none" w="med" len="med"/>
            <a:tailEnd type="none" w="med" len="med"/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 bwMode="auto">
          <a:xfrm>
            <a:off x="3281673" y="5774330"/>
            <a:ext cx="2298700" cy="673099"/>
          </a:xfrm>
          <a:prstGeom prst="rect">
            <a:avLst/>
          </a:prstGeom>
          <a:solidFill>
            <a:schemeClr val="bg2"/>
          </a:solidFill>
          <a:ln>
            <a:headEnd type="none" w="med" len="med"/>
            <a:tailEnd type="non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 anchorCtr="0"/>
          <a:lstStyle>
            <a:lvl1pPr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pt-PT" altLang="pt-PT" sz="1600" dirty="0">
                <a:latin typeface="Arial" panose="020B0604020202020204" pitchFamily="34" charset="0"/>
              </a:rPr>
              <a:t>Núcleo </a:t>
            </a:r>
            <a:r>
              <a:rPr lang="pt-PT" altLang="pt-PT" sz="1600">
                <a:latin typeface="Arial" panose="020B0604020202020204" pitchFamily="34" charset="0"/>
              </a:rPr>
              <a:t>do SO</a:t>
            </a:r>
            <a:endParaRPr lang="pt-PT" altLang="pt-PT" sz="1600" dirty="0">
              <a:latin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1194109" y="5560853"/>
            <a:ext cx="1800225" cy="280904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pt-PT" altLang="pt-PT" sz="1200">
                <a:latin typeface="Arial" panose="020B0604020202020204" pitchFamily="34" charset="0"/>
              </a:rPr>
              <a:t>barreira de proteção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5880409" y="5774330"/>
            <a:ext cx="2298700" cy="673099"/>
          </a:xfrm>
          <a:prstGeom prst="rect">
            <a:avLst/>
          </a:prstGeom>
          <a:solidFill>
            <a:schemeClr val="bg2"/>
          </a:solidFill>
          <a:ln>
            <a:headEnd type="none" w="med" len="med"/>
            <a:tailEnd type="non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 anchorCtr="0"/>
          <a:lstStyle>
            <a:lvl1pPr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pt-PT" altLang="pt-PT" sz="1600" dirty="0">
                <a:latin typeface="Arial" panose="020B0604020202020204" pitchFamily="34" charset="0"/>
              </a:rPr>
              <a:t>Gestores de periféricos</a:t>
            </a:r>
          </a:p>
        </p:txBody>
      </p:sp>
      <p:sp>
        <p:nvSpPr>
          <p:cNvPr id="15" name="Oval 14"/>
          <p:cNvSpPr/>
          <p:nvPr/>
        </p:nvSpPr>
        <p:spPr bwMode="auto">
          <a:xfrm>
            <a:off x="6246080" y="4368329"/>
            <a:ext cx="1895759" cy="565401"/>
          </a:xfrm>
          <a:prstGeom prst="ellipse">
            <a:avLst/>
          </a:prstGeom>
          <a:solidFill>
            <a:schemeClr val="bg1"/>
          </a:solidFill>
          <a:ln>
            <a:headEnd type="none" w="med" len="med"/>
            <a:tailEnd type="non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 anchorCtr="0"/>
          <a:lstStyle>
            <a:lvl1pPr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pt-PT" altLang="pt-PT" sz="1600" dirty="0">
                <a:latin typeface="Arial" panose="020B0604020202020204" pitchFamily="34" charset="0"/>
              </a:rPr>
              <a:t>Aplicações</a:t>
            </a:r>
          </a:p>
        </p:txBody>
      </p:sp>
      <p:sp>
        <p:nvSpPr>
          <p:cNvPr id="16" name="Oval 15"/>
          <p:cNvSpPr/>
          <p:nvPr/>
        </p:nvSpPr>
        <p:spPr bwMode="auto">
          <a:xfrm>
            <a:off x="3045419" y="4389781"/>
            <a:ext cx="1895759" cy="565401"/>
          </a:xfrm>
          <a:prstGeom prst="ellipse">
            <a:avLst/>
          </a:prstGeom>
          <a:solidFill>
            <a:schemeClr val="bg1"/>
          </a:solidFill>
          <a:ln>
            <a:headEnd type="none" w="med" len="med"/>
            <a:tailEnd type="non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 anchorCtr="0"/>
          <a:lstStyle>
            <a:lvl1pPr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pt-PT" altLang="pt-PT" sz="1600" dirty="0">
                <a:latin typeface="Arial" panose="020B0604020202020204" pitchFamily="34" charset="0"/>
              </a:rPr>
              <a:t>Aplicações</a:t>
            </a:r>
          </a:p>
        </p:txBody>
      </p:sp>
      <p:sp>
        <p:nvSpPr>
          <p:cNvPr id="17" name="Oval 16"/>
          <p:cNvSpPr/>
          <p:nvPr/>
        </p:nvSpPr>
        <p:spPr bwMode="auto">
          <a:xfrm>
            <a:off x="4683293" y="4484457"/>
            <a:ext cx="1895759" cy="565401"/>
          </a:xfrm>
          <a:prstGeom prst="ellipse">
            <a:avLst/>
          </a:prstGeom>
          <a:solidFill>
            <a:schemeClr val="bg1"/>
          </a:solidFill>
          <a:ln>
            <a:headEnd type="none" w="med" len="med"/>
            <a:tailEnd type="non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 anchorCtr="0"/>
          <a:lstStyle>
            <a:lvl1pPr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pt-PT" altLang="pt-PT" sz="1600" dirty="0">
                <a:latin typeface="Arial" panose="020B0604020202020204" pitchFamily="34" charset="0"/>
              </a:rPr>
              <a:t>Aplicações</a:t>
            </a:r>
          </a:p>
        </p:txBody>
      </p:sp>
    </p:spTree>
    <p:extLst>
      <p:ext uri="{BB962C8B-B14F-4D97-AF65-F5344CB8AC3E}">
        <p14:creationId xmlns:p14="http://schemas.microsoft.com/office/powerpoint/2010/main" val="84208589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39</a:t>
            </a:fld>
            <a:endParaRPr lang="en-US"/>
          </a:p>
        </p:txBody>
      </p:sp>
      <p:sp>
        <p:nvSpPr>
          <p:cNvPr id="55298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 dirty="0"/>
              <a:t>SO: como pode estar organizado?</a:t>
            </a:r>
            <a:endParaRPr lang="pt-PT" altLang="pt-PT" dirty="0"/>
          </a:p>
        </p:txBody>
      </p:sp>
      <p:sp>
        <p:nvSpPr>
          <p:cNvPr id="55299" name="Rectangle 9"/>
          <p:cNvSpPr>
            <a:spLocks noGrp="1" noChangeArrowheads="1"/>
          </p:cNvSpPr>
          <p:nvPr>
            <p:ph sz="quarter" idx="13"/>
          </p:nvPr>
        </p:nvSpPr>
        <p:spPr/>
        <p:txBody>
          <a:bodyPr/>
          <a:lstStyle/>
          <a:p>
            <a:r>
              <a:rPr lang="pt-PT" altLang="pt-PT" dirty="0"/>
              <a:t>Sistema em camadas (</a:t>
            </a:r>
            <a:r>
              <a:rPr lang="pt-PT" altLang="pt-PT" dirty="0" err="1"/>
              <a:t>Layers</a:t>
            </a:r>
            <a:r>
              <a:rPr lang="pt-PT" altLang="pt-PT" dirty="0"/>
              <a:t>)</a:t>
            </a:r>
          </a:p>
          <a:p>
            <a:pPr lvl="1"/>
            <a:r>
              <a:rPr lang="pt-PT" altLang="pt-PT" dirty="0"/>
              <a:t>Núcleo estruturado em camadas funcionais</a:t>
            </a:r>
          </a:p>
          <a:p>
            <a:pPr lvl="2"/>
            <a:r>
              <a:rPr lang="pt-PT" altLang="pt-PT" dirty="0"/>
              <a:t>Cada camada utiliza serviços de camadas que lhe são interiores</a:t>
            </a:r>
          </a:p>
          <a:p>
            <a:pPr lvl="1"/>
            <a:r>
              <a:rPr lang="pt-PT" altLang="pt-PT" dirty="0"/>
              <a:t>Cada camada é uma máquina virtual com uma interface bem definida</a:t>
            </a:r>
          </a:p>
          <a:p>
            <a:pPr lvl="2"/>
            <a:r>
              <a:rPr lang="pt-PT" altLang="pt-PT" dirty="0"/>
              <a:t>Torna-se fácil modificar o código de uma camada</a:t>
            </a:r>
          </a:p>
          <a:p>
            <a:pPr lvl="1"/>
            <a:r>
              <a:rPr lang="pt-PT" altLang="pt-PT" dirty="0"/>
              <a:t>Maior segurança e robustez</a:t>
            </a:r>
          </a:p>
          <a:p>
            <a:pPr lvl="1"/>
            <a:r>
              <a:rPr lang="pt-PT" altLang="pt-PT" dirty="0"/>
              <a:t>Influenciou sistemas como Intel</a:t>
            </a:r>
          </a:p>
          <a:p>
            <a:pPr lvl="1"/>
            <a:r>
              <a:rPr lang="pt-PT" altLang="pt-PT" dirty="0"/>
              <a:t>Desvantagem principal?</a:t>
            </a:r>
          </a:p>
        </p:txBody>
      </p:sp>
      <p:pic>
        <p:nvPicPr>
          <p:cNvPr id="55300" name="Picture 10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642" y="4074122"/>
            <a:ext cx="3573463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03409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18434" name="Rectangle 8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altLang="en-US" dirty="0"/>
              <a:t>SO como </a:t>
            </a:r>
            <a:r>
              <a:rPr lang="pt-PT" altLang="en-US" i="1" dirty="0"/>
              <a:t>Gestor de Recursos</a:t>
            </a:r>
          </a:p>
        </p:txBody>
      </p:sp>
      <p:sp>
        <p:nvSpPr>
          <p:cNvPr id="18435" name="Rectangle 9"/>
          <p:cNvSpPr>
            <a:spLocks noGrp="1" noChangeArrowheads="1"/>
          </p:cNvSpPr>
          <p:nvPr>
            <p:ph type="body" idx="13"/>
          </p:nvPr>
        </p:nvSpPr>
        <p:spPr>
          <a:xfrm>
            <a:off x="388938" y="1836738"/>
            <a:ext cx="8366125" cy="3049235"/>
          </a:xfrm>
        </p:spPr>
        <p:txBody>
          <a:bodyPr>
            <a:normAutofit/>
          </a:bodyPr>
          <a:lstStyle/>
          <a:p>
            <a:r>
              <a:rPr lang="pt-PT" altLang="pt-PT" dirty="0"/>
              <a:t>O </a:t>
            </a:r>
            <a:r>
              <a:rPr lang="pt-PT" altLang="pt-PT" dirty="0">
                <a:sym typeface="Arial Italic" charset="0"/>
              </a:rPr>
              <a:t>Sistema Operativo</a:t>
            </a:r>
            <a:r>
              <a:rPr lang="pt-PT" altLang="pt-PT" dirty="0"/>
              <a:t> pode ser visto como um </a:t>
            </a:r>
            <a:r>
              <a:rPr lang="pt-PT" altLang="pt-PT" dirty="0">
                <a:solidFill>
                  <a:schemeClr val="accent2"/>
                </a:solidFill>
              </a:rPr>
              <a:t>Gestor de recursos</a:t>
            </a:r>
          </a:p>
          <a:p>
            <a:pPr lvl="2"/>
            <a:r>
              <a:rPr lang="pt-PT" altLang="pt-PT" dirty="0"/>
              <a:t>Efetua a gestão dos diversos componentes da arquitetura de um computador, impondo ordem na atribuição de recursos aos programas.</a:t>
            </a:r>
          </a:p>
          <a:p>
            <a:pPr lvl="2"/>
            <a:r>
              <a:rPr lang="pt-PT" altLang="pt-PT" dirty="0"/>
              <a:t>Tira máximo partido dos recursos disponíveis</a:t>
            </a:r>
          </a:p>
          <a:p>
            <a:pPr lvl="3"/>
            <a:r>
              <a:rPr lang="pt-PT" altLang="pt-PT" dirty="0"/>
              <a:t>Tempo de CPU, memória, disco, periféricos, etc.</a:t>
            </a:r>
          </a:p>
          <a:p>
            <a:pPr lvl="2"/>
            <a:r>
              <a:rPr lang="pt-PT" altLang="pt-PT" dirty="0"/>
              <a:t>Aspetos da máquina física (interrupções, memória, dispositivos, ...) dificilmente poderiam ser controlados pelas aplicações diretamente</a:t>
            </a:r>
          </a:p>
          <a:p>
            <a:pPr lvl="2"/>
            <a:r>
              <a:rPr lang="pt-PT" altLang="pt-PT" dirty="0"/>
              <a:t>Permite abstrair os recursos físicos, oferecendo às aplicações um conjunto de </a:t>
            </a:r>
            <a:r>
              <a:rPr lang="pt-PT" altLang="pt-PT" dirty="0">
                <a:solidFill>
                  <a:schemeClr val="accent2"/>
                </a:solidFill>
              </a:rPr>
              <a:t>recursos lógicos</a:t>
            </a:r>
            <a:r>
              <a:rPr lang="pt-PT" altLang="pt-PT" dirty="0"/>
              <a:t>.</a:t>
            </a:r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00159813"/>
              </p:ext>
            </p:extLst>
          </p:nvPr>
        </p:nvGraphicFramePr>
        <p:xfrm>
          <a:off x="3484881" y="4621320"/>
          <a:ext cx="4785360" cy="210312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22256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597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0170">
                <a:tc>
                  <a:txBody>
                    <a:bodyPr/>
                    <a:lstStyle/>
                    <a:p>
                      <a:r>
                        <a:rPr lang="pt-PT" sz="1200" dirty="0"/>
                        <a:t>Recursos</a:t>
                      </a:r>
                      <a:r>
                        <a:rPr lang="pt-PT" sz="1200" baseline="0" dirty="0"/>
                        <a:t> lógicos</a:t>
                      </a:r>
                      <a:endParaRPr lang="pt-PT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200" dirty="0"/>
                        <a:t>Recursos</a:t>
                      </a:r>
                      <a:r>
                        <a:rPr lang="pt-PT" sz="1200" baseline="0" dirty="0"/>
                        <a:t> físicos virtualizados</a:t>
                      </a:r>
                      <a:endParaRPr lang="pt-PT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170">
                <a:tc>
                  <a:txBody>
                    <a:bodyPr/>
                    <a:lstStyle/>
                    <a:p>
                      <a:r>
                        <a:rPr lang="pt-PT" sz="1200" dirty="0"/>
                        <a:t>Processos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200" dirty="0"/>
                        <a:t>CPU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950">
                <a:tc>
                  <a:txBody>
                    <a:bodyPr/>
                    <a:lstStyle/>
                    <a:p>
                      <a:r>
                        <a:rPr lang="pt-PT" sz="1200" dirty="0"/>
                        <a:t>Espaços de endereçamento</a:t>
                      </a:r>
                      <a:r>
                        <a:rPr lang="pt-PT" sz="1200" baseline="0" dirty="0"/>
                        <a:t> virtuais</a:t>
                      </a:r>
                      <a:endParaRPr lang="pt-PT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200" dirty="0"/>
                        <a:t>Memória RAM, unidade de gestão de memória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0170">
                <a:tc>
                  <a:txBody>
                    <a:bodyPr/>
                    <a:lstStyle/>
                    <a:p>
                      <a:r>
                        <a:rPr lang="pt-PT" sz="1200" dirty="0"/>
                        <a:t>Ficheiros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200" dirty="0"/>
                        <a:t>Dispositivos</a:t>
                      </a:r>
                      <a:r>
                        <a:rPr lang="pt-PT" sz="1200" baseline="0" dirty="0"/>
                        <a:t> de memória de massa</a:t>
                      </a:r>
                      <a:endParaRPr lang="pt-PT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0170">
                <a:tc>
                  <a:txBody>
                    <a:bodyPr/>
                    <a:lstStyle/>
                    <a:p>
                      <a:r>
                        <a:rPr lang="pt-PT" sz="1200" dirty="0"/>
                        <a:t>Periféricos virtuais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200" dirty="0"/>
                        <a:t>Periféricos físicos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0170">
                <a:tc>
                  <a:txBody>
                    <a:bodyPr/>
                    <a:lstStyle/>
                    <a:p>
                      <a:r>
                        <a:rPr lang="pt-PT" sz="1200" dirty="0"/>
                        <a:t>Canais de comunicação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200" dirty="0"/>
                        <a:t>Redes</a:t>
                      </a:r>
                      <a:r>
                        <a:rPr lang="pt-PT" sz="1200" baseline="0" dirty="0"/>
                        <a:t> de dados</a:t>
                      </a:r>
                      <a:endParaRPr lang="pt-PT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0170">
                <a:tc>
                  <a:txBody>
                    <a:bodyPr/>
                    <a:lstStyle/>
                    <a:p>
                      <a:r>
                        <a:rPr lang="pt-PT" sz="1200" dirty="0"/>
                        <a:t>Utilizadores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200" dirty="0"/>
                        <a:t>Utilizadores humanos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450B8168-A103-3949-AE56-B2C4CE0E6E23}"/>
              </a:ext>
            </a:extLst>
          </p:cNvPr>
          <p:cNvSpPr txBox="1"/>
          <p:nvPr/>
        </p:nvSpPr>
        <p:spPr>
          <a:xfrm>
            <a:off x="5489943" y="1374592"/>
            <a:ext cx="32710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PT" sz="1400" dirty="0"/>
              <a:t>Adaptado de slides das aulas de SO do IST</a:t>
            </a:r>
          </a:p>
        </p:txBody>
      </p:sp>
    </p:spTree>
    <p:extLst>
      <p:ext uri="{BB962C8B-B14F-4D97-AF65-F5344CB8AC3E}">
        <p14:creationId xmlns:p14="http://schemas.microsoft.com/office/powerpoint/2010/main" val="119643916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 dirty="0"/>
              <a:t>SO: como pode estar organizado?</a:t>
            </a:r>
            <a:endParaRPr lang="pt-PT" altLang="pt-PT" dirty="0"/>
          </a:p>
        </p:txBody>
      </p:sp>
      <p:sp>
        <p:nvSpPr>
          <p:cNvPr id="56323" name="Rectangle 9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pt-PT" dirty="0" err="1"/>
              <a:t>Micro-núcleo</a:t>
            </a:r>
            <a:endParaRPr lang="pt-PT" altLang="pt-PT" dirty="0"/>
          </a:p>
          <a:p>
            <a:pPr lvl="1"/>
            <a:r>
              <a:rPr lang="pt-PT" altLang="pt-PT" dirty="0"/>
              <a:t>O SO encontra-se organizado segundo módulos à volta de um micronúcleo (</a:t>
            </a:r>
            <a:r>
              <a:rPr lang="pt-PT" altLang="pt-PT" dirty="0" err="1"/>
              <a:t>Micro-kernel</a:t>
            </a:r>
            <a:r>
              <a:rPr lang="pt-PT" altLang="pt-PT" dirty="0"/>
              <a:t>), geralmente pequeno e que oferece apenas serviços básicos</a:t>
            </a:r>
          </a:p>
          <a:p>
            <a:pPr lvl="2"/>
            <a:r>
              <a:rPr lang="pt-PT" altLang="pt-PT" dirty="0"/>
              <a:t>gestão de processos, memória, comunica com o hardware e estabelece a comunicação entre os diversos módulos</a:t>
            </a:r>
          </a:p>
        </p:txBody>
      </p:sp>
      <p:pic>
        <p:nvPicPr>
          <p:cNvPr id="56324" name="Picture 10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0013" y="3789363"/>
            <a:ext cx="4740275" cy="279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48963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pt-PT"/>
              <a:t>Organização do núcleo</a:t>
            </a:r>
          </a:p>
        </p:txBody>
      </p:sp>
      <p:sp>
        <p:nvSpPr>
          <p:cNvPr id="57346" name="Rectangle 9"/>
          <p:cNvSpPr>
            <a:spLocks noGrp="1" noChangeArrowheads="1"/>
          </p:cNvSpPr>
          <p:nvPr>
            <p:ph idx="13"/>
          </p:nvPr>
        </p:nvSpPr>
        <p:spPr/>
        <p:txBody>
          <a:bodyPr/>
          <a:lstStyle/>
          <a:p>
            <a:r>
              <a:rPr lang="pt-PT" altLang="pt-PT" dirty="0"/>
              <a:t>Modular (Cliente-Servidor)</a:t>
            </a:r>
          </a:p>
          <a:p>
            <a:pPr lvl="1"/>
            <a:r>
              <a:rPr lang="pt-PT" altLang="pt-PT" dirty="0"/>
              <a:t>Pode introduzir-se o conceito de </a:t>
            </a:r>
            <a:r>
              <a:rPr lang="pt-PT" altLang="pt-PT" dirty="0">
                <a:solidFill>
                  <a:schemeClr val="accent2"/>
                </a:solidFill>
              </a:rPr>
              <a:t>processo cliente </a:t>
            </a:r>
            <a:r>
              <a:rPr lang="pt-PT" altLang="pt-PT" dirty="0"/>
              <a:t>e de </a:t>
            </a:r>
            <a:r>
              <a:rPr lang="pt-PT" altLang="pt-PT" dirty="0">
                <a:solidFill>
                  <a:schemeClr val="accent2"/>
                </a:solidFill>
              </a:rPr>
              <a:t>processo servidor </a:t>
            </a:r>
            <a:r>
              <a:rPr lang="pt-PT" altLang="pt-PT" dirty="0"/>
              <a:t>que correm em modo utilizador</a:t>
            </a:r>
          </a:p>
          <a:p>
            <a:pPr lvl="1"/>
            <a:r>
              <a:rPr lang="pt-PT" altLang="pt-PT" dirty="0"/>
              <a:t>Facilmente adaptável a sistemas distribuídos</a:t>
            </a:r>
          </a:p>
          <a:p>
            <a:pPr lvl="1"/>
            <a:r>
              <a:rPr lang="pt-PT" altLang="pt-PT" dirty="0"/>
              <a:t>Estrutura mais estável (teoricamente...)</a:t>
            </a:r>
          </a:p>
        </p:txBody>
      </p:sp>
      <p:pic>
        <p:nvPicPr>
          <p:cNvPr id="57348" name="Picture 10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005263"/>
            <a:ext cx="8609012" cy="275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64675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Monolítico </a:t>
            </a:r>
            <a:r>
              <a:rPr lang="pt-PT" dirty="0" err="1"/>
              <a:t>vs</a:t>
            </a:r>
            <a:r>
              <a:rPr lang="pt-PT" dirty="0"/>
              <a:t> </a:t>
            </a:r>
            <a:r>
              <a:rPr lang="pt-PT" dirty="0" err="1"/>
              <a:t>Micro-kernel</a:t>
            </a:r>
            <a:endParaRPr lang="pt-PT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259" y="2536932"/>
            <a:ext cx="8306656" cy="24892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16200000">
            <a:off x="-129377" y="2932668"/>
            <a:ext cx="851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/>
              <a:t>System</a:t>
            </a:r>
            <a:endParaRPr lang="pt-PT" dirty="0"/>
          </a:p>
        </p:txBody>
      </p:sp>
      <p:sp>
        <p:nvSpPr>
          <p:cNvPr id="9" name="TextBox 8"/>
          <p:cNvSpPr txBox="1"/>
          <p:nvPr/>
        </p:nvSpPr>
        <p:spPr>
          <a:xfrm rot="16200000">
            <a:off x="-614253" y="4268996"/>
            <a:ext cx="18212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err="1"/>
              <a:t>Operating</a:t>
            </a:r>
            <a:r>
              <a:rPr lang="pt-PT" dirty="0"/>
              <a:t> </a:t>
            </a:r>
            <a:r>
              <a:rPr lang="pt-PT" dirty="0" err="1"/>
              <a:t>system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51578917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Linux </a:t>
            </a:r>
            <a:r>
              <a:rPr lang="pt-PT" dirty="0" err="1"/>
              <a:t>Kernel</a:t>
            </a:r>
            <a:endParaRPr lang="pt-PT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648" y="1879600"/>
            <a:ext cx="8500704" cy="4561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50155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err="1"/>
              <a:t>Android</a:t>
            </a:r>
            <a:r>
              <a:rPr lang="pt-PT" dirty="0"/>
              <a:t> </a:t>
            </a:r>
            <a:r>
              <a:rPr lang="pt-PT" dirty="0" err="1"/>
              <a:t>System</a:t>
            </a:r>
            <a:r>
              <a:rPr lang="pt-PT" dirty="0"/>
              <a:t> </a:t>
            </a:r>
            <a:r>
              <a:rPr lang="pt-PT" dirty="0" err="1"/>
              <a:t>Architecture</a:t>
            </a:r>
            <a:endParaRPr lang="pt-PT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158" y="1528365"/>
            <a:ext cx="6273684" cy="5091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71721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/>
              <a:t>Windows NT (=7, 8, 8.1, 10)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240" y="1433643"/>
            <a:ext cx="4048889" cy="5190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00497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Para fazer em casa ...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Linux: A Short Documentary</a:t>
            </a:r>
            <a:r>
              <a:rPr lang="en-US" dirty="0"/>
              <a:t> (</a:t>
            </a:r>
            <a:r>
              <a:rPr lang="en-US" dirty="0" err="1"/>
              <a:t>youtube</a:t>
            </a:r>
            <a:r>
              <a:rPr lang="en-US" dirty="0"/>
              <a:t>)</a:t>
            </a:r>
          </a:p>
          <a:p>
            <a:r>
              <a:rPr lang="pt-PT" dirty="0"/>
              <a:t>Para os curiosos, ler o texto: </a:t>
            </a:r>
            <a:r>
              <a:rPr lang="pt-PT" dirty="0">
                <a:hlinkClick r:id="rId3"/>
              </a:rPr>
              <a:t>O linux está obsoleto</a:t>
            </a:r>
            <a:r>
              <a:rPr lang="pt-PT" dirty="0"/>
              <a:t> (1992)</a:t>
            </a:r>
          </a:p>
          <a:p>
            <a:pPr lvl="1"/>
            <a:r>
              <a:rPr lang="pt-PT" dirty="0"/>
              <a:t>Extrato de uma discussão entre o </a:t>
            </a:r>
            <a:r>
              <a:rPr lang="pt-PT" i="1" dirty="0"/>
              <a:t>Andy </a:t>
            </a:r>
            <a:r>
              <a:rPr lang="pt-PT" i="1" dirty="0" err="1"/>
              <a:t>Tanenbaum</a:t>
            </a:r>
            <a:r>
              <a:rPr lang="pt-PT" i="1" dirty="0"/>
              <a:t> </a:t>
            </a:r>
            <a:r>
              <a:rPr lang="pt-PT" dirty="0"/>
              <a:t>e o </a:t>
            </a:r>
            <a:r>
              <a:rPr lang="pt-PT" i="1" dirty="0"/>
              <a:t>Linus </a:t>
            </a:r>
            <a:r>
              <a:rPr lang="pt-PT" i="1" dirty="0" err="1"/>
              <a:t>Torvalds</a:t>
            </a:r>
            <a:r>
              <a:rPr lang="pt-PT" i="1" dirty="0"/>
              <a:t> </a:t>
            </a:r>
            <a:r>
              <a:rPr lang="pt-PT" dirty="0"/>
              <a:t>acerca do design do </a:t>
            </a:r>
            <a:r>
              <a:rPr lang="pt-PT" dirty="0" err="1"/>
              <a:t>kernel</a:t>
            </a:r>
            <a:r>
              <a:rPr lang="pt-PT" dirty="0"/>
              <a:t>, software livre, etc.</a:t>
            </a:r>
            <a:br>
              <a:rPr lang="pt-PT" dirty="0"/>
            </a:br>
            <a:r>
              <a:rPr lang="pt-PT" dirty="0">
                <a:hlinkClick r:id="rId3"/>
              </a:rPr>
              <a:t>https://root.cern.ch/root/Linus_vs_Tanenbaum.html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7885706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altLang="en-US" dirty="0"/>
              <a:t>SO como </a:t>
            </a:r>
            <a:r>
              <a:rPr lang="pt-PT" altLang="en-US" i="1" dirty="0"/>
              <a:t>Máquina Virtual</a:t>
            </a:r>
            <a:endParaRPr lang="pt-PT" i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pt-PT" altLang="pt-PT" dirty="0"/>
              <a:t>O </a:t>
            </a:r>
            <a:r>
              <a:rPr lang="pt-PT" altLang="pt-PT" dirty="0">
                <a:sym typeface="Arial Italic" charset="0"/>
              </a:rPr>
              <a:t>SO também </a:t>
            </a:r>
            <a:r>
              <a:rPr lang="pt-PT" altLang="pt-PT" dirty="0"/>
              <a:t>pode ser visto como uma </a:t>
            </a:r>
            <a:r>
              <a:rPr lang="pt-PT" altLang="pt-PT" dirty="0">
                <a:solidFill>
                  <a:schemeClr val="accent2"/>
                </a:solidFill>
              </a:rPr>
              <a:t>Máquina Virtual</a:t>
            </a:r>
          </a:p>
          <a:p>
            <a:pPr lvl="1"/>
            <a:r>
              <a:rPr lang="pt-PT" altLang="pt-PT" dirty="0"/>
              <a:t>Dá ao utilizador a ilusão de dispor de uma máquina muito mais fácil de utilizar e programar do que o hardware.</a:t>
            </a:r>
          </a:p>
          <a:p>
            <a:pPr lvl="1"/>
            <a:r>
              <a:rPr lang="pt-PT" dirty="0"/>
              <a:t>Cria uma máquina virtual sobre a máquina física, que oferece os recursos lógicos básicos para o desenvolvimento de aplicações, Independente do hardware onde executa</a:t>
            </a:r>
          </a:p>
        </p:txBody>
      </p:sp>
      <p:sp>
        <p:nvSpPr>
          <p:cNvPr id="5" name="Oval 4"/>
          <p:cNvSpPr/>
          <p:nvPr/>
        </p:nvSpPr>
        <p:spPr bwMode="auto">
          <a:xfrm>
            <a:off x="3162442" y="4210831"/>
            <a:ext cx="1708698" cy="544233"/>
          </a:xfrm>
          <a:prstGeom prst="ellipse">
            <a:avLst/>
          </a:prstGeom>
          <a:solidFill>
            <a:schemeClr val="bg1"/>
          </a:solidFill>
          <a:ln>
            <a:headEnd type="none" w="med" len="med"/>
            <a:tailEnd type="non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pt-PT" altLang="pt-PT" sz="1600" dirty="0">
                <a:latin typeface="Arial" panose="020B0604020202020204" pitchFamily="34" charset="0"/>
              </a:rPr>
              <a:t>Aplicações</a:t>
            </a:r>
          </a:p>
        </p:txBody>
      </p:sp>
      <p:cxnSp>
        <p:nvCxnSpPr>
          <p:cNvPr id="6" name="Straight Connector 5"/>
          <p:cNvCxnSpPr>
            <a:cxnSpLocks noChangeAspect="1"/>
          </p:cNvCxnSpPr>
          <p:nvPr/>
        </p:nvCxnSpPr>
        <p:spPr bwMode="auto">
          <a:xfrm>
            <a:off x="2830020" y="4808823"/>
            <a:ext cx="5545138" cy="0"/>
          </a:xfrm>
          <a:prstGeom prst="line">
            <a:avLst/>
          </a:prstGeom>
          <a:ln w="19050" cmpd="sng">
            <a:solidFill>
              <a:schemeClr val="accent1"/>
            </a:solidFill>
            <a:prstDash val="dash"/>
            <a:headEnd type="none" w="med" len="med"/>
            <a:tailEnd type="none" w="med" len="med"/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 bwMode="auto">
          <a:xfrm>
            <a:off x="3792319" y="4903707"/>
            <a:ext cx="3384550" cy="503237"/>
          </a:xfrm>
          <a:prstGeom prst="rect">
            <a:avLst/>
          </a:prstGeom>
          <a:solidFill>
            <a:schemeClr val="bg2"/>
          </a:solidFill>
          <a:ln>
            <a:headEnd type="none" w="med" len="med"/>
            <a:tailEnd type="non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pt-PT" altLang="pt-PT" dirty="0">
                <a:latin typeface="Arial" panose="020B0604020202020204" pitchFamily="34" charset="0"/>
              </a:rPr>
              <a:t>Sistema Operativo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721360" y="5245537"/>
            <a:ext cx="2108660" cy="4318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pt-PT" altLang="pt-PT" sz="2000" dirty="0">
                <a:solidFill>
                  <a:schemeClr val="accent2"/>
                </a:solidFill>
                <a:latin typeface="Arial" panose="020B0604020202020204" pitchFamily="34" charset="0"/>
              </a:rPr>
              <a:t>Máquina física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3131973" y="5606897"/>
            <a:ext cx="4882822" cy="504825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>
              <a:defRPr/>
            </a:pPr>
            <a:r>
              <a:rPr lang="pt-PT" dirty="0"/>
              <a:t>Hardware</a:t>
            </a:r>
          </a:p>
        </p:txBody>
      </p:sp>
      <p:cxnSp>
        <p:nvCxnSpPr>
          <p:cNvPr id="12" name="Straight Connector 11"/>
          <p:cNvCxnSpPr>
            <a:cxnSpLocks noChangeAspect="1"/>
          </p:cNvCxnSpPr>
          <p:nvPr/>
        </p:nvCxnSpPr>
        <p:spPr bwMode="auto">
          <a:xfrm>
            <a:off x="2853668" y="5506920"/>
            <a:ext cx="5545138" cy="0"/>
          </a:xfrm>
          <a:prstGeom prst="line">
            <a:avLst/>
          </a:prstGeom>
          <a:ln w="19050" cmpd="sng">
            <a:solidFill>
              <a:schemeClr val="accent1"/>
            </a:solidFill>
            <a:prstDash val="dash"/>
            <a:headEnd type="none" w="med" len="med"/>
            <a:tailEnd type="none" w="med" len="med"/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 bwMode="auto">
          <a:xfrm>
            <a:off x="721360" y="4539974"/>
            <a:ext cx="2108660" cy="4318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anose="020B0604030504040204" pitchFamily="34" charset="0"/>
                <a:ea typeface="ヒラギノ角ゴ ProN W3" charset="-128"/>
                <a:sym typeface="Tahoma" panose="020B060403050404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pt-PT" altLang="pt-PT" sz="2000" dirty="0">
                <a:solidFill>
                  <a:schemeClr val="accent2"/>
                </a:solidFill>
                <a:latin typeface="Arial" panose="020B0604020202020204" pitchFamily="34" charset="0"/>
              </a:rPr>
              <a:t>Máquina virtual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C594370-8BE8-6440-9B39-1EB48FCF76D3}"/>
              </a:ext>
            </a:extLst>
          </p:cNvPr>
          <p:cNvSpPr txBox="1"/>
          <p:nvPr/>
        </p:nvSpPr>
        <p:spPr>
          <a:xfrm>
            <a:off x="5489943" y="1374592"/>
            <a:ext cx="32710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PT" sz="1400" dirty="0"/>
              <a:t>Adaptado de slides das aulas de SO do IST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F739B1-EEF9-2E49-A7D8-5E6D8B324C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7085" y="4009535"/>
            <a:ext cx="3009900" cy="74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0141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altLang="pt-PT" dirty="0"/>
              <a:t>O SO é mesmo necessário?</a:t>
            </a:r>
          </a:p>
        </p:txBody>
      </p:sp>
      <p:sp>
        <p:nvSpPr>
          <p:cNvPr id="20482" name="Content Placeholder 2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pt-PT" altLang="pt-PT" dirty="0"/>
              <a:t>Poderíamos fazer programas para executar diretamente sobre o hardware, mas ...</a:t>
            </a:r>
          </a:p>
          <a:p>
            <a:r>
              <a:rPr lang="pt-PT" altLang="pt-PT" dirty="0"/>
              <a:t>Desvantagens</a:t>
            </a:r>
          </a:p>
          <a:p>
            <a:pPr lvl="1"/>
            <a:r>
              <a:rPr lang="pt-PT" altLang="pt-PT" dirty="0"/>
              <a:t>O esforço seria muito grande</a:t>
            </a:r>
          </a:p>
          <a:p>
            <a:pPr lvl="1"/>
            <a:r>
              <a:rPr lang="pt-PT" altLang="pt-PT" dirty="0"/>
              <a:t>Muitas funções seriam repetidas</a:t>
            </a:r>
          </a:p>
          <a:p>
            <a:pPr lvl="1"/>
            <a:r>
              <a:rPr lang="pt-PT" altLang="pt-PT" dirty="0"/>
              <a:t>Cada aplicação poderia otimizar o seu desempenho, mas globalmente a máquina seria subaproveitada</a:t>
            </a:r>
          </a:p>
          <a:p>
            <a:pPr lvl="1"/>
            <a:r>
              <a:rPr lang="pt-PT" altLang="pt-PT" dirty="0"/>
              <a:t>Não seria possível políticas globais de segurança, tolerância a falhas, otimização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6</a:t>
            </a:fld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22A5E56-DC73-5D4A-A0EA-188D6278E24F}"/>
              </a:ext>
            </a:extLst>
          </p:cNvPr>
          <p:cNvSpPr txBox="1"/>
          <p:nvPr/>
        </p:nvSpPr>
        <p:spPr>
          <a:xfrm>
            <a:off x="5489943" y="1374592"/>
            <a:ext cx="32710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PT" sz="1400" dirty="0"/>
              <a:t>Adaptado de slides das aulas de SO do IST</a:t>
            </a:r>
          </a:p>
        </p:txBody>
      </p:sp>
    </p:spTree>
    <p:extLst>
      <p:ext uri="{BB962C8B-B14F-4D97-AF65-F5344CB8AC3E}">
        <p14:creationId xmlns:p14="http://schemas.microsoft.com/office/powerpoint/2010/main" val="27842313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altLang="pt-PT" dirty="0"/>
              <a:t>Para que serve o SO?</a:t>
            </a:r>
          </a:p>
        </p:txBody>
      </p:sp>
      <p:sp>
        <p:nvSpPr>
          <p:cNvPr id="20482" name="Content Placeholder 2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pt-PT" altLang="pt-PT" dirty="0"/>
              <a:t>Transformar o hardware numa máquina simples de usar</a:t>
            </a:r>
          </a:p>
          <a:p>
            <a:r>
              <a:rPr lang="pt-PT" altLang="pt-PT" dirty="0"/>
              <a:t>Obter o máximo rendimento do Hardware</a:t>
            </a:r>
          </a:p>
          <a:p>
            <a:pPr lvl="1"/>
            <a:r>
              <a:rPr lang="pt-PT" altLang="pt-PT" dirty="0"/>
              <a:t>os computadores são dispositivos dispendiosos</a:t>
            </a:r>
          </a:p>
          <a:p>
            <a:pPr lvl="1"/>
            <a:r>
              <a:rPr lang="pt-PT" altLang="pt-PT" dirty="0"/>
              <a:t>cedo se viu que poderiam fazer várias coisas em simultâneo</a:t>
            </a:r>
          </a:p>
          <a:p>
            <a:r>
              <a:rPr lang="pt-PT" altLang="pt-PT" dirty="0"/>
              <a:t>Garantir a segurança e a fiabilidade das aplicações</a:t>
            </a:r>
          </a:p>
          <a:p>
            <a:r>
              <a:rPr lang="pt-PT" altLang="pt-PT" dirty="0"/>
              <a:t>Garantir que as aplicações não são afetadas pela mudança de hardware e configuração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7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D68B5B4-C48F-DF44-BBBE-8CEEB2045F73}"/>
              </a:ext>
            </a:extLst>
          </p:cNvPr>
          <p:cNvSpPr txBox="1"/>
          <p:nvPr/>
        </p:nvSpPr>
        <p:spPr>
          <a:xfrm>
            <a:off x="5489943" y="1374592"/>
            <a:ext cx="32710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PT" sz="1400" dirty="0"/>
              <a:t>Adaptado de slides das aulas de SO do IST</a:t>
            </a:r>
          </a:p>
        </p:txBody>
      </p:sp>
    </p:spTree>
    <p:extLst>
      <p:ext uri="{BB962C8B-B14F-4D97-AF65-F5344CB8AC3E}">
        <p14:creationId xmlns:p14="http://schemas.microsoft.com/office/powerpoint/2010/main" val="42826840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pt-PT" dirty="0"/>
              <a:t>Evolução Histórica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8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95615F6-1968-864B-AB0E-D8B58F9D6D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170" y="1665566"/>
            <a:ext cx="6868124" cy="4794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748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22530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pt-PT"/>
              <a:t>História: 1ª Geração (1945-55)</a:t>
            </a:r>
          </a:p>
        </p:txBody>
      </p:sp>
      <p:sp>
        <p:nvSpPr>
          <p:cNvPr id="22531" name="Rectangle 9"/>
          <p:cNvSpPr>
            <a:spLocks noGrp="1" noChangeArrowheads="1"/>
          </p:cNvSpPr>
          <p:nvPr>
            <p:ph type="body" idx="13"/>
          </p:nvPr>
        </p:nvSpPr>
        <p:spPr>
          <a:xfrm>
            <a:off x="388939" y="1836738"/>
            <a:ext cx="5478462" cy="4404671"/>
          </a:xfrm>
        </p:spPr>
        <p:txBody>
          <a:bodyPr/>
          <a:lstStyle/>
          <a:p>
            <a:r>
              <a:rPr lang="pt-PT" altLang="pt-PT" dirty="0">
                <a:solidFill>
                  <a:schemeClr val="accent2"/>
                </a:solidFill>
              </a:rPr>
              <a:t>Inexistência do conceito de sistema operativo</a:t>
            </a:r>
          </a:p>
          <a:p>
            <a:r>
              <a:rPr lang="pt-PT" altLang="pt-PT" dirty="0"/>
              <a:t>Computadores a válvulas, grandes e lentos </a:t>
            </a:r>
          </a:p>
          <a:p>
            <a:r>
              <a:rPr lang="pt-PT" altLang="pt-PT" dirty="0"/>
              <a:t>A programação das máquinas era feita através da ligação de </a:t>
            </a:r>
            <a:r>
              <a:rPr lang="pt-PT" altLang="ja-JP" dirty="0"/>
              <a:t>“</a:t>
            </a:r>
            <a:r>
              <a:rPr lang="pt-PT" altLang="ja-JP" dirty="0" err="1"/>
              <a:t>plugboards</a:t>
            </a:r>
            <a:r>
              <a:rPr lang="pt-PT" altLang="ja-JP" dirty="0"/>
              <a:t>” (placas com componentes </a:t>
            </a:r>
            <a:r>
              <a:rPr lang="pt-PT" altLang="ja-JP" dirty="0" err="1"/>
              <a:t>eléctricos</a:t>
            </a:r>
            <a:r>
              <a:rPr lang="pt-PT" altLang="ja-JP" dirty="0"/>
              <a:t>)</a:t>
            </a:r>
          </a:p>
          <a:p>
            <a:r>
              <a:rPr lang="pt-PT" altLang="pt-PT" dirty="0"/>
              <a:t>ENIAC (1946) - Desenvolvido pelo exército norte-americano para cálculo balístico</a:t>
            </a:r>
          </a:p>
        </p:txBody>
      </p:sp>
      <p:pic>
        <p:nvPicPr>
          <p:cNvPr id="22532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562100"/>
            <a:ext cx="3175000" cy="242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178300"/>
            <a:ext cx="317500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904373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1083</TotalTime>
  <Words>2428</Words>
  <Application>Microsoft Macintosh PowerPoint</Application>
  <PresentationFormat>On-screen Show (4:3)</PresentationFormat>
  <Paragraphs>384</Paragraphs>
  <Slides>46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9" baseType="lpstr">
      <vt:lpstr>ＭＳ Ｐゴシック</vt:lpstr>
      <vt:lpstr>ＭＳ Ｐゴシック</vt:lpstr>
      <vt:lpstr>ヒラギノ角ゴ ProN W3</vt:lpstr>
      <vt:lpstr>Arial</vt:lpstr>
      <vt:lpstr>Arial Italic</vt:lpstr>
      <vt:lpstr>Calibri</vt:lpstr>
      <vt:lpstr>Calibri Light</vt:lpstr>
      <vt:lpstr>Helvetica</vt:lpstr>
      <vt:lpstr>Tahoma</vt:lpstr>
      <vt:lpstr>Tahoma Bold</vt:lpstr>
      <vt:lpstr>Times New Roman</vt:lpstr>
      <vt:lpstr>Wingdings</vt:lpstr>
      <vt:lpstr>Retrospect</vt:lpstr>
      <vt:lpstr>Introdução</vt:lpstr>
      <vt:lpstr>O que é um Sistema Operativo?</vt:lpstr>
      <vt:lpstr>Como se utiliza o SO?</vt:lpstr>
      <vt:lpstr>SO como Gestor de Recursos</vt:lpstr>
      <vt:lpstr>SO como Máquina Virtual</vt:lpstr>
      <vt:lpstr>O SO é mesmo necessário?</vt:lpstr>
      <vt:lpstr>Para que serve o SO?</vt:lpstr>
      <vt:lpstr>Evolução Histórica</vt:lpstr>
      <vt:lpstr>História: 1ª Geração (1945-55)</vt:lpstr>
      <vt:lpstr>História: 2ª Geração (1955-65)</vt:lpstr>
      <vt:lpstr>História: 3ª Geração (1965-80)</vt:lpstr>
      <vt:lpstr>História: 3ª Geração (1965-80)</vt:lpstr>
      <vt:lpstr>História: 4ª Geração (1980-)</vt:lpstr>
      <vt:lpstr>História: 1980-presente</vt:lpstr>
      <vt:lpstr>História mais recente</vt:lpstr>
      <vt:lpstr>Proveniência dos atuais SO para PC</vt:lpstr>
      <vt:lpstr>O que se pretende de um SO?</vt:lpstr>
      <vt:lpstr>Tipos de Sistemas Operativos</vt:lpstr>
      <vt:lpstr>Tipos de Sistemas Operativos</vt:lpstr>
      <vt:lpstr>Tipos de Sistemas Operativos</vt:lpstr>
      <vt:lpstr>Tipos de Sistemas Operativos</vt:lpstr>
      <vt:lpstr>Tipos de Sistemas Operativos</vt:lpstr>
      <vt:lpstr>Tipos de Sistemas Operativos</vt:lpstr>
      <vt:lpstr>Conceitos e Revisões</vt:lpstr>
      <vt:lpstr>Modo utilizador e modo núcleo </vt:lpstr>
      <vt:lpstr>Funções do Sistema Operativo</vt:lpstr>
      <vt:lpstr>Processos</vt:lpstr>
      <vt:lpstr>Memória</vt:lpstr>
      <vt:lpstr>Gestão de memória</vt:lpstr>
      <vt:lpstr>Gestão de memória</vt:lpstr>
      <vt:lpstr>Input/output com periféricos</vt:lpstr>
      <vt:lpstr>Sistema de ficheiros</vt:lpstr>
      <vt:lpstr>Sistema de ficheiros</vt:lpstr>
      <vt:lpstr>SO e aplicações, como coexistem?</vt:lpstr>
      <vt:lpstr>SO e aplicações, como coexistem?</vt:lpstr>
      <vt:lpstr>Razões para passar ao modo núcleo</vt:lpstr>
      <vt:lpstr>Organização do Sistema Operativo</vt:lpstr>
      <vt:lpstr>SO: como pode estar organizado?</vt:lpstr>
      <vt:lpstr>SO: como pode estar organizado?</vt:lpstr>
      <vt:lpstr>SO: como pode estar organizado?</vt:lpstr>
      <vt:lpstr>Organização do núcleo</vt:lpstr>
      <vt:lpstr>Monolítico vs Micro-kernel</vt:lpstr>
      <vt:lpstr>Linux Kernel</vt:lpstr>
      <vt:lpstr>Android System Architecture</vt:lpstr>
      <vt:lpstr>Windows NT (=7, 8, 8.1, 10)</vt:lpstr>
      <vt:lpstr>Para fazer em casa ...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Sistemas Operativos</dc:title>
  <dc:creator>Fernando</dc:creator>
  <cp:lastModifiedBy>Fernando</cp:lastModifiedBy>
  <cp:revision>178</cp:revision>
  <cp:lastPrinted>2017-09-24T20:15:36Z</cp:lastPrinted>
  <dcterms:created xsi:type="dcterms:W3CDTF">2016-09-02T13:09:57Z</dcterms:created>
  <dcterms:modified xsi:type="dcterms:W3CDTF">2018-09-16T18:33:09Z</dcterms:modified>
</cp:coreProperties>
</file>