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48"/>
  </p:notesMasterIdLst>
  <p:sldIdLst>
    <p:sldId id="256" r:id="rId2"/>
    <p:sldId id="257" r:id="rId3"/>
    <p:sldId id="314" r:id="rId4"/>
    <p:sldId id="311" r:id="rId5"/>
    <p:sldId id="294" r:id="rId6"/>
    <p:sldId id="315" r:id="rId7"/>
    <p:sldId id="316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12" r:id="rId17"/>
    <p:sldId id="292" r:id="rId18"/>
    <p:sldId id="299" r:id="rId19"/>
    <p:sldId id="298" r:id="rId20"/>
    <p:sldId id="300" r:id="rId21"/>
    <p:sldId id="301" r:id="rId22"/>
    <p:sldId id="271" r:id="rId23"/>
    <p:sldId id="272" r:id="rId24"/>
    <p:sldId id="273" r:id="rId25"/>
    <p:sldId id="274" r:id="rId26"/>
    <p:sldId id="295" r:id="rId27"/>
    <p:sldId id="275" r:id="rId28"/>
    <p:sldId id="276" r:id="rId29"/>
    <p:sldId id="277" r:id="rId30"/>
    <p:sldId id="278" r:id="rId31"/>
    <p:sldId id="281" r:id="rId32"/>
    <p:sldId id="279" r:id="rId33"/>
    <p:sldId id="280" r:id="rId34"/>
    <p:sldId id="308" r:id="rId35"/>
    <p:sldId id="309" r:id="rId36"/>
    <p:sldId id="310" r:id="rId37"/>
    <p:sldId id="287" r:id="rId38"/>
    <p:sldId id="288" r:id="rId39"/>
    <p:sldId id="289" r:id="rId40"/>
    <p:sldId id="290" r:id="rId41"/>
    <p:sldId id="291" r:id="rId42"/>
    <p:sldId id="304" r:id="rId43"/>
    <p:sldId id="306" r:id="rId44"/>
    <p:sldId id="307" r:id="rId45"/>
    <p:sldId id="305" r:id="rId46"/>
    <p:sldId id="313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3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290"/>
    <p:restoredTop sz="86226"/>
  </p:normalViewPr>
  <p:slideViewPr>
    <p:cSldViewPr snapToGrid="0" snapToObjects="1">
      <p:cViewPr varScale="1">
        <p:scale>
          <a:sx n="81" d="100"/>
          <a:sy n="81" d="100"/>
        </p:scale>
        <p:origin x="192" y="13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9/24/18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966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</p:spPr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pt-PT" altLang="en-US" dirty="0" err="1">
                <a:ea typeface="MS PGothic" charset="-128"/>
                <a:cs typeface="ＭＳ Ｐゴシック" charset="-128"/>
              </a:rPr>
              <a:t>Modern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CPUs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support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multiple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modes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of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operation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, a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t least two modes: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protected mode 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and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supervisor mode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.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The supervisor mode is used by the operating system's kernel for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low level tasks 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that need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unrestricted access to hardware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such as controlling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how memory is written and erased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and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communication with devices 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like graphics cards.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Protected mode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 is used for almost everything else. Applications operate within protected mode, and can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only use hardware by communicating with the kernel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which controls everything in supervisor mode.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In practice,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system calls take time and can hurt the performance of a computing system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so it is not uncommon for system designers to allow some time-critical software (especially device drivers) to run with full kernel privileges.</a:t>
            </a:r>
          </a:p>
        </p:txBody>
      </p:sp>
    </p:spTree>
    <p:extLst>
      <p:ext uri="{BB962C8B-B14F-4D97-AF65-F5344CB8AC3E}">
        <p14:creationId xmlns:p14="http://schemas.microsoft.com/office/powerpoint/2010/main" val="303670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</p:spPr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9688" eaLnBrk="1" hangingPunct="1">
              <a:spcBef>
                <a:spcPts val="450"/>
              </a:spcBef>
            </a:pPr>
            <a:r>
              <a:rPr lang="en-US" altLang="pt-PT">
                <a:solidFill>
                  <a:srgbClr val="000000"/>
                </a:solidFill>
                <a:latin typeface="Times New Roman" charset="0"/>
                <a:ea typeface="MS PGothic" charset="-128"/>
                <a:cs typeface="ＭＳ Ｐゴシック" charset="-128"/>
                <a:sym typeface="Times New Roman" charset="0"/>
              </a:rPr>
              <a:t>DOS, WINDOWS – c:\Trabalhos\SO\trabf.doc</a:t>
            </a:r>
          </a:p>
          <a:p>
            <a:pPr marL="39688" eaLnBrk="1" hangingPunct="1">
              <a:spcBef>
                <a:spcPts val="450"/>
              </a:spcBef>
            </a:pPr>
            <a:r>
              <a:rPr lang="en-US" altLang="pt-PT">
                <a:solidFill>
                  <a:srgbClr val="000000"/>
                </a:solidFill>
                <a:latin typeface="Times New Roman" charset="0"/>
                <a:ea typeface="MS PGothic" charset="-128"/>
                <a:cs typeface="ＭＳ Ｐゴシック" charset="-128"/>
                <a:sym typeface="Times New Roman" charset="0"/>
              </a:rPr>
              <a:t>UNIX - /Trabalhos/SO/trabf.doc</a:t>
            </a:r>
          </a:p>
        </p:txBody>
      </p:sp>
    </p:spTree>
    <p:extLst>
      <p:ext uri="{BB962C8B-B14F-4D97-AF65-F5344CB8AC3E}">
        <p14:creationId xmlns:p14="http://schemas.microsoft.com/office/powerpoint/2010/main" val="88700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pt-PT">
                <a:ea typeface="MS PGothic" charset="-128"/>
                <a:cs typeface="ＭＳ Ｐゴシック" charset="-128"/>
              </a:rPr>
              <a:t>Ao longo da história várias estruturas foram tentadas para a organização do Núcleo...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...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mesmo nestes núcleos é possível encontrarmos alguma estrutura</a:t>
            </a:r>
          </a:p>
        </p:txBody>
      </p:sp>
    </p:spTree>
    <p:extLst>
      <p:ext uri="{BB962C8B-B14F-4D97-AF65-F5344CB8AC3E}">
        <p14:creationId xmlns:p14="http://schemas.microsoft.com/office/powerpoint/2010/main" val="1020369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pt-PT">
                <a:ea typeface="MS PGothic" charset="-128"/>
                <a:cs typeface="ＭＳ Ｐゴシック" charset="-128"/>
              </a:rPr>
              <a:t>uma pequena variante da ideia do microkernel é distinguir entre processos servidor e processos cliente, que usam os primeiros.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Communication between clients and servers is often by message passing. 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An obvious generalization of this idea is to have the clients and servers run on different computers.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Increasingly many systems involve users at their home PCs as clients and large machines elsewhere running as servers. In fact, much of the Web operates this way. </a:t>
            </a:r>
          </a:p>
          <a:p>
            <a:endParaRPr lang="pt-PT" altLang="pt-PT">
              <a:ea typeface="MS PGothic" charset="-128"/>
              <a:cs typeface="ＭＳ Ｐゴシック" charset="-128"/>
            </a:endParaRPr>
          </a:p>
          <a:p>
            <a:endParaRPr lang="pt-PT" altLang="pt-PT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4136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The</a:t>
            </a:r>
            <a:r>
              <a:rPr lang="pt-PT" dirty="0"/>
              <a:t> Linux </a:t>
            </a:r>
            <a:r>
              <a:rPr lang="pt-PT" dirty="0" err="1"/>
              <a:t>kernel</a:t>
            </a:r>
            <a:r>
              <a:rPr lang="pt-PT" dirty="0"/>
              <a:t> </a:t>
            </a:r>
            <a:r>
              <a:rPr lang="pt-PT" dirty="0" err="1"/>
              <a:t>is</a:t>
            </a:r>
            <a:r>
              <a:rPr lang="pt-PT" dirty="0"/>
              <a:t> a </a:t>
            </a:r>
            <a:r>
              <a:rPr lang="pt-PT" dirty="0" err="1"/>
              <a:t>monolithic</a:t>
            </a:r>
            <a:r>
              <a:rPr lang="pt-PT" dirty="0"/>
              <a:t> </a:t>
            </a:r>
            <a:r>
              <a:rPr lang="pt-PT" dirty="0" err="1"/>
              <a:t>kernel</a:t>
            </a:r>
            <a:r>
              <a:rPr lang="pt-PT" dirty="0"/>
              <a:t>, </a:t>
            </a:r>
            <a:r>
              <a:rPr lang="pt-PT" dirty="0" err="1"/>
              <a:t>supporting</a:t>
            </a:r>
            <a:r>
              <a:rPr lang="pt-PT" dirty="0"/>
              <a:t> </a:t>
            </a:r>
            <a:r>
              <a:rPr lang="pt-PT" dirty="0" err="1"/>
              <a:t>true</a:t>
            </a:r>
            <a:r>
              <a:rPr lang="pt-PT" dirty="0"/>
              <a:t> </a:t>
            </a:r>
            <a:r>
              <a:rPr lang="pt-PT" dirty="0" err="1"/>
              <a:t>preemptive</a:t>
            </a:r>
            <a:r>
              <a:rPr lang="pt-PT" dirty="0"/>
              <a:t> </a:t>
            </a:r>
            <a:r>
              <a:rPr lang="pt-PT" dirty="0" err="1"/>
              <a:t>multitasking</a:t>
            </a:r>
            <a:r>
              <a:rPr lang="pt-PT" dirty="0"/>
              <a:t> (</a:t>
            </a:r>
            <a:r>
              <a:rPr lang="pt-PT" dirty="0" err="1"/>
              <a:t>both</a:t>
            </a:r>
            <a:r>
              <a:rPr lang="pt-PT" dirty="0"/>
              <a:t> in </a:t>
            </a:r>
            <a:r>
              <a:rPr lang="pt-PT" dirty="0" err="1"/>
              <a:t>user</a:t>
            </a:r>
            <a:r>
              <a:rPr lang="pt-PT" dirty="0"/>
              <a:t> </a:t>
            </a:r>
            <a:r>
              <a:rPr lang="pt-PT" dirty="0" err="1"/>
              <a:t>mode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, </a:t>
            </a:r>
            <a:r>
              <a:rPr lang="pt-PT" dirty="0" err="1"/>
              <a:t>since</a:t>
            </a:r>
            <a:r>
              <a:rPr lang="pt-PT" dirty="0"/>
              <a:t> </a:t>
            </a:r>
            <a:r>
              <a:rPr lang="pt-PT" dirty="0" err="1"/>
              <a:t>the</a:t>
            </a:r>
            <a:r>
              <a:rPr lang="pt-PT" dirty="0"/>
              <a:t> 2.6 series, in </a:t>
            </a:r>
            <a:r>
              <a:rPr lang="pt-PT" dirty="0" err="1"/>
              <a:t>kernel</a:t>
            </a:r>
            <a:r>
              <a:rPr lang="pt-PT" dirty="0"/>
              <a:t> </a:t>
            </a:r>
            <a:r>
              <a:rPr lang="pt-PT" dirty="0" err="1"/>
              <a:t>mode</a:t>
            </a:r>
            <a:r>
              <a:rPr lang="pt-PT" dirty="0"/>
              <a:t>), virtual </a:t>
            </a:r>
            <a:r>
              <a:rPr lang="pt-PT" dirty="0" err="1"/>
              <a:t>memory</a:t>
            </a:r>
            <a:r>
              <a:rPr lang="pt-PT" dirty="0"/>
              <a:t>, </a:t>
            </a:r>
            <a:r>
              <a:rPr lang="pt-PT" dirty="0" err="1"/>
              <a:t>shared</a:t>
            </a:r>
            <a:r>
              <a:rPr lang="pt-PT" dirty="0"/>
              <a:t> </a:t>
            </a:r>
            <a:r>
              <a:rPr lang="pt-PT" dirty="0" err="1"/>
              <a:t>libraries</a:t>
            </a:r>
            <a:r>
              <a:rPr lang="pt-PT" dirty="0"/>
              <a:t>, </a:t>
            </a:r>
            <a:r>
              <a:rPr lang="pt-PT" dirty="0" err="1"/>
              <a:t>demand</a:t>
            </a:r>
            <a:r>
              <a:rPr lang="pt-PT" dirty="0"/>
              <a:t> </a:t>
            </a:r>
            <a:r>
              <a:rPr lang="pt-PT" dirty="0" err="1"/>
              <a:t>loading</a:t>
            </a:r>
            <a:r>
              <a:rPr lang="pt-PT" dirty="0"/>
              <a:t>, </a:t>
            </a:r>
            <a:r>
              <a:rPr lang="pt-PT" dirty="0" err="1"/>
              <a:t>shared</a:t>
            </a:r>
            <a:r>
              <a:rPr lang="pt-PT" dirty="0"/>
              <a:t> </a:t>
            </a:r>
            <a:r>
              <a:rPr lang="pt-PT" dirty="0" err="1"/>
              <a:t>copy-on-write</a:t>
            </a:r>
            <a:r>
              <a:rPr lang="pt-PT" dirty="0"/>
              <a:t> </a:t>
            </a:r>
            <a:r>
              <a:rPr lang="pt-PT" dirty="0" err="1"/>
              <a:t>executables</a:t>
            </a:r>
            <a:r>
              <a:rPr lang="pt-PT" dirty="0"/>
              <a:t> (via KSM), </a:t>
            </a:r>
            <a:r>
              <a:rPr lang="pt-PT" dirty="0" err="1"/>
              <a:t>memory</a:t>
            </a:r>
            <a:r>
              <a:rPr lang="pt-PT" dirty="0"/>
              <a:t> management, </a:t>
            </a:r>
            <a:r>
              <a:rPr lang="pt-PT" dirty="0" err="1"/>
              <a:t>the</a:t>
            </a:r>
            <a:r>
              <a:rPr lang="pt-PT" dirty="0"/>
              <a:t> Internet </a:t>
            </a:r>
            <a:r>
              <a:rPr lang="pt-PT" dirty="0" err="1"/>
              <a:t>protocol</a:t>
            </a:r>
            <a:r>
              <a:rPr lang="pt-PT" dirty="0"/>
              <a:t> suite,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threading</a:t>
            </a:r>
            <a:r>
              <a:rPr lang="pt-PT" dirty="0"/>
              <a:t>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69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2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altLang="pt-PT" dirty="0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3659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pt-PT" dirty="0">
                <a:ea typeface="MS PGothic" charset="-128"/>
                <a:cs typeface="ＭＳ Ｐゴシック" charset="-128"/>
              </a:rPr>
              <a:t>O SO como interface ou Máquina Virtual</a:t>
            </a:r>
          </a:p>
          <a:p>
            <a:r>
              <a:rPr lang="pt-PT" altLang="pt-PT" dirty="0">
                <a:ea typeface="MS PGothic" charset="-128"/>
                <a:cs typeface="ＭＳ Ｐゴシック" charset="-128"/>
              </a:rPr>
              <a:t>  - Virtualiza o computador: permite por ex. autenticar.</a:t>
            </a:r>
          </a:p>
          <a:p>
            <a:r>
              <a:rPr lang="pt-PT" altLang="pt-PT" dirty="0">
                <a:ea typeface="MS PGothic" charset="-128"/>
                <a:cs typeface="ＭＳ Ｐゴシック" charset="-128"/>
              </a:rPr>
              <a:t>  - disponibiliza uma biblioteca de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system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calls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: pode ser invocada por programas e interagir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directamente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 com os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obj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 geridos pelo SO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26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en-US">
                <a:ea typeface="MS PGothic" charset="-128"/>
                <a:cs typeface="ＭＳ Ｐゴシック" charset="-128"/>
              </a:rPr>
              <a:t>ENIAC - was the first electronic general-purpose computer. It was Turing-complete, digital, and capable of being reprogrammed to solve a full range of computing problems.</a:t>
            </a:r>
          </a:p>
          <a:p>
            <a:r>
              <a:rPr lang="pt-PT" altLang="en-US">
                <a:ea typeface="MS PGothic" charset="-128"/>
                <a:cs typeface="ＭＳ Ｐゴシック" charset="-128"/>
              </a:rPr>
              <a:t>Por esta altura apareceram os programas MONITOR. Programas residentes, capazes de manipular processos multipassos</a:t>
            </a:r>
          </a:p>
          <a:p>
            <a:endParaRPr lang="pt-PT" altLang="en-US">
              <a:ea typeface="MS PGothic" charset="-128"/>
              <a:cs typeface="ＭＳ Ｐゴシック" charset="-128"/>
            </a:endParaRPr>
          </a:p>
          <a:p>
            <a:r>
              <a:rPr lang="en-US" altLang="en-US">
                <a:ea typeface="MS PGothic" charset="-128"/>
                <a:cs typeface="ＭＳ Ｐゴシック" charset="-128"/>
              </a:rPr>
              <a:t>Only a single group of people designed and used it: Protection and virtualization are not needed!</a:t>
            </a:r>
          </a:p>
          <a:p>
            <a:r>
              <a:rPr lang="en-US" altLang="en-US">
                <a:ea typeface="MS PGothic" charset="-128"/>
                <a:cs typeface="ＭＳ Ｐゴシック" charset="-128"/>
              </a:rPr>
              <a:t>How to Allocate and Reclaim computation time? Sign-up sheet on the wall!</a:t>
            </a:r>
          </a:p>
          <a:p>
            <a:endParaRPr lang="pt-PT" altLang="en-US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1815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pt-PT">
                <a:solidFill>
                  <a:srgbClr val="0044FE"/>
                </a:solidFill>
                <a:ea typeface="MS PGothic" charset="-128"/>
                <a:cs typeface="ＭＳ Ｐゴシック" charset="-128"/>
              </a:rPr>
              <a:t>"vários programas simultaneamente" neste caso significa que enquanto um dos programas estava parado à espera de alguma coisa, outro poderia estar a executar.</a:t>
            </a:r>
            <a:endParaRPr lang="en-GB" altLang="pt-PT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3780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849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62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46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0879" y="758953"/>
            <a:ext cx="110112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0879" y="3168028"/>
            <a:ext cx="110112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20879" y="2959230"/>
            <a:ext cx="110112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8585" y="1836739"/>
            <a:ext cx="11154833" cy="4404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6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1" y="1845734"/>
            <a:ext cx="1115567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161" y="6459787"/>
            <a:ext cx="30513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605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9" y="6459787"/>
            <a:ext cx="1773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18159" y="1342814"/>
            <a:ext cx="1115568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7" Type="http://schemas.openxmlformats.org/officeDocument/2006/relationships/image" Target="../media/image23.pn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root.cern.ch/root/Linus_vs_Tanenbaum.html" TargetMode="External"/><Relationship Id="rId2" Type="http://schemas.openxmlformats.org/officeDocument/2006/relationships/hyperlink" Target="https://www.youtube.com/watch?v=aurDHyL7bT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pt-PT"/>
              <a:t>Introdução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221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457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2ª Geração (1955-65)</a:t>
            </a:r>
          </a:p>
        </p:txBody>
      </p:sp>
      <p:sp>
        <p:nvSpPr>
          <p:cNvPr id="24580" name="Rectangle 10"/>
          <p:cNvSpPr>
            <a:spLocks noGrp="1" noChangeArrowheads="1"/>
          </p:cNvSpPr>
          <p:nvPr>
            <p:ph type="body" idx="13"/>
          </p:nvPr>
        </p:nvSpPr>
        <p:spPr>
          <a:xfrm>
            <a:off x="518586" y="1836739"/>
            <a:ext cx="7868708" cy="4404671"/>
          </a:xfrm>
        </p:spPr>
        <p:txBody>
          <a:bodyPr/>
          <a:lstStyle/>
          <a:p>
            <a:r>
              <a:rPr lang="pt-PT" altLang="pt-PT" dirty="0"/>
              <a:t>Introdução do sistema de </a:t>
            </a:r>
            <a:r>
              <a:rPr lang="pt-PT" altLang="pt-PT" dirty="0">
                <a:solidFill>
                  <a:srgbClr val="00B0F0"/>
                </a:solidFill>
              </a:rPr>
              <a:t>processamento por lotes</a:t>
            </a:r>
            <a:br>
              <a:rPr lang="pt-PT" altLang="pt-PT" dirty="0"/>
            </a:br>
            <a:r>
              <a:rPr lang="pt-PT" altLang="pt-PT" dirty="0"/>
              <a:t>(</a:t>
            </a:r>
            <a:r>
              <a:rPr lang="pt-PT" altLang="pt-PT" dirty="0" err="1"/>
              <a:t>batch</a:t>
            </a:r>
            <a:r>
              <a:rPr lang="pt-PT" altLang="pt-PT" dirty="0"/>
              <a:t> </a:t>
            </a:r>
            <a:r>
              <a:rPr lang="pt-PT" altLang="pt-PT" dirty="0" err="1"/>
              <a:t>systems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Input, processamento e output feitos em máquinas diferentes para rentabilizar o tempo de CPU</a:t>
            </a:r>
          </a:p>
          <a:p>
            <a:r>
              <a:rPr lang="pt-PT" altLang="pt-PT" dirty="0"/>
              <a:t>Computadores a transístores</a:t>
            </a:r>
          </a:p>
          <a:p>
            <a:r>
              <a:rPr lang="pt-PT" altLang="pt-PT" dirty="0"/>
              <a:t>Primeiros sistemas operativos:</a:t>
            </a:r>
          </a:p>
          <a:p>
            <a:pPr lvl="1"/>
            <a:r>
              <a:rPr lang="pt-PT" altLang="pt-PT" dirty="0"/>
              <a:t>FMS (Fortran Monitor </a:t>
            </a:r>
            <a:r>
              <a:rPr lang="pt-PT" altLang="pt-PT" dirty="0" err="1"/>
              <a:t>System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IBSYS (Bell </a:t>
            </a:r>
            <a:r>
              <a:rPr lang="pt-PT" altLang="pt-PT" dirty="0" err="1"/>
              <a:t>Labs</a:t>
            </a:r>
            <a:r>
              <a:rPr lang="pt-PT" altLang="pt-PT" dirty="0"/>
              <a:t>)</a:t>
            </a:r>
          </a:p>
          <a:p>
            <a:r>
              <a:rPr lang="pt-PT" altLang="pt-PT" dirty="0"/>
              <a:t>Exemplo: IBM 1401 e seus periféricos</a:t>
            </a:r>
          </a:p>
        </p:txBody>
      </p:sp>
      <p:pic>
        <p:nvPicPr>
          <p:cNvPr id="2457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293" y="4043364"/>
            <a:ext cx="3252787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743" y="1836739"/>
            <a:ext cx="32416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07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3ª Geração (1965-80)</a:t>
            </a:r>
          </a:p>
        </p:txBody>
      </p:sp>
      <p:sp>
        <p:nvSpPr>
          <p:cNvPr id="25603" name="Rectangle 9"/>
          <p:cNvSpPr>
            <a:spLocks noGrp="1" noChangeArrowheads="1"/>
          </p:cNvSpPr>
          <p:nvPr>
            <p:ph type="body" idx="13"/>
          </p:nvPr>
        </p:nvSpPr>
        <p:spPr>
          <a:xfrm>
            <a:off x="518160" y="1836739"/>
            <a:ext cx="8499715" cy="4404671"/>
          </a:xfrm>
        </p:spPr>
        <p:txBody>
          <a:bodyPr>
            <a:normAutofit/>
          </a:bodyPr>
          <a:lstStyle/>
          <a:p>
            <a:r>
              <a:rPr lang="pt-PT" altLang="pt-PT" dirty="0" err="1">
                <a:solidFill>
                  <a:schemeClr val="accent2"/>
                </a:solidFill>
              </a:rPr>
              <a:t>Multi-programação</a:t>
            </a:r>
            <a:r>
              <a:rPr lang="pt-PT" altLang="pt-PT" dirty="0">
                <a:solidFill>
                  <a:schemeClr val="accent2"/>
                </a:solidFill>
              </a:rPr>
              <a:t> </a:t>
            </a:r>
            <a:r>
              <a:rPr lang="pt-PT" altLang="pt-PT" dirty="0"/>
              <a:t>e </a:t>
            </a:r>
            <a:r>
              <a:rPr lang="pt-PT" altLang="pt-PT" dirty="0" err="1">
                <a:solidFill>
                  <a:schemeClr val="accent2"/>
                </a:solidFill>
              </a:rPr>
              <a:t>Multi-utilização</a:t>
            </a:r>
            <a:endParaRPr lang="pt-PT" altLang="pt-PT" dirty="0">
              <a:solidFill>
                <a:schemeClr val="accent2"/>
              </a:solidFill>
            </a:endParaRPr>
          </a:p>
          <a:p>
            <a:pPr lvl="1"/>
            <a:r>
              <a:rPr lang="pt-PT" altLang="pt-PT" dirty="0" err="1"/>
              <a:t>Multi-programação</a:t>
            </a:r>
            <a:r>
              <a:rPr lang="pt-PT" altLang="pt-PT" dirty="0"/>
              <a:t> (</a:t>
            </a:r>
            <a:r>
              <a:rPr lang="pt-PT" altLang="pt-PT" dirty="0" err="1"/>
              <a:t>multiprogramming</a:t>
            </a:r>
            <a:r>
              <a:rPr lang="pt-PT" altLang="pt-PT" dirty="0"/>
              <a:t>): Capacidade de executar </a:t>
            </a:r>
            <a:r>
              <a:rPr lang="pt-PT" altLang="pt-PT" dirty="0">
                <a:solidFill>
                  <a:schemeClr val="accent2"/>
                </a:solidFill>
              </a:rPr>
              <a:t>vários programas simultaneamente</a:t>
            </a:r>
          </a:p>
          <a:p>
            <a:pPr lvl="1"/>
            <a:r>
              <a:rPr lang="pt-PT" altLang="pt-PT" dirty="0" err="1"/>
              <a:t>Multi-utilização</a:t>
            </a:r>
            <a:r>
              <a:rPr lang="pt-PT" altLang="pt-PT" dirty="0"/>
              <a:t> (</a:t>
            </a:r>
            <a:r>
              <a:rPr lang="pt-PT" altLang="pt-PT" dirty="0" err="1"/>
              <a:t>timesharing</a:t>
            </a:r>
            <a:r>
              <a:rPr lang="pt-PT" altLang="pt-PT" dirty="0"/>
              <a:t>): Capacidade de </a:t>
            </a:r>
            <a:r>
              <a:rPr lang="pt-PT" altLang="pt-PT" dirty="0">
                <a:solidFill>
                  <a:schemeClr val="accent2"/>
                </a:solidFill>
              </a:rPr>
              <a:t>vários utilizadores </a:t>
            </a:r>
            <a:r>
              <a:rPr lang="pt-PT" altLang="pt-PT" dirty="0"/>
              <a:t>poderem utilizar </a:t>
            </a:r>
            <a:r>
              <a:rPr lang="pt-PT" altLang="pt-PT" dirty="0">
                <a:solidFill>
                  <a:schemeClr val="accent2"/>
                </a:solidFill>
              </a:rPr>
              <a:t>simultaneamente</a:t>
            </a:r>
            <a:r>
              <a:rPr lang="pt-PT" altLang="pt-PT" dirty="0"/>
              <a:t> o mesmo computador</a:t>
            </a:r>
          </a:p>
          <a:p>
            <a:r>
              <a:rPr lang="pt-PT" altLang="pt-PT" dirty="0"/>
              <a:t>O mecanismo das </a:t>
            </a:r>
            <a:r>
              <a:rPr lang="pt-PT" altLang="pt-PT" dirty="0">
                <a:solidFill>
                  <a:srgbClr val="0070C0"/>
                </a:solidFill>
              </a:rPr>
              <a:t>interrupções </a:t>
            </a:r>
            <a:r>
              <a:rPr lang="pt-PT" altLang="pt-PT" dirty="0"/>
              <a:t>permite multiplexar o processador entre várias atividades concorrentes. </a:t>
            </a:r>
          </a:p>
          <a:p>
            <a:r>
              <a:rPr lang="pt-PT" altLang="pt-PT" dirty="0"/>
              <a:t>Computadores com </a:t>
            </a:r>
            <a:r>
              <a:rPr lang="pt-PT" altLang="pt-PT" dirty="0" err="1"/>
              <a:t>CIs</a:t>
            </a:r>
            <a:endParaRPr lang="pt-PT" altLang="pt-PT" dirty="0"/>
          </a:p>
          <a:p>
            <a:r>
              <a:rPr lang="pt-PT" altLang="pt-PT" dirty="0"/>
              <a:t>Primeiras linhas de computadores comerciais</a:t>
            </a:r>
          </a:p>
          <a:p>
            <a:r>
              <a:rPr lang="pt-PT" altLang="pt-PT" dirty="0"/>
              <a:t>Aparecimento dos </a:t>
            </a:r>
            <a:r>
              <a:rPr lang="pt-PT" altLang="pt-PT" dirty="0" err="1"/>
              <a:t>mini-computadores</a:t>
            </a:r>
            <a:endParaRPr lang="pt-PT" altLang="pt-PT" dirty="0"/>
          </a:p>
        </p:txBody>
      </p:sp>
      <p:pic>
        <p:nvPicPr>
          <p:cNvPr id="2560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546" y="1515616"/>
            <a:ext cx="2335213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11"/>
          <p:cNvSpPr>
            <a:spLocks/>
          </p:cNvSpPr>
          <p:nvPr/>
        </p:nvSpPr>
        <p:spPr bwMode="auto">
          <a:xfrm>
            <a:off x="9510445" y="3676203"/>
            <a:ext cx="2120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700">
                <a:latin typeface="Tahoma" charset="0"/>
                <a:ea typeface="MS PGothic" charset="-128"/>
                <a:sym typeface="Tahoma" charset="0"/>
              </a:rPr>
              <a:t>CI com 3 transístors</a:t>
            </a:r>
          </a:p>
        </p:txBody>
      </p:sp>
      <p:pic>
        <p:nvPicPr>
          <p:cNvPr id="25606" name="Picture 5" descr="C:\B\b4\JPG\foo\1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0445" y="4581525"/>
            <a:ext cx="1925638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Rectangle 11"/>
          <p:cNvSpPr>
            <a:spLocks/>
          </p:cNvSpPr>
          <p:nvPr/>
        </p:nvSpPr>
        <p:spPr bwMode="auto">
          <a:xfrm>
            <a:off x="9223109" y="6092825"/>
            <a:ext cx="247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700">
                <a:latin typeface="Tahoma" charset="0"/>
                <a:ea typeface="MS PGothic" charset="-128"/>
                <a:sym typeface="Tahoma" charset="0"/>
              </a:rPr>
              <a:t>3 trabalhos em memória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65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3ª Geração (1965-80)</a:t>
            </a:r>
          </a:p>
        </p:txBody>
      </p:sp>
      <p:sp>
        <p:nvSpPr>
          <p:cNvPr id="27651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Sistemas Operativos:</a:t>
            </a:r>
          </a:p>
          <a:p>
            <a:pPr lvl="1"/>
            <a:r>
              <a:rPr lang="pt-PT" altLang="en-US" dirty="0"/>
              <a:t>OS/360, CTSS, MULTICS, UNIX (</a:t>
            </a:r>
            <a:r>
              <a:rPr lang="pt-PT" altLang="en-US" dirty="0" err="1"/>
              <a:t>System</a:t>
            </a:r>
            <a:r>
              <a:rPr lang="pt-PT" altLang="en-US" dirty="0"/>
              <a:t> V e BSD)</a:t>
            </a:r>
          </a:p>
        </p:txBody>
      </p:sp>
      <p:pic>
        <p:nvPicPr>
          <p:cNvPr id="2765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3187700"/>
            <a:ext cx="5613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11"/>
          <p:cNvSpPr>
            <a:spLocks/>
          </p:cNvSpPr>
          <p:nvPr/>
        </p:nvSpPr>
        <p:spPr bwMode="auto">
          <a:xfrm>
            <a:off x="3632201" y="5575301"/>
            <a:ext cx="19601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000">
                <a:latin typeface="Helvetica" charset="0"/>
                <a:ea typeface="MS PGothic" charset="-128"/>
                <a:sym typeface="Helvetica" charset="0"/>
              </a:rPr>
              <a:t>IBM System/360</a:t>
            </a:r>
          </a:p>
        </p:txBody>
      </p:sp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0" y="2741614"/>
            <a:ext cx="2489200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13"/>
          <p:cNvSpPr>
            <a:spLocks/>
          </p:cNvSpPr>
          <p:nvPr/>
        </p:nvSpPr>
        <p:spPr bwMode="auto">
          <a:xfrm>
            <a:off x="5740400" y="3187700"/>
            <a:ext cx="6463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400">
                <a:latin typeface="Tahoma" charset="0"/>
                <a:ea typeface="MS PGothic" charset="-128"/>
                <a:sym typeface="Tahoma" charset="0"/>
              </a:rPr>
              <a:t>Text</a:t>
            </a:r>
          </a:p>
        </p:txBody>
      </p:sp>
      <p:sp>
        <p:nvSpPr>
          <p:cNvPr id="27656" name="Rectangle 14"/>
          <p:cNvSpPr>
            <a:spLocks/>
          </p:cNvSpPr>
          <p:nvPr/>
        </p:nvSpPr>
        <p:spPr bwMode="auto">
          <a:xfrm>
            <a:off x="8267700" y="6146801"/>
            <a:ext cx="14943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000">
                <a:latin typeface="Helvetica" charset="0"/>
                <a:ea typeface="MS PGothic" charset="-128"/>
                <a:sym typeface="Helvetica" charset="0"/>
              </a:rPr>
              <a:t>DEC PDP-11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711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4ª Geração (1980-)</a:t>
            </a:r>
          </a:p>
        </p:txBody>
      </p:sp>
      <p:sp>
        <p:nvSpPr>
          <p:cNvPr id="2867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Computadores pessoais</a:t>
            </a:r>
          </a:p>
          <a:p>
            <a:r>
              <a:rPr lang="pt-PT" altLang="pt-PT" dirty="0"/>
              <a:t>LSI e </a:t>
            </a:r>
            <a:r>
              <a:rPr lang="pt-PT" altLang="pt-PT" dirty="0" err="1"/>
              <a:t>Micro-computadores</a:t>
            </a:r>
            <a:endParaRPr lang="pt-PT" altLang="pt-PT" dirty="0"/>
          </a:p>
          <a:p>
            <a:r>
              <a:rPr lang="pt-PT" altLang="pt-PT" dirty="0"/>
              <a:t>Memória virtual</a:t>
            </a:r>
          </a:p>
          <a:p>
            <a:r>
              <a:rPr lang="pt-PT" altLang="pt-PT" dirty="0"/>
              <a:t>Interfaces gráficas (GUI)</a:t>
            </a:r>
          </a:p>
          <a:p>
            <a:r>
              <a:rPr lang="pt-PT" altLang="pt-PT" dirty="0"/>
              <a:t>Sistemas em rede</a:t>
            </a:r>
          </a:p>
          <a:p>
            <a:r>
              <a:rPr lang="pt-PT" altLang="pt-PT" dirty="0"/>
              <a:t>Sistemas distribuídos</a:t>
            </a:r>
          </a:p>
          <a:p>
            <a:r>
              <a:rPr lang="pt-PT" altLang="pt-PT" dirty="0"/>
              <a:t>Sistemas Operativos:</a:t>
            </a:r>
          </a:p>
          <a:p>
            <a:pPr lvl="1"/>
            <a:r>
              <a:rPr lang="pt-PT" altLang="pt-PT" dirty="0"/>
              <a:t>VMS, </a:t>
            </a:r>
            <a:r>
              <a:rPr lang="pt-PT" altLang="pt-PT" dirty="0" err="1"/>
              <a:t>Xenix</a:t>
            </a:r>
            <a:r>
              <a:rPr lang="pt-PT" altLang="pt-PT" dirty="0"/>
              <a:t>, </a:t>
            </a:r>
            <a:r>
              <a:rPr lang="pt-PT" altLang="pt-PT" dirty="0" err="1"/>
              <a:t>Minix</a:t>
            </a:r>
            <a:r>
              <a:rPr lang="pt-PT" altLang="pt-PT" dirty="0"/>
              <a:t>, </a:t>
            </a:r>
            <a:r>
              <a:rPr lang="pt-PT" altLang="pt-PT" dirty="0" err="1"/>
              <a:t>Solaris</a:t>
            </a:r>
            <a:r>
              <a:rPr lang="pt-PT" altLang="pt-PT" dirty="0"/>
              <a:t>, Linux, MAC-OS, CP/M, DOS, Windows, etc...</a:t>
            </a:r>
          </a:p>
        </p:txBody>
      </p:sp>
      <p:pic>
        <p:nvPicPr>
          <p:cNvPr id="2867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902" y="1502204"/>
            <a:ext cx="2376516" cy="206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610" y="3743171"/>
            <a:ext cx="2336292" cy="15727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142" y="3665447"/>
            <a:ext cx="2208276" cy="165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64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1980-presente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20" y="1494594"/>
            <a:ext cx="8631936" cy="496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78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História mais recente</a:t>
            </a:r>
            <a:endParaRPr lang="en-GB" altLang="pt-PT" dirty="0"/>
          </a:p>
        </p:txBody>
      </p:sp>
      <p:sp>
        <p:nvSpPr>
          <p:cNvPr id="30722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GB" altLang="pt-PT" dirty="0" err="1"/>
              <a:t>portáteis</a:t>
            </a:r>
            <a:endParaRPr lang="en-GB" altLang="pt-PT" dirty="0"/>
          </a:p>
          <a:p>
            <a:r>
              <a:rPr lang="en-GB" altLang="pt-PT" dirty="0" err="1"/>
              <a:t>telefones</a:t>
            </a:r>
            <a:endParaRPr lang="en-GB" altLang="pt-PT" dirty="0"/>
          </a:p>
          <a:p>
            <a:r>
              <a:rPr lang="en-GB" altLang="pt-PT" dirty="0"/>
              <a:t>tablets</a:t>
            </a:r>
          </a:p>
          <a:p>
            <a:r>
              <a:rPr lang="en-GB" altLang="pt-PT" dirty="0" err="1"/>
              <a:t>carros</a:t>
            </a:r>
            <a:endParaRPr lang="en-GB" altLang="pt-PT" dirty="0"/>
          </a:p>
          <a:p>
            <a:r>
              <a:rPr lang="en-GB" altLang="pt-PT" dirty="0" err="1"/>
              <a:t>máquinas</a:t>
            </a:r>
            <a:r>
              <a:rPr lang="en-GB" altLang="pt-PT" dirty="0"/>
              <a:t> </a:t>
            </a:r>
            <a:r>
              <a:rPr lang="en-GB" altLang="pt-PT" dirty="0" err="1"/>
              <a:t>fotográficas</a:t>
            </a:r>
            <a:r>
              <a:rPr lang="en-GB" altLang="pt-PT" dirty="0"/>
              <a:t> (firmware) </a:t>
            </a:r>
          </a:p>
          <a:p>
            <a:r>
              <a:rPr lang="en-GB" altLang="pt-PT" dirty="0"/>
              <a:t>TV</a:t>
            </a:r>
          </a:p>
          <a:p>
            <a:r>
              <a:rPr lang="en-GB" altLang="pt-PT" dirty="0" err="1"/>
              <a:t>eletrodomésticos</a:t>
            </a:r>
            <a:endParaRPr lang="en-GB" altLang="pt-PT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15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EBC5E3-38B1-4940-A895-D4874C760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8562" y="2345240"/>
            <a:ext cx="888513" cy="15783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33F36D-2808-3C45-89C6-B4B9CD6B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151" y="1690734"/>
            <a:ext cx="1867824" cy="3453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CE5B92-BEC6-7349-B473-149CF8CCF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2360" y="2108945"/>
            <a:ext cx="1881058" cy="2743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5BC1F59-444A-8541-B746-768C524021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9760" y="2455224"/>
            <a:ext cx="1306531" cy="13406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CF4C29C-87D7-4241-970D-C4563A365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2783" y="4026802"/>
            <a:ext cx="2142775" cy="1608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0B80F26-AA0B-7846-9A48-2DB57102B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0518" y="4763527"/>
            <a:ext cx="1892300" cy="15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76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Proveniência dos atuais SO para PC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206737" y="1830148"/>
            <a:ext cx="6014135" cy="4405312"/>
          </a:xfrm>
        </p:spPr>
      </p:pic>
      <p:sp>
        <p:nvSpPr>
          <p:cNvPr id="6" name="Right Arrow 5"/>
          <p:cNvSpPr/>
          <p:nvPr/>
        </p:nvSpPr>
        <p:spPr>
          <a:xfrm>
            <a:off x="7294605" y="4151870"/>
            <a:ext cx="1675846" cy="501135"/>
          </a:xfrm>
          <a:prstGeom prst="rightArrow">
            <a:avLst/>
          </a:prstGeom>
          <a:solidFill>
            <a:srgbClr val="693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/>
              <a:t>Windows 10</a:t>
            </a:r>
            <a:endParaRPr lang="pt-PT" sz="1600" dirty="0"/>
          </a:p>
        </p:txBody>
      </p:sp>
      <p:sp>
        <p:nvSpPr>
          <p:cNvPr id="7" name="Rectangle 6"/>
          <p:cNvSpPr/>
          <p:nvPr/>
        </p:nvSpPr>
        <p:spPr>
          <a:xfrm>
            <a:off x="7568998" y="1371567"/>
            <a:ext cx="41048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PT" sz="1400" dirty="0"/>
              <a:t>adaptado de </a:t>
            </a:r>
            <a:r>
              <a:rPr lang="pt-PT" sz="1400" dirty="0" err="1"/>
              <a:t>http</a:t>
            </a:r>
            <a:r>
              <a:rPr lang="pt-PT" sz="1400" dirty="0"/>
              <a:t>://ed-</a:t>
            </a:r>
            <a:r>
              <a:rPr lang="pt-PT" sz="1400" dirty="0" err="1"/>
              <a:t>informatics.org</a:t>
            </a:r>
            <a:r>
              <a:rPr lang="pt-PT" sz="1400" dirty="0"/>
              <a:t>/</a:t>
            </a:r>
            <a:r>
              <a:rPr lang="pt-PT" sz="1400" dirty="0" err="1"/>
              <a:t>healthcare-it</a:t>
            </a:r>
            <a:r>
              <a:rPr lang="pt-PT" sz="14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777751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/>
              <a:t>O que se pretende de um SO?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/>
              <a:t>Há vários pontos de vista ...</a:t>
            </a:r>
          </a:p>
          <a:p>
            <a:r>
              <a:rPr lang="pt-PT"/>
              <a:t>Os utilizadores querem conveniência, </a:t>
            </a:r>
            <a:r>
              <a:rPr lang="pt-PT">
                <a:solidFill>
                  <a:schemeClr val="accent2"/>
                </a:solidFill>
              </a:rPr>
              <a:t>facilidade de utilização</a:t>
            </a:r>
            <a:r>
              <a:rPr lang="pt-PT"/>
              <a:t>, </a:t>
            </a:r>
            <a:r>
              <a:rPr lang="pt-PT">
                <a:solidFill>
                  <a:schemeClr val="accent2"/>
                </a:solidFill>
              </a:rPr>
              <a:t>bom desempenho </a:t>
            </a:r>
            <a:r>
              <a:rPr lang="pt-PT"/>
              <a:t>e não se importam com os </a:t>
            </a:r>
            <a:r>
              <a:rPr lang="pt-PT">
                <a:solidFill>
                  <a:schemeClr val="accent5"/>
                </a:solidFill>
              </a:rPr>
              <a:t>recursos utilizados</a:t>
            </a:r>
          </a:p>
          <a:p>
            <a:r>
              <a:rPr lang="pt-PT"/>
              <a:t>Computadores partilhados, tais como </a:t>
            </a:r>
            <a:r>
              <a:rPr lang="pt-PT">
                <a:solidFill>
                  <a:schemeClr val="accent2"/>
                </a:solidFill>
              </a:rPr>
              <a:t>mainframes </a:t>
            </a:r>
            <a:r>
              <a:rPr lang="pt-PT"/>
              <a:t>ou </a:t>
            </a:r>
            <a:r>
              <a:rPr lang="pt-PT">
                <a:solidFill>
                  <a:schemeClr val="accent2"/>
                </a:solidFill>
              </a:rPr>
              <a:t>microcomputadores</a:t>
            </a:r>
            <a:r>
              <a:rPr lang="pt-PT"/>
              <a:t> têm de manter os utilizadores satisfeitos</a:t>
            </a:r>
          </a:p>
          <a:p>
            <a:r>
              <a:rPr lang="pt-PT"/>
              <a:t>Computadores de bolso têm menos recursos e são otimizados para </a:t>
            </a:r>
            <a:r>
              <a:rPr lang="pt-PT">
                <a:solidFill>
                  <a:schemeClr val="accent2"/>
                </a:solidFill>
              </a:rPr>
              <a:t>usabilidade</a:t>
            </a:r>
            <a:r>
              <a:rPr lang="pt-PT"/>
              <a:t> e </a:t>
            </a:r>
            <a:r>
              <a:rPr lang="pt-PT">
                <a:solidFill>
                  <a:schemeClr val="accent2"/>
                </a:solidFill>
              </a:rPr>
              <a:t>vida da bateria</a:t>
            </a:r>
          </a:p>
          <a:p>
            <a:r>
              <a:rPr lang="pt-PT"/>
              <a:t>Computadores, tais como sistemas embebidos em dispositivos e automóveis, têm pouco ou nenhum interface com o utilizador</a:t>
            </a:r>
            <a:endParaRPr lang="pt-PT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122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  <a:endParaRPr lang="pt-PT" altLang="pt-PT" dirty="0"/>
          </a:p>
        </p:txBody>
      </p:sp>
      <p:sp>
        <p:nvSpPr>
          <p:cNvPr id="49154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altLang="pt-PT" dirty="0" err="1"/>
              <a:t>Mono-programação</a:t>
            </a:r>
            <a:r>
              <a:rPr lang="pt-PT" altLang="pt-PT" dirty="0"/>
              <a:t> vs. </a:t>
            </a:r>
            <a:r>
              <a:rPr lang="pt-PT" altLang="pt-PT" dirty="0" err="1"/>
              <a:t>Multi-programação</a:t>
            </a:r>
            <a:endParaRPr lang="pt-PT" altLang="pt-PT" dirty="0"/>
          </a:p>
          <a:p>
            <a:endParaRPr lang="pt-PT" altLang="pt-PT" dirty="0"/>
          </a:p>
          <a:p>
            <a:r>
              <a:rPr lang="pt-PT" altLang="pt-PT" dirty="0" err="1"/>
              <a:t>Mono-programação</a:t>
            </a:r>
            <a:endParaRPr lang="pt-PT" altLang="pt-PT" dirty="0"/>
          </a:p>
          <a:p>
            <a:pPr lvl="1"/>
            <a:r>
              <a:rPr lang="pt-PT" altLang="pt-PT" dirty="0"/>
              <a:t>Cada </a:t>
            </a:r>
            <a:r>
              <a:rPr lang="pt-PT" altLang="pt-PT" dirty="0">
                <a:solidFill>
                  <a:schemeClr val="accent2"/>
                </a:solidFill>
              </a:rPr>
              <a:t>programa monopoliza o processador </a:t>
            </a:r>
            <a:r>
              <a:rPr lang="pt-PT" altLang="pt-PT" dirty="0"/>
              <a:t>até terminar</a:t>
            </a:r>
          </a:p>
          <a:p>
            <a:pPr lvl="2"/>
            <a:r>
              <a:rPr lang="pt-PT" altLang="pt-PT" dirty="0" err="1"/>
              <a:t>Spectrum</a:t>
            </a:r>
            <a:r>
              <a:rPr lang="pt-PT" altLang="pt-PT" dirty="0"/>
              <a:t>, MS-DOS, Palm OS</a:t>
            </a:r>
          </a:p>
          <a:p>
            <a:r>
              <a:rPr lang="pt-PT" altLang="pt-PT" dirty="0" err="1"/>
              <a:t>Multi-programação</a:t>
            </a:r>
            <a:endParaRPr lang="pt-PT" altLang="pt-PT" dirty="0"/>
          </a:p>
          <a:p>
            <a:pPr lvl="1"/>
            <a:r>
              <a:rPr lang="pt-PT" altLang="pt-PT" dirty="0"/>
              <a:t>Capacidade de correr </a:t>
            </a:r>
            <a:r>
              <a:rPr lang="pt-PT" altLang="pt-PT" dirty="0">
                <a:solidFill>
                  <a:schemeClr val="accent2"/>
                </a:solidFill>
              </a:rPr>
              <a:t>vários programas simultaneamente </a:t>
            </a:r>
            <a:br>
              <a:rPr lang="pt-PT" altLang="pt-PT" dirty="0">
                <a:solidFill>
                  <a:schemeClr val="accent2"/>
                </a:solidFill>
              </a:rPr>
            </a:br>
            <a:r>
              <a:rPr lang="pt-PT" altLang="pt-PT" dirty="0"/>
              <a:t>(em concorrência)</a:t>
            </a:r>
          </a:p>
          <a:p>
            <a:pPr lvl="2"/>
            <a:r>
              <a:rPr lang="pt-PT" altLang="pt-PT" dirty="0"/>
              <a:t>Unix, Linux, Windows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9DF127-09BD-E742-9AD2-1BC5A8C14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3682" y="2695795"/>
            <a:ext cx="1426933" cy="200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70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812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Tipos de Sistemas Operativos</a:t>
            </a:r>
            <a:endParaRPr lang="pt-PT" altLang="pt-PT" dirty="0"/>
          </a:p>
        </p:txBody>
      </p:sp>
      <p:sp>
        <p:nvSpPr>
          <p:cNvPr id="48130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altLang="pt-PT" dirty="0" err="1"/>
              <a:t>Mono-utilizador</a:t>
            </a:r>
            <a:r>
              <a:rPr lang="pt-PT" altLang="pt-PT" dirty="0"/>
              <a:t> vs. </a:t>
            </a:r>
            <a:r>
              <a:rPr lang="pt-PT" altLang="pt-PT" dirty="0" err="1"/>
              <a:t>multi-utilizador</a:t>
            </a:r>
            <a:endParaRPr lang="pt-PT" altLang="pt-PT" dirty="0"/>
          </a:p>
          <a:p>
            <a:pPr marL="0" indent="0">
              <a:buNone/>
            </a:pPr>
            <a:endParaRPr lang="pt-PT" altLang="pt-PT" dirty="0"/>
          </a:p>
          <a:p>
            <a:r>
              <a:rPr lang="pt-PT" altLang="pt-PT" dirty="0" err="1"/>
              <a:t>Mono-utilizador</a:t>
            </a:r>
            <a:endParaRPr lang="pt-PT" altLang="pt-PT" dirty="0"/>
          </a:p>
          <a:p>
            <a:pPr lvl="1"/>
            <a:r>
              <a:rPr lang="pt-PT" altLang="pt-PT" dirty="0"/>
              <a:t>O CPU só pode estar dedicado de forma interativa a um conjunto de processos do mesmo utilizador</a:t>
            </a:r>
          </a:p>
          <a:p>
            <a:pPr lvl="2"/>
            <a:r>
              <a:rPr lang="pt-PT" altLang="pt-PT" dirty="0"/>
              <a:t>MS-DOS, Palm OS, </a:t>
            </a:r>
            <a:r>
              <a:rPr lang="pt-PT" altLang="pt-PT" dirty="0" err="1"/>
              <a:t>Kindle</a:t>
            </a:r>
            <a:r>
              <a:rPr lang="pt-PT" altLang="pt-PT" dirty="0"/>
              <a:t>, </a:t>
            </a:r>
            <a:r>
              <a:rPr lang="pt-PT" altLang="pt-PT" dirty="0" err="1"/>
              <a:t>Kobo</a:t>
            </a:r>
            <a:endParaRPr lang="pt-PT" altLang="pt-PT" dirty="0"/>
          </a:p>
          <a:p>
            <a:r>
              <a:rPr lang="pt-PT" altLang="pt-PT" dirty="0" err="1"/>
              <a:t>Multi-utilizador</a:t>
            </a:r>
            <a:endParaRPr lang="pt-PT" altLang="pt-PT" dirty="0"/>
          </a:p>
          <a:p>
            <a:pPr lvl="1"/>
            <a:r>
              <a:rPr lang="pt-PT" altLang="pt-PT" dirty="0"/>
              <a:t>O tempo de processamento do CPU de um computador pode ser partilhado por mais do que um utilizador de forma interativa.</a:t>
            </a:r>
          </a:p>
          <a:p>
            <a:pPr lvl="2"/>
            <a:r>
              <a:rPr lang="pt-PT" altLang="pt-PT" dirty="0"/>
              <a:t>Unix, Linux, Windows, </a:t>
            </a:r>
            <a:r>
              <a:rPr lang="pt-PT" altLang="pt-PT" dirty="0" err="1"/>
              <a:t>MacOS</a:t>
            </a:r>
            <a:r>
              <a:rPr lang="pt-PT" altLang="pt-PT" dirty="0"/>
              <a:t>, ...</a:t>
            </a:r>
          </a:p>
        </p:txBody>
      </p:sp>
    </p:spTree>
    <p:extLst>
      <p:ext uri="{BB962C8B-B14F-4D97-AF65-F5344CB8AC3E}">
        <p14:creationId xmlns:p14="http://schemas.microsoft.com/office/powerpoint/2010/main" val="1552988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638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O que é um Sistema Operativo?</a:t>
            </a:r>
            <a:endParaRPr lang="pt-PT" altLang="en-US" dirty="0"/>
          </a:p>
        </p:txBody>
      </p:sp>
      <p:sp>
        <p:nvSpPr>
          <p:cNvPr id="16387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O</a:t>
            </a:r>
            <a:r>
              <a:rPr lang="pt-PT" altLang="pt-PT" dirty="0">
                <a:sym typeface="Arial Italic" charset="0"/>
              </a:rPr>
              <a:t> Sistema Operativo (SO)</a:t>
            </a:r>
            <a:r>
              <a:rPr lang="pt-PT" altLang="pt-PT" dirty="0"/>
              <a:t> pode ser definido como um </a:t>
            </a:r>
            <a:r>
              <a:rPr lang="pt-PT" altLang="pt-PT" dirty="0">
                <a:solidFill>
                  <a:srgbClr val="00B0F0"/>
                </a:solidFill>
              </a:rPr>
              <a:t>conjunto de programas </a:t>
            </a:r>
            <a:r>
              <a:rPr lang="pt-PT" altLang="pt-PT" dirty="0"/>
              <a:t>que permitem uma </a:t>
            </a:r>
            <a:r>
              <a:rPr lang="pt-PT" altLang="pt-PT" dirty="0">
                <a:solidFill>
                  <a:srgbClr val="00B0F0"/>
                </a:solidFill>
              </a:rPr>
              <a:t>interação</a:t>
            </a:r>
            <a:r>
              <a:rPr lang="pt-PT" altLang="pt-PT" dirty="0"/>
              <a:t> simplificada entre o </a:t>
            </a:r>
            <a:r>
              <a:rPr lang="pt-PT" altLang="pt-PT" dirty="0">
                <a:solidFill>
                  <a:srgbClr val="00B0F0"/>
                </a:solidFill>
              </a:rPr>
              <a:t>utilizador e a máquina</a:t>
            </a:r>
          </a:p>
        </p:txBody>
      </p:sp>
      <p:sp>
        <p:nvSpPr>
          <p:cNvPr id="16388" name="Rectangle 10"/>
          <p:cNvSpPr>
            <a:spLocks/>
          </p:cNvSpPr>
          <p:nvPr/>
        </p:nvSpPr>
        <p:spPr bwMode="auto">
          <a:xfrm>
            <a:off x="3146047" y="5543486"/>
            <a:ext cx="3276600" cy="91630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16389" name="Rectangle 11"/>
          <p:cNvSpPr>
            <a:spLocks/>
          </p:cNvSpPr>
          <p:nvPr/>
        </p:nvSpPr>
        <p:spPr bwMode="auto">
          <a:xfrm>
            <a:off x="3296860" y="5587935"/>
            <a:ext cx="3125786" cy="3693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0" tIns="0" rIns="40639" bIns="0">
            <a:spAutoFit/>
          </a:bodyPr>
          <a:lstStyle>
            <a:lvl1pPr marL="39688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  <a:ea typeface="MS PGothic" charset="-128"/>
                <a:cs typeface="Tahoma" charset="0"/>
              </a:rPr>
              <a:t>Hardware</a:t>
            </a:r>
          </a:p>
        </p:txBody>
      </p:sp>
      <p:sp>
        <p:nvSpPr>
          <p:cNvPr id="16390" name="Rectangle 13"/>
          <p:cNvSpPr>
            <a:spLocks/>
          </p:cNvSpPr>
          <p:nvPr/>
        </p:nvSpPr>
        <p:spPr bwMode="auto">
          <a:xfrm>
            <a:off x="3216328" y="4648135"/>
            <a:ext cx="3276600" cy="5334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pt-PT" altLang="pt-PT" sz="2400">
              <a:solidFill>
                <a:srgbClr val="000000"/>
              </a:solidFill>
              <a:latin typeface="Tahoma" charset="0"/>
              <a:sym typeface="Tahoma" charset="0"/>
            </a:endParaRPr>
          </a:p>
        </p:txBody>
      </p:sp>
      <p:sp>
        <p:nvSpPr>
          <p:cNvPr id="16391" name="Rectangle 14"/>
          <p:cNvSpPr>
            <a:spLocks/>
          </p:cNvSpPr>
          <p:nvPr/>
        </p:nvSpPr>
        <p:spPr bwMode="auto">
          <a:xfrm>
            <a:off x="3390446" y="4724976"/>
            <a:ext cx="25503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400" dirty="0">
                <a:solidFill>
                  <a:schemeClr val="accent2"/>
                </a:solidFill>
                <a:latin typeface="Tahoma Bold" charset="0"/>
                <a:ea typeface="MS PGothic" charset="-128"/>
                <a:sym typeface="Tahoma Bold" charset="0"/>
              </a:rPr>
              <a:t>Sistema </a:t>
            </a:r>
            <a:r>
              <a:rPr lang="en-US" altLang="pt-PT" sz="2400" dirty="0" err="1">
                <a:solidFill>
                  <a:schemeClr val="accent2"/>
                </a:solidFill>
                <a:latin typeface="Tahoma Bold" charset="0"/>
                <a:ea typeface="MS PGothic" charset="-128"/>
                <a:sym typeface="Tahoma Bold" charset="0"/>
              </a:rPr>
              <a:t>Operativo</a:t>
            </a:r>
            <a:endParaRPr lang="en-US" altLang="pt-PT" sz="2400" dirty="0">
              <a:solidFill>
                <a:schemeClr val="accent2"/>
              </a:solidFill>
              <a:latin typeface="Tahoma Bold" charset="0"/>
              <a:ea typeface="MS PGothic" charset="-128"/>
              <a:sym typeface="Tahoma Bold" charset="0"/>
            </a:endParaRPr>
          </a:p>
        </p:txBody>
      </p:sp>
      <p:sp>
        <p:nvSpPr>
          <p:cNvPr id="16392" name="Rectangle 16"/>
          <p:cNvSpPr>
            <a:spLocks/>
          </p:cNvSpPr>
          <p:nvPr/>
        </p:nvSpPr>
        <p:spPr bwMode="auto">
          <a:xfrm>
            <a:off x="3146047" y="3235324"/>
            <a:ext cx="3276600" cy="10127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16393" name="Rectangle 17"/>
          <p:cNvSpPr>
            <a:spLocks/>
          </p:cNvSpPr>
          <p:nvPr/>
        </p:nvSpPr>
        <p:spPr bwMode="auto">
          <a:xfrm>
            <a:off x="4109298" y="3304880"/>
            <a:ext cx="1490663" cy="369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lIns="0" tIns="0" rIns="40639" bIns="0">
            <a:spAutoFit/>
          </a:bodyPr>
          <a:lstStyle>
            <a:lvl1pPr marL="39688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tx1"/>
                </a:solidFill>
                <a:ea typeface="MS PGothic" charset="-128"/>
                <a:cs typeface="Tahoma" charset="0"/>
              </a:rPr>
              <a:t>Aplicações</a:t>
            </a:r>
          </a:p>
        </p:txBody>
      </p:sp>
      <p:sp>
        <p:nvSpPr>
          <p:cNvPr id="16394" name="Line 19"/>
          <p:cNvSpPr>
            <a:spLocks noChangeShapeType="1"/>
          </p:cNvSpPr>
          <p:nvPr/>
        </p:nvSpPr>
        <p:spPr bwMode="auto">
          <a:xfrm flipH="1">
            <a:off x="6651247" y="4006785"/>
            <a:ext cx="914400" cy="1588"/>
          </a:xfrm>
          <a:prstGeom prst="line">
            <a:avLst/>
          </a:prstGeom>
          <a:noFill/>
          <a:ln w="50800">
            <a:solidFill>
              <a:schemeClr val="accent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6" name="Rectangle 21"/>
          <p:cNvSpPr>
            <a:spLocks/>
          </p:cNvSpPr>
          <p:nvPr/>
        </p:nvSpPr>
        <p:spPr bwMode="auto">
          <a:xfrm>
            <a:off x="7792661" y="3800410"/>
            <a:ext cx="13436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400">
                <a:latin typeface="Tahoma" charset="0"/>
                <a:ea typeface="MS PGothic" charset="-128"/>
                <a:sym typeface="Tahoma" charset="0"/>
              </a:rPr>
              <a:t>Utilizador</a:t>
            </a:r>
          </a:p>
        </p:txBody>
      </p:sp>
      <p:sp>
        <p:nvSpPr>
          <p:cNvPr id="16397" name="Rectangle 22"/>
          <p:cNvSpPr>
            <a:spLocks/>
          </p:cNvSpPr>
          <p:nvPr/>
        </p:nvSpPr>
        <p:spPr bwMode="auto">
          <a:xfrm>
            <a:off x="3175284" y="6112138"/>
            <a:ext cx="3247363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800" dirty="0">
                <a:latin typeface="Tahoma" charset="0"/>
                <a:ea typeface="MS PGothic" charset="-128"/>
                <a:sym typeface="Tahoma" charset="0"/>
              </a:rPr>
              <a:t>CPU, me</a:t>
            </a:r>
            <a:r>
              <a:rPr lang="pt-PT" altLang="pt-PT" sz="1800" dirty="0" err="1">
                <a:latin typeface="Tahoma" charset="0"/>
                <a:ea typeface="MS PGothic" charset="-128"/>
                <a:sym typeface="Tahoma" charset="0"/>
              </a:rPr>
              <a:t>mória</a:t>
            </a:r>
            <a:r>
              <a:rPr lang="pt-PT" altLang="pt-PT" sz="1800" dirty="0">
                <a:latin typeface="Tahoma" charset="0"/>
                <a:ea typeface="MS PGothic" charset="-128"/>
                <a:sym typeface="Tahoma" charset="0"/>
              </a:rPr>
              <a:t>, dispositivos I/O</a:t>
            </a:r>
            <a:endParaRPr lang="en-US" altLang="pt-PT" sz="1800" dirty="0">
              <a:latin typeface="Tahoma" charset="0"/>
              <a:ea typeface="MS PGothic" charset="-128"/>
              <a:sym typeface="Tahoma" charset="0"/>
            </a:endParaRPr>
          </a:p>
        </p:txBody>
      </p:sp>
      <p:sp>
        <p:nvSpPr>
          <p:cNvPr id="16398" name="AutoShape 23"/>
          <p:cNvSpPr>
            <a:spLocks/>
          </p:cNvSpPr>
          <p:nvPr/>
        </p:nvSpPr>
        <p:spPr bwMode="auto">
          <a:xfrm>
            <a:off x="3374648" y="42480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2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9" name="AutoShape 24"/>
          <p:cNvSpPr>
            <a:spLocks/>
          </p:cNvSpPr>
          <p:nvPr/>
        </p:nvSpPr>
        <p:spPr bwMode="auto">
          <a:xfrm>
            <a:off x="3374648" y="51624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2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400" name="AutoShape 25"/>
          <p:cNvSpPr>
            <a:spLocks/>
          </p:cNvSpPr>
          <p:nvPr/>
        </p:nvSpPr>
        <p:spPr bwMode="auto">
          <a:xfrm rot="10800000" flipH="1">
            <a:off x="5584448" y="42480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4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401" name="AutoShape 26"/>
          <p:cNvSpPr>
            <a:spLocks/>
          </p:cNvSpPr>
          <p:nvPr/>
        </p:nvSpPr>
        <p:spPr bwMode="auto">
          <a:xfrm rot="10800000" flipH="1">
            <a:off x="5584448" y="51624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4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Rectangle 22"/>
          <p:cNvSpPr>
            <a:spLocks/>
          </p:cNvSpPr>
          <p:nvPr/>
        </p:nvSpPr>
        <p:spPr bwMode="auto">
          <a:xfrm>
            <a:off x="3237658" y="3741706"/>
            <a:ext cx="3122613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wrap="squar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PT" altLang="pt-PT" sz="1400" dirty="0">
                <a:latin typeface="Tahoma" charset="0"/>
                <a:ea typeface="MS PGothic" charset="-128"/>
                <a:sym typeface="Tahoma" charset="0"/>
              </a:rPr>
              <a:t>processador de texto, web browser, compiladores, bases de dados, jogos</a:t>
            </a:r>
            <a:endParaRPr lang="en-US" altLang="pt-PT" sz="1400" dirty="0">
              <a:latin typeface="Tahoma" charset="0"/>
              <a:ea typeface="MS PGothic" charset="-128"/>
              <a:sym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538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  <a:endParaRPr lang="pt-PT" altLang="pt-PT" dirty="0"/>
          </a:p>
        </p:txBody>
      </p:sp>
      <p:sp>
        <p:nvSpPr>
          <p:cNvPr id="50179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PT" altLang="pt-PT" dirty="0"/>
              <a:t>Dedicado vs. uso geral</a:t>
            </a:r>
          </a:p>
          <a:p>
            <a:r>
              <a:rPr lang="pt-PT" altLang="pt-PT" dirty="0"/>
              <a:t>Dedicado</a:t>
            </a:r>
          </a:p>
          <a:p>
            <a:pPr lvl="1"/>
            <a:r>
              <a:rPr lang="pt-PT" altLang="pt-PT" dirty="0"/>
              <a:t>Sistema Operativo </a:t>
            </a:r>
            <a:r>
              <a:rPr lang="pt-PT" altLang="pt-PT" dirty="0">
                <a:solidFill>
                  <a:schemeClr val="accent2"/>
                </a:solidFill>
              </a:rPr>
              <a:t>projetado para aplicações específicas</a:t>
            </a:r>
          </a:p>
          <a:p>
            <a:pPr lvl="1"/>
            <a:r>
              <a:rPr lang="pt-PT" altLang="pt-PT" dirty="0"/>
              <a:t>Exemplos:</a:t>
            </a:r>
          </a:p>
          <a:p>
            <a:pPr lvl="2"/>
            <a:r>
              <a:rPr lang="pt-PT" altLang="pt-PT" dirty="0"/>
              <a:t>Controlo de uma linha de montagem - </a:t>
            </a:r>
            <a:r>
              <a:rPr lang="pt-PT" altLang="pt-PT" dirty="0" err="1"/>
              <a:t>SOs</a:t>
            </a:r>
            <a:r>
              <a:rPr lang="pt-PT" altLang="pt-PT" dirty="0"/>
              <a:t> em tempo real</a:t>
            </a:r>
          </a:p>
          <a:p>
            <a:pPr lvl="2"/>
            <a:r>
              <a:rPr lang="pt-PT" altLang="pt-PT" dirty="0"/>
              <a:t>Gestão de transações numa companhia aérea - </a:t>
            </a:r>
            <a:r>
              <a:rPr lang="pt-PT" altLang="pt-PT" dirty="0" err="1"/>
              <a:t>SOs</a:t>
            </a:r>
            <a:r>
              <a:rPr lang="pt-PT" altLang="pt-PT" dirty="0"/>
              <a:t> para Mainframes</a:t>
            </a:r>
          </a:p>
          <a:p>
            <a:pPr lvl="2"/>
            <a:r>
              <a:rPr lang="pt-PT" altLang="pt-PT" dirty="0"/>
              <a:t>Interface para um telemóvel – SO embebido (</a:t>
            </a:r>
            <a:r>
              <a:rPr lang="pt-PT" altLang="pt-PT" dirty="0" err="1"/>
              <a:t>embedded</a:t>
            </a:r>
            <a:r>
              <a:rPr lang="pt-PT" altLang="pt-PT" dirty="0"/>
              <a:t>)</a:t>
            </a:r>
          </a:p>
          <a:p>
            <a:r>
              <a:rPr lang="pt-PT" altLang="pt-PT" dirty="0"/>
              <a:t>Uso geral</a:t>
            </a:r>
          </a:p>
          <a:p>
            <a:pPr lvl="1"/>
            <a:r>
              <a:rPr lang="pt-PT" altLang="pt-PT" dirty="0"/>
              <a:t>Projetados para uma </a:t>
            </a:r>
            <a:r>
              <a:rPr lang="pt-PT" altLang="pt-PT" dirty="0">
                <a:solidFill>
                  <a:schemeClr val="accent2"/>
                </a:solidFill>
              </a:rPr>
              <a:t>fácil utilização</a:t>
            </a:r>
          </a:p>
          <a:p>
            <a:pPr lvl="1"/>
            <a:r>
              <a:rPr lang="pt-PT" altLang="pt-PT" dirty="0"/>
              <a:t>Permitem a execução de uma </a:t>
            </a:r>
            <a:r>
              <a:rPr lang="pt-PT" altLang="pt-PT" dirty="0">
                <a:solidFill>
                  <a:schemeClr val="accent2"/>
                </a:solidFill>
              </a:rPr>
              <a:t>grande variedade de programas</a:t>
            </a:r>
          </a:p>
          <a:p>
            <a:pPr lvl="1"/>
            <a:r>
              <a:rPr lang="pt-PT" altLang="pt-PT" dirty="0"/>
              <a:t>Reconhecem uma </a:t>
            </a:r>
            <a:r>
              <a:rPr lang="pt-PT" altLang="pt-PT" dirty="0">
                <a:solidFill>
                  <a:schemeClr val="accent2"/>
                </a:solidFill>
              </a:rPr>
              <a:t>grande diversidade de periféricos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14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  <a:endParaRPr lang="pt-PT" altLang="pt-PT" dirty="0"/>
          </a:p>
        </p:txBody>
      </p:sp>
      <p:sp>
        <p:nvSpPr>
          <p:cNvPr id="5120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altLang="pt-PT" dirty="0"/>
              <a:t>Proprietários vs. abertos</a:t>
            </a:r>
          </a:p>
          <a:p>
            <a:r>
              <a:rPr lang="pt-PT" altLang="pt-PT" dirty="0"/>
              <a:t>Proprietários: todos os sistemas dos anos 1970....</a:t>
            </a:r>
          </a:p>
          <a:p>
            <a:pPr lvl="2"/>
            <a:r>
              <a:rPr lang="pt-PT" altLang="pt-PT" dirty="0"/>
              <a:t>Restrições na sua utilização e cópia</a:t>
            </a:r>
          </a:p>
          <a:p>
            <a:pPr lvl="2"/>
            <a:r>
              <a:rPr lang="pt-PT" altLang="pt-PT" dirty="0"/>
              <a:t>Desenvolvidos pelo fabricante do hardware</a:t>
            </a:r>
          </a:p>
          <a:p>
            <a:pPr lvl="2"/>
            <a:r>
              <a:rPr lang="pt-PT" altLang="pt-PT" dirty="0"/>
              <a:t>Código não divulgado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Windows, </a:t>
            </a:r>
          </a:p>
          <a:p>
            <a:r>
              <a:rPr lang="pt-PT" altLang="pt-PT" dirty="0"/>
              <a:t>Abertos: com génese no </a:t>
            </a:r>
            <a:r>
              <a:rPr lang="pt-PT" altLang="pt-PT" dirty="0" err="1"/>
              <a:t>unix</a:t>
            </a:r>
            <a:endParaRPr lang="pt-PT" altLang="pt-PT" dirty="0"/>
          </a:p>
          <a:p>
            <a:pPr lvl="2"/>
            <a:r>
              <a:rPr lang="pt-PT" altLang="pt-PT" dirty="0"/>
              <a:t>Divulgação do código fonte</a:t>
            </a:r>
          </a:p>
          <a:p>
            <a:pPr lvl="2"/>
            <a:r>
              <a:rPr lang="pt-PT" altLang="pt-PT" dirty="0"/>
              <a:t>Interfaces standard de programação</a:t>
            </a:r>
          </a:p>
          <a:p>
            <a:pPr lvl="2"/>
            <a:r>
              <a:rPr lang="pt-PT" altLang="pt-PT" dirty="0"/>
              <a:t>Potencia o desenvolvimento de Software e Hardware por terceiros</a:t>
            </a:r>
          </a:p>
          <a:p>
            <a:pPr lvl="1"/>
            <a:r>
              <a:rPr lang="pt-PT" altLang="pt-PT" dirty="0"/>
              <a:t>Linux: open </a:t>
            </a:r>
            <a:r>
              <a:rPr lang="pt-PT" altLang="pt-PT" dirty="0" err="1"/>
              <a:t>source</a:t>
            </a:r>
            <a:r>
              <a:rPr lang="pt-PT" altLang="pt-PT" dirty="0"/>
              <a:t>, free software, com licença GPL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3799C8-24E4-7B46-9493-7EB862F3CF98}"/>
              </a:ext>
            </a:extLst>
          </p:cNvPr>
          <p:cNvSpPr txBox="1"/>
          <p:nvPr/>
        </p:nvSpPr>
        <p:spPr>
          <a:xfrm>
            <a:off x="8402330" y="135881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303995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</a:p>
        </p:txBody>
      </p:sp>
      <p:sp>
        <p:nvSpPr>
          <p:cNvPr id="33794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altLang="pt-PT" dirty="0" err="1"/>
              <a:t>SOs</a:t>
            </a:r>
            <a:r>
              <a:rPr lang="pt-PT" altLang="pt-PT" dirty="0"/>
              <a:t> tempo virtual vs. tempo real</a:t>
            </a:r>
          </a:p>
          <a:p>
            <a:r>
              <a:rPr lang="pt-PT" altLang="pt-PT" dirty="0"/>
              <a:t>Tempo virtual</a:t>
            </a:r>
          </a:p>
          <a:p>
            <a:pPr lvl="2"/>
            <a:r>
              <a:rPr lang="pt-PT" altLang="pt-PT" dirty="0"/>
              <a:t>O tempo de execução dos programas não tem relação com o tempo exterior ao computador</a:t>
            </a:r>
          </a:p>
          <a:p>
            <a:pPr lvl="2"/>
            <a:r>
              <a:rPr lang="pt-PT" altLang="pt-PT" dirty="0"/>
              <a:t>Sistemas mais utilizados na maioria dos computadores</a:t>
            </a:r>
          </a:p>
          <a:p>
            <a:pPr lvl="1"/>
            <a:r>
              <a:rPr lang="pt-PT" altLang="pt-PT" dirty="0"/>
              <a:t>Exemplos: Windows, </a:t>
            </a:r>
            <a:r>
              <a:rPr lang="pt-PT" altLang="pt-PT" dirty="0" err="1"/>
              <a:t>MacOS</a:t>
            </a:r>
            <a:r>
              <a:rPr lang="pt-PT" altLang="pt-PT" dirty="0"/>
              <a:t>, Linux</a:t>
            </a:r>
          </a:p>
          <a:p>
            <a:r>
              <a:rPr lang="pt-PT" altLang="pt-PT" dirty="0"/>
              <a:t>Tempo real</a:t>
            </a:r>
          </a:p>
          <a:p>
            <a:pPr lvl="2"/>
            <a:r>
              <a:rPr lang="pt-PT" altLang="pt-PT" dirty="0"/>
              <a:t>Utilizados para controlo de processos nos quais o </a:t>
            </a:r>
            <a:r>
              <a:rPr lang="pt-PT" altLang="pt-PT" dirty="0">
                <a:solidFill>
                  <a:schemeClr val="accent2"/>
                </a:solidFill>
              </a:rPr>
              <a:t>tempo é o fator mais importante</a:t>
            </a:r>
            <a:r>
              <a:rPr lang="pt-PT" altLang="pt-PT" dirty="0"/>
              <a:t>. Dá resposta a um acontecimento num intervalo determinado, caso contrário não cumpre a especificação e falha.</a:t>
            </a:r>
          </a:p>
          <a:p>
            <a:pPr lvl="2"/>
            <a:r>
              <a:rPr lang="pt-PT" altLang="pt-PT" dirty="0"/>
              <a:t>Inicialmente usados em processos industriais e hoje também para jogos, sistemas de controlo em automóveis, aviões, etc.</a:t>
            </a:r>
          </a:p>
          <a:p>
            <a:pPr lvl="1"/>
            <a:r>
              <a:rPr lang="pt-PT" altLang="pt-PT" dirty="0"/>
              <a:t>Oferta extensa de </a:t>
            </a:r>
            <a:r>
              <a:rPr lang="pt-PT" altLang="pt-PT" dirty="0" err="1"/>
              <a:t>SOs</a:t>
            </a:r>
            <a:r>
              <a:rPr lang="pt-PT" altLang="pt-PT" dirty="0"/>
              <a:t> de tempo real, muitos para sistemas embebidos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4650E5-54A4-DB4A-B43D-327F29DAF3A3}"/>
              </a:ext>
            </a:extLst>
          </p:cNvPr>
          <p:cNvSpPr txBox="1"/>
          <p:nvPr/>
        </p:nvSpPr>
        <p:spPr>
          <a:xfrm>
            <a:off x="8402330" y="135881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806288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</a:p>
        </p:txBody>
      </p:sp>
      <p:sp>
        <p:nvSpPr>
          <p:cNvPr id="34818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pt-PT" altLang="pt-PT" dirty="0" err="1"/>
              <a:t>SOs</a:t>
            </a:r>
            <a:r>
              <a:rPr lang="pt-PT" altLang="pt-PT" dirty="0"/>
              <a:t> de sistemas embebidos</a:t>
            </a:r>
          </a:p>
          <a:p>
            <a:pPr lvl="1"/>
            <a:r>
              <a:rPr lang="pt-PT" altLang="pt-PT" dirty="0"/>
              <a:t>Controlo de </a:t>
            </a:r>
            <a:r>
              <a:rPr lang="pt-PT" altLang="pt-PT" dirty="0" err="1"/>
              <a:t>electrodomésticos</a:t>
            </a:r>
            <a:r>
              <a:rPr lang="pt-PT" altLang="pt-PT" dirty="0"/>
              <a:t> e pequenos dispositivos que não se olham como computadores (e.g., televisão, carro, telefones antigos)</a:t>
            </a:r>
          </a:p>
          <a:p>
            <a:pPr lvl="1"/>
            <a:r>
              <a:rPr lang="pt-PT" altLang="pt-PT" dirty="0"/>
              <a:t>Software integrado com o hardware</a:t>
            </a:r>
          </a:p>
          <a:p>
            <a:pPr lvl="1"/>
            <a:r>
              <a:rPr lang="pt-PT" altLang="pt-PT" dirty="0"/>
              <a:t>Desenvolvido para um conjunto de operações e não </a:t>
            </a:r>
            <a:br>
              <a:rPr lang="pt-PT" altLang="pt-PT" dirty="0"/>
            </a:br>
            <a:r>
              <a:rPr lang="pt-PT" altLang="pt-PT" dirty="0"/>
              <a:t>oferece interface para desenvolver aplicações</a:t>
            </a:r>
          </a:p>
          <a:p>
            <a:pPr lvl="1"/>
            <a:r>
              <a:rPr lang="pt-PT" altLang="pt-PT" dirty="0"/>
              <a:t>Exemplos: Windows CE, </a:t>
            </a:r>
            <a:r>
              <a:rPr lang="pt-PT" altLang="pt-PT" dirty="0" err="1"/>
              <a:t>Kindle</a:t>
            </a:r>
            <a:r>
              <a:rPr lang="pt-PT" altLang="pt-PT" dirty="0"/>
              <a:t>, </a:t>
            </a:r>
            <a:r>
              <a:rPr lang="pt-PT" altLang="pt-PT" dirty="0" err="1"/>
              <a:t>Kobo</a:t>
            </a:r>
            <a:endParaRPr lang="pt-PT" altLang="pt-PT" dirty="0"/>
          </a:p>
          <a:p>
            <a:r>
              <a:rPr lang="pt-PT" altLang="pt-PT" dirty="0" err="1"/>
              <a:t>SOs</a:t>
            </a:r>
            <a:r>
              <a:rPr lang="pt-PT" altLang="pt-PT" dirty="0"/>
              <a:t> para computadores de bolso</a:t>
            </a:r>
          </a:p>
          <a:p>
            <a:pPr lvl="2"/>
            <a:r>
              <a:rPr lang="pt-PT" altLang="pt-PT" dirty="0"/>
              <a:t>Usados em </a:t>
            </a:r>
            <a:r>
              <a:rPr lang="pt-PT" altLang="pt-PT" dirty="0" err="1"/>
              <a:t>tablets</a:t>
            </a:r>
            <a:r>
              <a:rPr lang="pt-PT" altLang="pt-PT" dirty="0"/>
              <a:t>, </a:t>
            </a:r>
            <a:r>
              <a:rPr lang="pt-PT" altLang="pt-PT" dirty="0" err="1"/>
              <a:t>smartphones</a:t>
            </a:r>
            <a:r>
              <a:rPr lang="pt-PT" altLang="pt-PT" dirty="0"/>
              <a:t>, etc. Hoje em dia muito sofisticados e lidam com vários CPU, muita memória e vários sensores: GPS, </a:t>
            </a:r>
            <a:r>
              <a:rPr lang="pt-PT" altLang="pt-PT" dirty="0" err="1"/>
              <a:t>câmeras</a:t>
            </a:r>
            <a:r>
              <a:rPr lang="pt-PT" altLang="pt-PT" dirty="0"/>
              <a:t>,...</a:t>
            </a:r>
          </a:p>
          <a:p>
            <a:pPr lvl="1"/>
            <a:r>
              <a:rPr lang="pt-PT" altLang="pt-PT" dirty="0"/>
              <a:t>Exemplos: </a:t>
            </a:r>
            <a:r>
              <a:rPr lang="pt-PT" altLang="pt-PT" dirty="0" err="1"/>
              <a:t>Android</a:t>
            </a:r>
            <a:r>
              <a:rPr lang="pt-PT" altLang="pt-PT" dirty="0"/>
              <a:t>, iOS, Windows mobile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86AF53-55C5-DE4A-A2C5-282D3B1C1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0965" y="2908037"/>
            <a:ext cx="2311685" cy="154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53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en-US"/>
              <a:t>Conceitos e Revisões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16" y="3242538"/>
            <a:ext cx="6954044" cy="343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95064" y="559090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/>
              <a:t>bus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69519" y="5081045"/>
            <a:ext cx="586976" cy="26161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100" b="1"/>
              <a:t>MMU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val="671745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Modo utilizador e modo núcleo </a:t>
            </a:r>
          </a:p>
        </p:txBody>
      </p:sp>
      <p:sp>
        <p:nvSpPr>
          <p:cNvPr id="36867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>
                <a:solidFill>
                  <a:schemeClr val="accent2"/>
                </a:solidFill>
              </a:rPr>
              <a:t>Processador</a:t>
            </a:r>
            <a:r>
              <a:rPr lang="pt-PT" altLang="pt-PT" dirty="0"/>
              <a:t> (CPU) </a:t>
            </a:r>
          </a:p>
          <a:p>
            <a:pPr lvl="2"/>
            <a:r>
              <a:rPr lang="pt-PT" altLang="pt-PT" dirty="0"/>
              <a:t>Elemento ativo do sistema que executa processos</a:t>
            </a:r>
          </a:p>
          <a:p>
            <a:r>
              <a:rPr lang="pt-PT" altLang="pt-PT" dirty="0"/>
              <a:t>Os processadores mais recentes suportam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Modo utilizador </a:t>
            </a:r>
            <a:r>
              <a:rPr lang="pt-PT" altLang="pt-PT" dirty="0"/>
              <a:t>(</a:t>
            </a:r>
            <a:r>
              <a:rPr lang="pt-PT" altLang="pt-PT" dirty="0" err="1"/>
              <a:t>User</a:t>
            </a:r>
            <a:r>
              <a:rPr lang="pt-PT" altLang="pt-PT" dirty="0"/>
              <a:t> </a:t>
            </a:r>
            <a:r>
              <a:rPr lang="pt-PT" altLang="pt-PT" dirty="0" err="1"/>
              <a:t>Mode</a:t>
            </a:r>
            <a:r>
              <a:rPr lang="pt-PT" altLang="pt-PT" dirty="0"/>
              <a:t> / </a:t>
            </a:r>
            <a:r>
              <a:rPr lang="pt-PT" altLang="pt-PT" dirty="0" err="1"/>
              <a:t>protected</a:t>
            </a:r>
            <a:r>
              <a:rPr lang="pt-PT" altLang="pt-PT" dirty="0"/>
              <a:t> </a:t>
            </a:r>
            <a:r>
              <a:rPr lang="pt-PT" altLang="pt-PT" dirty="0" err="1"/>
              <a:t>mode</a:t>
            </a:r>
            <a:r>
              <a:rPr lang="pt-PT" altLang="pt-PT" dirty="0"/>
              <a:t>)</a:t>
            </a:r>
          </a:p>
          <a:p>
            <a:pPr lvl="2"/>
            <a:r>
              <a:rPr lang="pt-PT" altLang="pt-PT" dirty="0"/>
              <a:t>Disponível um subconjunto das instruções do CPU. É neste modo que correm as aplicações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Modo núcleo </a:t>
            </a:r>
            <a:r>
              <a:rPr lang="pt-PT" altLang="pt-PT" dirty="0"/>
              <a:t>(</a:t>
            </a:r>
            <a:r>
              <a:rPr lang="pt-PT" altLang="pt-PT" dirty="0" err="1"/>
              <a:t>Kernel</a:t>
            </a:r>
            <a:r>
              <a:rPr lang="pt-PT" altLang="pt-PT" dirty="0"/>
              <a:t> </a:t>
            </a:r>
            <a:r>
              <a:rPr lang="pt-PT" altLang="pt-PT" dirty="0" err="1"/>
              <a:t>Mode</a:t>
            </a:r>
            <a:r>
              <a:rPr lang="pt-PT" altLang="pt-PT" dirty="0"/>
              <a:t> / supervisor </a:t>
            </a:r>
            <a:r>
              <a:rPr lang="pt-PT" altLang="pt-PT" dirty="0" err="1"/>
              <a:t>mode</a:t>
            </a:r>
            <a:r>
              <a:rPr lang="pt-PT" altLang="pt-PT" dirty="0"/>
              <a:t>)</a:t>
            </a:r>
          </a:p>
          <a:p>
            <a:pPr lvl="2"/>
            <a:r>
              <a:rPr lang="pt-PT" altLang="pt-PT" dirty="0"/>
              <a:t>Modo privilegiado do processador, para o qual todas as instruções estão disponíveis. </a:t>
            </a:r>
            <a:br>
              <a:rPr lang="pt-PT" altLang="pt-PT" dirty="0"/>
            </a:br>
            <a:r>
              <a:rPr lang="pt-PT" altLang="pt-PT" dirty="0"/>
              <a:t>Só o Sistema Operativo é que tem acesso a este modo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76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Funções do Sistema Operativo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Gestão de processos</a:t>
            </a:r>
          </a:p>
          <a:p>
            <a:r>
              <a:rPr lang="pt-PT" dirty="0"/>
              <a:t>Gestão de memória</a:t>
            </a:r>
          </a:p>
          <a:p>
            <a:r>
              <a:rPr lang="pt-PT" dirty="0"/>
              <a:t>Input/output com periféricos</a:t>
            </a:r>
          </a:p>
          <a:p>
            <a:r>
              <a:rPr lang="pt-PT" dirty="0"/>
              <a:t>Sistema de ficheiros</a:t>
            </a:r>
          </a:p>
          <a:p>
            <a:r>
              <a:rPr lang="pt-PT" dirty="0"/>
              <a:t>Comunicação pela rede</a:t>
            </a:r>
          </a:p>
          <a:p>
            <a:r>
              <a:rPr lang="pt-PT" dirty="0"/>
              <a:t>Autenticação e segurança</a:t>
            </a:r>
          </a:p>
          <a:p>
            <a:r>
              <a:rPr lang="pt-PT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19653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Processos</a:t>
            </a:r>
          </a:p>
        </p:txBody>
      </p:sp>
      <p:sp>
        <p:nvSpPr>
          <p:cNvPr id="3891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Um </a:t>
            </a:r>
            <a:r>
              <a:rPr lang="pt-PT" altLang="pt-PT" b="1" dirty="0">
                <a:solidFill>
                  <a:schemeClr val="accent2"/>
                </a:solidFill>
              </a:rPr>
              <a:t>processo</a:t>
            </a:r>
            <a:r>
              <a:rPr lang="pt-PT" altLang="pt-PT" dirty="0"/>
              <a:t> é basicamente um programa em execução</a:t>
            </a:r>
          </a:p>
          <a:p>
            <a:pPr lvl="1"/>
            <a:r>
              <a:rPr lang="pt-PT" altLang="pt-PT" dirty="0"/>
              <a:t>Num </a:t>
            </a:r>
            <a:r>
              <a:rPr lang="pt-PT" altLang="pt-PT" dirty="0">
                <a:solidFill>
                  <a:schemeClr val="accent2"/>
                </a:solidFill>
              </a:rPr>
              <a:t>sistema </a:t>
            </a:r>
            <a:r>
              <a:rPr lang="pt-PT" altLang="pt-PT" dirty="0" err="1">
                <a:solidFill>
                  <a:schemeClr val="accent2"/>
                </a:solidFill>
              </a:rPr>
              <a:t>multi-programado</a:t>
            </a:r>
            <a:r>
              <a:rPr lang="pt-PT" altLang="pt-PT" dirty="0"/>
              <a:t>, vários processos podem estar a correr simultaneamente</a:t>
            </a:r>
          </a:p>
          <a:p>
            <a:pPr lvl="1"/>
            <a:r>
              <a:rPr lang="pt-PT" altLang="pt-PT" dirty="0"/>
              <a:t>Contudo, quando existe um só processador, apenas um processo pode utilizá-lo em cada instante temporal</a:t>
            </a:r>
          </a:p>
          <a:p>
            <a:pPr lvl="1"/>
            <a:r>
              <a:rPr lang="pt-PT" altLang="pt-PT" dirty="0"/>
              <a:t>Os </a:t>
            </a:r>
            <a:r>
              <a:rPr lang="pt-PT" altLang="pt-PT" dirty="0">
                <a:solidFill>
                  <a:schemeClr val="accent2"/>
                </a:solidFill>
              </a:rPr>
              <a:t>processos concorrem </a:t>
            </a:r>
            <a:r>
              <a:rPr lang="pt-PT" altLang="pt-PT" dirty="0"/>
              <a:t>pelo processador </a:t>
            </a:r>
            <a:r>
              <a:rPr lang="pt-PT" altLang="pt-PT" dirty="0">
                <a:solidFill>
                  <a:schemeClr val="accent2"/>
                </a:solidFill>
              </a:rPr>
              <a:t>e cooperam </a:t>
            </a:r>
            <a:r>
              <a:rPr lang="pt-PT" altLang="pt-PT" dirty="0"/>
              <a:t>entre si para realizar tarefas mais complexas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276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Memória</a:t>
            </a:r>
          </a:p>
        </p:txBody>
      </p:sp>
      <p:sp>
        <p:nvSpPr>
          <p:cNvPr id="39939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/>
              <a:t>Memória e a sua hierarquia típica</a:t>
            </a:r>
          </a:p>
        </p:txBody>
      </p:sp>
      <p:pic>
        <p:nvPicPr>
          <p:cNvPr id="39940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3429001"/>
            <a:ext cx="78486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98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Gestão de memória</a:t>
            </a:r>
          </a:p>
        </p:txBody>
      </p:sp>
      <p:sp>
        <p:nvSpPr>
          <p:cNvPr id="4096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Gestão de memória</a:t>
            </a:r>
          </a:p>
          <a:p>
            <a:pPr lvl="1"/>
            <a:r>
              <a:rPr lang="pt-PT" altLang="pt-PT" dirty="0"/>
              <a:t>Divisão estruturada da memória de modo a ser possível o </a:t>
            </a:r>
            <a:r>
              <a:rPr lang="pt-PT" altLang="pt-PT" dirty="0">
                <a:solidFill>
                  <a:srgbClr val="0070C0"/>
                </a:solidFill>
              </a:rPr>
              <a:t>carregamento de diversos programas </a:t>
            </a:r>
            <a:r>
              <a:rPr lang="pt-PT" altLang="pt-PT" dirty="0"/>
              <a:t>na memória principal</a:t>
            </a:r>
          </a:p>
          <a:p>
            <a:pPr lvl="2"/>
            <a:r>
              <a:rPr lang="pt-PT" altLang="pt-PT" dirty="0"/>
              <a:t>Colocação e Proteção</a:t>
            </a:r>
          </a:p>
          <a:p>
            <a:pPr lvl="1"/>
            <a:r>
              <a:rPr lang="pt-PT" altLang="pt-PT" dirty="0"/>
              <a:t>Existência de mecanismos que permitam o </a:t>
            </a:r>
            <a:r>
              <a:rPr lang="pt-PT" altLang="pt-PT" dirty="0">
                <a:solidFill>
                  <a:srgbClr val="0070C0"/>
                </a:solidFill>
              </a:rPr>
              <a:t>crescimento da memória de dados </a:t>
            </a:r>
            <a:r>
              <a:rPr lang="pt-PT" altLang="pt-PT" dirty="0"/>
              <a:t>de um programa</a:t>
            </a:r>
          </a:p>
          <a:p>
            <a:pPr lvl="2"/>
            <a:r>
              <a:rPr lang="pt-PT" altLang="pt-PT" dirty="0"/>
              <a:t>Reserva de memória</a:t>
            </a:r>
          </a:p>
          <a:p>
            <a:pPr lvl="1"/>
            <a:r>
              <a:rPr lang="pt-PT" altLang="pt-PT" dirty="0"/>
              <a:t>Gestão do espaço de endereçamento de modo a que se possa ter uma capacidade de memória superior à da memória principal (a RAM) – </a:t>
            </a:r>
            <a:r>
              <a:rPr lang="pt-PT" altLang="pt-PT" dirty="0">
                <a:solidFill>
                  <a:srgbClr val="0070C0"/>
                </a:solidFill>
              </a:rPr>
              <a:t>Memória Virtual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95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F2606-6073-6640-9791-77F6D3A60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Como se utiliza o SO?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5B5E2-F874-8946-9C3B-A20BF37885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Interface Operacional</a:t>
            </a:r>
          </a:p>
          <a:p>
            <a:pPr lvl="1"/>
            <a:endParaRPr lang="pt-PT" dirty="0"/>
          </a:p>
          <a:p>
            <a:pPr lvl="1"/>
            <a:endParaRPr lang="pt-PT" dirty="0"/>
          </a:p>
          <a:p>
            <a:pPr lvl="1"/>
            <a:endParaRPr lang="pt-PT" dirty="0"/>
          </a:p>
          <a:p>
            <a:pPr lvl="1"/>
            <a:endParaRPr lang="pt-PT" dirty="0"/>
          </a:p>
          <a:p>
            <a:pPr lvl="1"/>
            <a:endParaRPr lang="pt-PT" dirty="0"/>
          </a:p>
          <a:p>
            <a:r>
              <a:rPr lang="pt-PT" dirty="0"/>
              <a:t>Interface Programática (Biblioteca de funções do sistema)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67D1F5-71F5-214A-A64F-5402AF88B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626" y="2235281"/>
            <a:ext cx="2908092" cy="17339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10D46-9AAB-9444-9204-EDD5B1277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6592" y="4691816"/>
            <a:ext cx="6174844" cy="19715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657FA1-7CA2-C648-BA89-F330A2464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5035" y="2235281"/>
            <a:ext cx="2314453" cy="17339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BC6795-5F16-3B42-A952-8C4E533C7564}"/>
              </a:ext>
            </a:extLst>
          </p:cNvPr>
          <p:cNvSpPr txBox="1"/>
          <p:nvPr/>
        </p:nvSpPr>
        <p:spPr>
          <a:xfrm>
            <a:off x="8402330" y="135881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2566484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Gestão de memória</a:t>
            </a:r>
          </a:p>
        </p:txBody>
      </p:sp>
      <p:sp>
        <p:nvSpPr>
          <p:cNvPr id="41987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Sistemas mono-programados e multi-programados</a:t>
            </a:r>
          </a:p>
        </p:txBody>
      </p:sp>
      <p:pic>
        <p:nvPicPr>
          <p:cNvPr id="41988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09801"/>
            <a:ext cx="59436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Box 2"/>
          <p:cNvSpPr txBox="1">
            <a:spLocks noChangeArrowheads="1"/>
          </p:cNvSpPr>
          <p:nvPr/>
        </p:nvSpPr>
        <p:spPr bwMode="auto">
          <a:xfrm>
            <a:off x="6311901" y="4292600"/>
            <a:ext cx="4794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100">
                <a:solidFill>
                  <a:srgbClr val="000000"/>
                </a:solidFill>
                <a:latin typeface="Tahoma" charset="0"/>
                <a:sym typeface="Tahoma" charset="0"/>
              </a:rPr>
              <a:t>Base</a:t>
            </a:r>
          </a:p>
        </p:txBody>
      </p:sp>
      <p:cxnSp>
        <p:nvCxnSpPr>
          <p:cNvPr id="41990" name="Straight Arrow Connector 4"/>
          <p:cNvCxnSpPr>
            <a:cxnSpLocks noChangeShapeType="1"/>
          </p:cNvCxnSpPr>
          <p:nvPr/>
        </p:nvCxnSpPr>
        <p:spPr bwMode="auto">
          <a:xfrm>
            <a:off x="6959601" y="4437063"/>
            <a:ext cx="3603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91" name="TextBox 9"/>
          <p:cNvSpPr txBox="1">
            <a:spLocks noChangeArrowheads="1"/>
          </p:cNvSpPr>
          <p:nvPr/>
        </p:nvSpPr>
        <p:spPr bwMode="auto">
          <a:xfrm>
            <a:off x="6311900" y="4005264"/>
            <a:ext cx="5222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100">
                <a:solidFill>
                  <a:srgbClr val="000000"/>
                </a:solidFill>
                <a:latin typeface="Tahoma" charset="0"/>
                <a:sym typeface="Tahoma" charset="0"/>
              </a:rPr>
              <a:t>limite</a:t>
            </a:r>
          </a:p>
        </p:txBody>
      </p:sp>
      <p:cxnSp>
        <p:nvCxnSpPr>
          <p:cNvPr id="41992" name="Straight Arrow Connector 10"/>
          <p:cNvCxnSpPr>
            <a:cxnSpLocks noChangeShapeType="1"/>
          </p:cNvCxnSpPr>
          <p:nvPr/>
        </p:nvCxnSpPr>
        <p:spPr bwMode="auto">
          <a:xfrm>
            <a:off x="6959601" y="4149725"/>
            <a:ext cx="3603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555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Input/output com periféricos</a:t>
            </a:r>
          </a:p>
        </p:txBody>
      </p:sp>
      <p:sp>
        <p:nvSpPr>
          <p:cNvPr id="4608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Periféricos e I/O (input/output)</a:t>
            </a:r>
          </a:p>
          <a:p>
            <a:pPr lvl="1"/>
            <a:r>
              <a:rPr lang="pt-PT" altLang="pt-PT" dirty="0"/>
              <a:t>Gestão das operações de escrita e leitura nos diversos periféricos</a:t>
            </a:r>
          </a:p>
          <a:p>
            <a:pPr lvl="2"/>
            <a:r>
              <a:rPr lang="pt-PT" altLang="pt-PT" dirty="0"/>
              <a:t>Teclado, impressora, terminais de texto e gráficos, discos, etc.</a:t>
            </a:r>
          </a:p>
          <a:p>
            <a:pPr lvl="1"/>
            <a:r>
              <a:rPr lang="pt-PT" altLang="pt-PT" dirty="0"/>
              <a:t>Tratamento de </a:t>
            </a:r>
            <a:r>
              <a:rPr lang="pt-PT" altLang="pt-PT" dirty="0">
                <a:solidFill>
                  <a:schemeClr val="accent2"/>
                </a:solidFill>
              </a:rPr>
              <a:t>interrupções</a:t>
            </a:r>
            <a:r>
              <a:rPr lang="pt-PT" altLang="pt-PT" dirty="0"/>
              <a:t> e de erros</a:t>
            </a:r>
          </a:p>
          <a:p>
            <a:pPr lvl="1"/>
            <a:r>
              <a:rPr lang="pt-PT" altLang="pt-PT" dirty="0" err="1"/>
              <a:t>Device</a:t>
            </a:r>
            <a:r>
              <a:rPr lang="pt-PT" altLang="pt-PT" dirty="0"/>
              <a:t> drivers</a:t>
            </a:r>
          </a:p>
          <a:p>
            <a:pPr lvl="2"/>
            <a:r>
              <a:rPr lang="pt-PT" altLang="pt-PT" dirty="0"/>
              <a:t>Programas para gestão de periféricos específicos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820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Sistema de ficheiros</a:t>
            </a:r>
          </a:p>
        </p:txBody>
      </p:sp>
      <p:sp>
        <p:nvSpPr>
          <p:cNvPr id="43011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Sistemas de ficheiros</a:t>
            </a:r>
          </a:p>
          <a:p>
            <a:pPr lvl="1"/>
            <a:r>
              <a:rPr lang="pt-PT" altLang="pt-PT" dirty="0"/>
              <a:t>Gestão da informação não-volátil armazenada em memória secundária (discos, tapes)</a:t>
            </a:r>
          </a:p>
          <a:p>
            <a:pPr lvl="1"/>
            <a:r>
              <a:rPr lang="pt-PT" altLang="pt-PT" dirty="0"/>
              <a:t>Providenciar um nível de abstração para que o utilizador não se preocupe com os detalhes da utilização de discos, disquetes, etc.</a:t>
            </a:r>
          </a:p>
          <a:p>
            <a:pPr lvl="1"/>
            <a:r>
              <a:rPr lang="pt-PT" altLang="pt-PT" dirty="0"/>
              <a:t>Chamadas ao sistema:</a:t>
            </a:r>
          </a:p>
          <a:p>
            <a:pPr lvl="2"/>
            <a:r>
              <a:rPr lang="pt-PT" altLang="pt-PT" dirty="0"/>
              <a:t>Criação, remoção, cópia, escrita e leitura de ficheiros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970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Sistema de ficheiros</a:t>
            </a:r>
            <a:endParaRPr lang="pt-PT" altLang="en-US" dirty="0"/>
          </a:p>
        </p:txBody>
      </p:sp>
      <p:sp>
        <p:nvSpPr>
          <p:cNvPr id="4403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/>
              <a:t>Estrutura hierárquica (em árvore) - directórios</a:t>
            </a:r>
          </a:p>
        </p:txBody>
      </p:sp>
      <p:pic>
        <p:nvPicPr>
          <p:cNvPr id="44036" name="Picture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461" y="2316411"/>
            <a:ext cx="7391400" cy="432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8861" y="1725365"/>
            <a:ext cx="1938944" cy="191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SO e aplicações, como coexistem?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Problema</a:t>
            </a:r>
          </a:p>
        </p:txBody>
      </p:sp>
      <p:sp>
        <p:nvSpPr>
          <p:cNvPr id="5" name="Rectangle 4"/>
          <p:cNvSpPr/>
          <p:nvPr/>
        </p:nvSpPr>
        <p:spPr>
          <a:xfrm>
            <a:off x="5650519" y="2347415"/>
            <a:ext cx="2219691" cy="38939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5"/>
          <p:cNvSpPr/>
          <p:nvPr/>
        </p:nvSpPr>
        <p:spPr>
          <a:xfrm>
            <a:off x="5650519" y="3224067"/>
            <a:ext cx="2219691" cy="8150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pt-PT" dirty="0"/>
              <a:t>Aplicação A</a:t>
            </a:r>
          </a:p>
        </p:txBody>
      </p:sp>
      <p:sp>
        <p:nvSpPr>
          <p:cNvPr id="7" name="Rectangle 6"/>
          <p:cNvSpPr/>
          <p:nvPr/>
        </p:nvSpPr>
        <p:spPr>
          <a:xfrm>
            <a:off x="5650519" y="5160043"/>
            <a:ext cx="2219691" cy="8150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 anchorCtr="0"/>
          <a:lstStyle/>
          <a:p>
            <a:r>
              <a:rPr lang="pt-PT" dirty="0"/>
              <a:t>Núcleo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77125" y="3658200"/>
            <a:ext cx="112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err="1"/>
              <a:t>call</a:t>
            </a:r>
            <a:r>
              <a:rPr lang="pt-PT" b="1" dirty="0"/>
              <a:t> open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77124" y="5567545"/>
            <a:ext cx="927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/>
              <a:t>open ()</a:t>
            </a:r>
            <a:endParaRPr lang="pt-PT" b="1" dirty="0"/>
          </a:p>
        </p:txBody>
      </p:sp>
      <p:cxnSp>
        <p:nvCxnSpPr>
          <p:cNvPr id="11" name="Curved Connector 10"/>
          <p:cNvCxnSpPr/>
          <p:nvPr/>
        </p:nvCxnSpPr>
        <p:spPr>
          <a:xfrm rot="5400000">
            <a:off x="6354133" y="4545219"/>
            <a:ext cx="1525931" cy="51363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&quot;No&quot; Symbol 19"/>
          <p:cNvSpPr/>
          <p:nvPr/>
        </p:nvSpPr>
        <p:spPr>
          <a:xfrm>
            <a:off x="6923658" y="4396734"/>
            <a:ext cx="554156" cy="496949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3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SO e aplicações, como coexistem?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29316" y="1853646"/>
            <a:ext cx="5688520" cy="44046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É possível devido à existência de</a:t>
            </a:r>
          </a:p>
          <a:p>
            <a:r>
              <a:rPr lang="pt-PT" dirty="0"/>
              <a:t>2 modos de execução</a:t>
            </a:r>
          </a:p>
          <a:p>
            <a:r>
              <a:rPr lang="pt-PT" dirty="0"/>
              <a:t>Instruções privilegiadas</a:t>
            </a:r>
          </a:p>
          <a:p>
            <a:r>
              <a:rPr lang="pt-PT" dirty="0"/>
              <a:t>Tradução de memória</a:t>
            </a:r>
          </a:p>
          <a:p>
            <a:r>
              <a:rPr lang="pt-PT" dirty="0"/>
              <a:t>Exceções</a:t>
            </a:r>
          </a:p>
          <a:p>
            <a:r>
              <a:rPr lang="pt-PT" dirty="0"/>
              <a:t>Interrupções</a:t>
            </a:r>
          </a:p>
          <a:p>
            <a:r>
              <a:rPr lang="pt-PT" dirty="0"/>
              <a:t>Chamadas ao Sistema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206680" y="2306297"/>
            <a:ext cx="2194491" cy="3893994"/>
            <a:chOff x="4315491" y="2101756"/>
            <a:chExt cx="2194491" cy="3893994"/>
          </a:xfrm>
        </p:grpSpPr>
        <p:sp>
          <p:nvSpPr>
            <p:cNvPr id="4" name="Rectangle 3"/>
            <p:cNvSpPr/>
            <p:nvPr/>
          </p:nvSpPr>
          <p:spPr>
            <a:xfrm>
              <a:off x="4317586" y="2101756"/>
              <a:ext cx="2192396" cy="38939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17586" y="2978407"/>
              <a:ext cx="2192396" cy="8150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PT" dirty="0"/>
                <a:t>Aplicação A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317586" y="4914383"/>
              <a:ext cx="2192396" cy="8150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/>
            <a:lstStyle/>
            <a:p>
              <a:r>
                <a:rPr lang="pt-PT" dirty="0"/>
                <a:t>Núcleo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44192" y="3412541"/>
              <a:ext cx="1112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 err="1"/>
                <a:t>call</a:t>
              </a:r>
              <a:r>
                <a:rPr lang="pt-PT" b="1" dirty="0"/>
                <a:t> open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44192" y="5321886"/>
              <a:ext cx="915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/>
                <a:t>open ()</a:t>
              </a:r>
              <a:endParaRPr lang="pt-PT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15491" y="3884764"/>
              <a:ext cx="2192396" cy="315693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PT" dirty="0" err="1"/>
                <a:t>open_syscall</a:t>
              </a:r>
              <a:endParaRPr lang="pt-PT" dirty="0"/>
            </a:p>
          </p:txBody>
        </p:sp>
        <p:cxnSp>
          <p:nvCxnSpPr>
            <p:cNvPr id="15" name="Curved Connector 14"/>
            <p:cNvCxnSpPr/>
            <p:nvPr/>
          </p:nvCxnSpPr>
          <p:spPr>
            <a:xfrm rot="5400000">
              <a:off x="5838427" y="3837177"/>
              <a:ext cx="246323" cy="158799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4315491" y="5674312"/>
              <a:ext cx="2192396" cy="315693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Tabela </a:t>
              </a:r>
              <a:r>
                <a:rPr lang="pt-PT"/>
                <a:t>de interrupções</a:t>
              </a:r>
              <a:endParaRPr lang="pt-PT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401170" y="2306297"/>
            <a:ext cx="1996096" cy="3893994"/>
            <a:chOff x="6509982" y="2101756"/>
            <a:chExt cx="1996096" cy="3893994"/>
          </a:xfrm>
        </p:grpSpPr>
        <p:sp>
          <p:nvSpPr>
            <p:cNvPr id="19" name="Rectangle 18"/>
            <p:cNvSpPr/>
            <p:nvPr/>
          </p:nvSpPr>
          <p:spPr>
            <a:xfrm>
              <a:off x="7143369" y="2101756"/>
              <a:ext cx="1362709" cy="38939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29013" y="2821916"/>
              <a:ext cx="1209061" cy="11205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espaço </a:t>
              </a:r>
              <a:r>
                <a:rPr lang="pt-PT" sz="1200"/>
                <a:t>de endereçamento </a:t>
              </a:r>
              <a:r>
                <a:rPr lang="pt-PT" sz="1200" dirty="0"/>
                <a:t>do processo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220191" y="4761606"/>
              <a:ext cx="1209061" cy="11205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espaço de endereçamento do núcleo</a:t>
              </a:r>
            </a:p>
          </p:txBody>
        </p:sp>
        <p:cxnSp>
          <p:nvCxnSpPr>
            <p:cNvPr id="24" name="Straight Arrow Connector 23"/>
            <p:cNvCxnSpPr>
              <a:stCxn id="5" idx="3"/>
              <a:endCxn id="20" idx="1"/>
            </p:cNvCxnSpPr>
            <p:nvPr/>
          </p:nvCxnSpPr>
          <p:spPr>
            <a:xfrm flipV="1">
              <a:off x="6509982" y="3382196"/>
              <a:ext cx="719031" cy="160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22" idx="1"/>
            </p:cNvCxnSpPr>
            <p:nvPr/>
          </p:nvCxnSpPr>
          <p:spPr>
            <a:xfrm>
              <a:off x="6515575" y="5321886"/>
              <a:ext cx="70461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Lightning Bolt 37"/>
          <p:cNvSpPr/>
          <p:nvPr/>
        </p:nvSpPr>
        <p:spPr>
          <a:xfrm flipH="1">
            <a:off x="7211496" y="4147016"/>
            <a:ext cx="614823" cy="142388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none" rtlCol="0" anchor="ctr"/>
          <a:lstStyle/>
          <a:p>
            <a:pPr algn="ctr"/>
            <a:r>
              <a:rPr lang="pt-PT" b="1" dirty="0">
                <a:solidFill>
                  <a:srgbClr val="C00000"/>
                </a:solidFill>
              </a:rPr>
              <a:t>exceção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63985" y="1853646"/>
            <a:ext cx="3368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/>
              <a:t>Base </a:t>
            </a:r>
            <a:r>
              <a:rPr lang="pt-PT" sz="2000" b="1"/>
              <a:t>da Segurança do sistema</a:t>
            </a:r>
          </a:p>
        </p:txBody>
      </p:sp>
    </p:spTree>
    <p:extLst>
      <p:ext uri="{BB962C8B-B14F-4D97-AF65-F5344CB8AC3E}">
        <p14:creationId xmlns:p14="http://schemas.microsoft.com/office/powerpoint/2010/main" val="168346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Razões para passar ao modo núcleo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8161" y="1836739"/>
            <a:ext cx="5140972" cy="4404671"/>
          </a:xfrm>
        </p:spPr>
        <p:txBody>
          <a:bodyPr>
            <a:normAutofit/>
          </a:bodyPr>
          <a:lstStyle/>
          <a:p>
            <a:r>
              <a:rPr lang="pt-PT" dirty="0"/>
              <a:t>Exceções</a:t>
            </a:r>
          </a:p>
          <a:p>
            <a:pPr lvl="1"/>
            <a:r>
              <a:rPr lang="pt-PT" dirty="0"/>
              <a:t>causadas pelo processo</a:t>
            </a:r>
          </a:p>
          <a:p>
            <a:pPr lvl="1"/>
            <a:r>
              <a:rPr lang="pt-PT" dirty="0"/>
              <a:t>acesso a endereço inválido,</a:t>
            </a:r>
            <a:br>
              <a:rPr lang="pt-PT" dirty="0"/>
            </a:br>
            <a:r>
              <a:rPr lang="pt-PT" dirty="0"/>
              <a:t>divisão por zero, etc...</a:t>
            </a:r>
          </a:p>
          <a:p>
            <a:r>
              <a:rPr lang="pt-PT" dirty="0"/>
              <a:t>Interrupções</a:t>
            </a:r>
          </a:p>
          <a:p>
            <a:pPr lvl="1"/>
            <a:r>
              <a:rPr lang="pt-PT" dirty="0"/>
              <a:t>originadas em periféricos ...</a:t>
            </a:r>
          </a:p>
          <a:p>
            <a:pPr lvl="1"/>
            <a:r>
              <a:rPr lang="pt-PT" dirty="0"/>
              <a:t>de temporização</a:t>
            </a:r>
          </a:p>
          <a:p>
            <a:r>
              <a:rPr lang="pt-PT" dirty="0"/>
              <a:t>Chamadas ao Sistema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659132" y="1932289"/>
            <a:ext cx="4749421" cy="4309120"/>
            <a:chOff x="4135131" y="1932289"/>
            <a:chExt cx="4749421" cy="4309120"/>
          </a:xfrm>
        </p:grpSpPr>
        <p:sp>
          <p:nvSpPr>
            <p:cNvPr id="32" name="Down Arrow 31"/>
            <p:cNvSpPr/>
            <p:nvPr/>
          </p:nvSpPr>
          <p:spPr>
            <a:xfrm>
              <a:off x="4331172" y="5267299"/>
              <a:ext cx="2192396" cy="48157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/>
                <a:t>Exceção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31172" y="1932289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Chamada ao sistema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31172" y="2820926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Formata parâmetros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331172" y="3723996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Verifica se endereços são válidos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331172" y="4622278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Guarda parâmetros na pilha e em registos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4135131" y="5877234"/>
              <a:ext cx="4749421" cy="0"/>
            </a:xfrm>
            <a:prstGeom prst="line">
              <a:avLst/>
            </a:prstGeom>
            <a:ln w="381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5952736" y="5902855"/>
              <a:ext cx="12795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600" dirty="0"/>
                <a:t>modo núcleo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842162" y="5535461"/>
              <a:ext cx="15006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600" dirty="0"/>
                <a:t>modo utilizador</a:t>
              </a:r>
            </a:p>
          </p:txBody>
        </p:sp>
        <p:sp>
          <p:nvSpPr>
            <p:cNvPr id="26" name="Down Arrow 25"/>
            <p:cNvSpPr/>
            <p:nvPr/>
          </p:nvSpPr>
          <p:spPr>
            <a:xfrm>
              <a:off x="5176410" y="2552418"/>
              <a:ext cx="501920" cy="2306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0" name="Down Arrow 29"/>
            <p:cNvSpPr/>
            <p:nvPr/>
          </p:nvSpPr>
          <p:spPr>
            <a:xfrm>
              <a:off x="5176410" y="3439675"/>
              <a:ext cx="501920" cy="2306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1" name="Down Arrow 30"/>
            <p:cNvSpPr/>
            <p:nvPr/>
          </p:nvSpPr>
          <p:spPr>
            <a:xfrm>
              <a:off x="5176410" y="4338742"/>
              <a:ext cx="501920" cy="2306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216156" y="3471954"/>
            <a:ext cx="2192396" cy="2219740"/>
            <a:chOff x="6692156" y="3471954"/>
            <a:chExt cx="2192396" cy="2219740"/>
          </a:xfrm>
        </p:grpSpPr>
        <p:sp>
          <p:nvSpPr>
            <p:cNvPr id="23" name="Rectangle 22"/>
            <p:cNvSpPr/>
            <p:nvPr/>
          </p:nvSpPr>
          <p:spPr>
            <a:xfrm>
              <a:off x="6692156" y="4472236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Retira parâmetros de saída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692156" y="3471954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Retorno da chamada do sistema</a:t>
              </a:r>
            </a:p>
          </p:txBody>
        </p:sp>
        <p:sp>
          <p:nvSpPr>
            <p:cNvPr id="28" name="Up Arrow 27"/>
            <p:cNvSpPr/>
            <p:nvPr/>
          </p:nvSpPr>
          <p:spPr>
            <a:xfrm>
              <a:off x="7294241" y="5172628"/>
              <a:ext cx="1062959" cy="51906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/>
                <a:t>RTI</a:t>
              </a:r>
            </a:p>
          </p:txBody>
        </p:sp>
        <p:sp>
          <p:nvSpPr>
            <p:cNvPr id="36" name="Up Arrow 35"/>
            <p:cNvSpPr/>
            <p:nvPr/>
          </p:nvSpPr>
          <p:spPr>
            <a:xfrm>
              <a:off x="7555377" y="4166976"/>
              <a:ext cx="540689" cy="190574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84528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en-US" dirty="0"/>
              <a:t>Organização do</a:t>
            </a:r>
            <a:br>
              <a:rPr lang="pt-PT" altLang="en-US" dirty="0"/>
            </a:br>
            <a:r>
              <a:rPr lang="pt-PT" altLang="en-US" dirty="0"/>
              <a:t>Sistema Operativo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9337676" y="6459539"/>
            <a:ext cx="1330325" cy="365125"/>
          </a:xfrm>
        </p:spPr>
        <p:txBody>
          <a:bodyPr/>
          <a:lstStyle/>
          <a:p>
            <a:fld id="{95BE68C7-33D7-8D41-A638-FBFB84061AC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62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SO: como pode estar organizado?</a:t>
            </a:r>
            <a:endParaRPr lang="pt-PT" altLang="pt-PT" dirty="0"/>
          </a:p>
        </p:txBody>
      </p:sp>
      <p:sp>
        <p:nvSpPr>
          <p:cNvPr id="53251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Estrutura Monolítica</a:t>
            </a:r>
          </a:p>
          <a:p>
            <a:pPr lvl="1"/>
            <a:r>
              <a:rPr lang="pt-PT" altLang="pt-PT" dirty="0"/>
              <a:t>Um único sistema, internamente organizado em módulos</a:t>
            </a:r>
          </a:p>
          <a:p>
            <a:pPr lvl="1"/>
            <a:r>
              <a:rPr lang="pt-PT" altLang="pt-PT" dirty="0"/>
              <a:t>Qualquer função pode comunicar com qualquer uma das outras</a:t>
            </a:r>
          </a:p>
          <a:p>
            <a:pPr lvl="1"/>
            <a:r>
              <a:rPr lang="pt-PT" altLang="pt-PT" dirty="0"/>
              <a:t>Estruturas de dados globais</a:t>
            </a:r>
          </a:p>
          <a:p>
            <a:pPr lvl="1"/>
            <a:r>
              <a:rPr lang="pt-PT" altLang="pt-PT" dirty="0"/>
              <a:t>Como dar suporte à evolução e em especial a novos periféricos ?</a:t>
            </a:r>
          </a:p>
          <a:p>
            <a:pPr lvl="2"/>
            <a:r>
              <a:rPr lang="pt-PT" altLang="pt-PT" dirty="0"/>
              <a:t>Solução: gestores de dispositivos (</a:t>
            </a:r>
            <a:r>
              <a:rPr lang="pt-PT" altLang="pt-PT" i="1" dirty="0" err="1"/>
              <a:t>device</a:t>
            </a:r>
            <a:r>
              <a:rPr lang="pt-PT" altLang="pt-PT" i="1" dirty="0"/>
              <a:t> drivers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problemas?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38</a:t>
            </a:fld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4805673" y="5268235"/>
            <a:ext cx="4897437" cy="361632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rPr>
              <a:t>Biblioteca de chamadas sistema</a:t>
            </a:r>
          </a:p>
        </p:txBody>
      </p:sp>
      <p:cxnSp>
        <p:nvCxnSpPr>
          <p:cNvPr id="9" name="Straight Connector 8"/>
          <p:cNvCxnSpPr>
            <a:cxnSpLocks noChangeAspect="1"/>
          </p:cNvCxnSpPr>
          <p:nvPr/>
        </p:nvCxnSpPr>
        <p:spPr bwMode="auto">
          <a:xfrm>
            <a:off x="4518334" y="5701305"/>
            <a:ext cx="5545138" cy="0"/>
          </a:xfrm>
          <a:prstGeom prst="line">
            <a:avLst/>
          </a:prstGeom>
          <a:ln w="31750" cmpd="sng">
            <a:solidFill>
              <a:srgbClr val="C00000"/>
            </a:solidFill>
            <a:prstDash val="dash"/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 bwMode="auto">
          <a:xfrm>
            <a:off x="4805673" y="5774331"/>
            <a:ext cx="2298700" cy="673099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Núcleo </a:t>
            </a:r>
            <a:r>
              <a:rPr lang="pt-PT" altLang="pt-PT" sz="1600">
                <a:latin typeface="Arial" panose="020B0604020202020204" pitchFamily="34" charset="0"/>
              </a:rPr>
              <a:t>do SO</a:t>
            </a:r>
            <a:endParaRPr lang="pt-PT" altLang="pt-PT" sz="1600" dirty="0">
              <a:latin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718110" y="5560853"/>
            <a:ext cx="1800225" cy="28090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200">
                <a:latin typeface="Arial" panose="020B0604020202020204" pitchFamily="34" charset="0"/>
              </a:rPr>
              <a:t>barreira de proteção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7404409" y="5774331"/>
            <a:ext cx="2298700" cy="673099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Gestores de periféricos</a:t>
            </a:r>
          </a:p>
        </p:txBody>
      </p:sp>
      <p:sp>
        <p:nvSpPr>
          <p:cNvPr id="15" name="Oval 14"/>
          <p:cNvSpPr/>
          <p:nvPr/>
        </p:nvSpPr>
        <p:spPr bwMode="auto">
          <a:xfrm>
            <a:off x="7770081" y="4368330"/>
            <a:ext cx="1895759" cy="565401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  <p:sp>
        <p:nvSpPr>
          <p:cNvPr id="16" name="Oval 15"/>
          <p:cNvSpPr/>
          <p:nvPr/>
        </p:nvSpPr>
        <p:spPr bwMode="auto">
          <a:xfrm>
            <a:off x="4569420" y="4389782"/>
            <a:ext cx="1895759" cy="565401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6207294" y="4484458"/>
            <a:ext cx="1895759" cy="565401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</p:spTree>
    <p:extLst>
      <p:ext uri="{BB962C8B-B14F-4D97-AF65-F5344CB8AC3E}">
        <p14:creationId xmlns:p14="http://schemas.microsoft.com/office/powerpoint/2010/main" val="8420858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529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SO: como pode estar organizado?</a:t>
            </a:r>
            <a:endParaRPr lang="pt-PT" altLang="pt-PT" dirty="0"/>
          </a:p>
        </p:txBody>
      </p:sp>
      <p:sp>
        <p:nvSpPr>
          <p:cNvPr id="55299" name="Rectangle 9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pt-PT" dirty="0"/>
              <a:t>Sistema em camadas (</a:t>
            </a:r>
            <a:r>
              <a:rPr lang="pt-PT" altLang="pt-PT" dirty="0" err="1"/>
              <a:t>Layers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Núcleo estruturado em camadas funcionais</a:t>
            </a:r>
          </a:p>
          <a:p>
            <a:pPr lvl="2"/>
            <a:r>
              <a:rPr lang="pt-PT" altLang="pt-PT" dirty="0"/>
              <a:t>Cada camada utiliza serviços de camadas que lhe são interiores</a:t>
            </a:r>
          </a:p>
          <a:p>
            <a:pPr lvl="1"/>
            <a:r>
              <a:rPr lang="pt-PT" altLang="pt-PT" dirty="0"/>
              <a:t>Cada camada é uma máquina virtual com uma interface bem definida</a:t>
            </a:r>
          </a:p>
          <a:p>
            <a:pPr lvl="2"/>
            <a:r>
              <a:rPr lang="pt-PT" altLang="pt-PT" dirty="0"/>
              <a:t>Torna-se fácil modificar o código de uma camada</a:t>
            </a:r>
          </a:p>
          <a:p>
            <a:pPr lvl="1"/>
            <a:r>
              <a:rPr lang="pt-PT" altLang="pt-PT" dirty="0"/>
              <a:t>Maior segurança e robustez</a:t>
            </a:r>
          </a:p>
          <a:p>
            <a:pPr lvl="1"/>
            <a:r>
              <a:rPr lang="pt-PT" altLang="pt-PT" dirty="0"/>
              <a:t>Influenciou sistemas como Intel</a:t>
            </a:r>
          </a:p>
          <a:p>
            <a:pPr lvl="1"/>
            <a:r>
              <a:rPr lang="pt-PT" altLang="pt-PT" dirty="0"/>
              <a:t>Desvantagem principal?</a:t>
            </a:r>
          </a:p>
        </p:txBody>
      </p:sp>
      <p:pic>
        <p:nvPicPr>
          <p:cNvPr id="55300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089" y="3594538"/>
            <a:ext cx="3831330" cy="244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340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843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SO como Gestor de Recursos</a:t>
            </a:r>
            <a:endParaRPr lang="pt-PT" altLang="en-US" dirty="0"/>
          </a:p>
        </p:txBody>
      </p:sp>
      <p:sp>
        <p:nvSpPr>
          <p:cNvPr id="1843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O </a:t>
            </a:r>
            <a:r>
              <a:rPr lang="pt-PT" altLang="pt-PT" dirty="0">
                <a:sym typeface="Arial Italic" charset="0"/>
              </a:rPr>
              <a:t>Sistema Operativo</a:t>
            </a:r>
            <a:r>
              <a:rPr lang="pt-PT" altLang="pt-PT" dirty="0"/>
              <a:t> pode ser visto como um </a:t>
            </a:r>
            <a:r>
              <a:rPr lang="pt-PT" altLang="pt-PT" dirty="0">
                <a:solidFill>
                  <a:srgbClr val="00B0F0"/>
                </a:solidFill>
              </a:rPr>
              <a:t>Gestor de recursos</a:t>
            </a:r>
          </a:p>
          <a:p>
            <a:pPr lvl="2"/>
            <a:r>
              <a:rPr lang="pt-PT" altLang="pt-PT" dirty="0"/>
              <a:t>Efetua a gestão dos diversos componentes da arquitetura de um computador, impondo ordem na atribuição de recursos aos programas.</a:t>
            </a:r>
          </a:p>
          <a:p>
            <a:pPr lvl="2"/>
            <a:r>
              <a:rPr lang="pt-PT" altLang="pt-PT" dirty="0"/>
              <a:t>Tira máximo partido dos recursos disponíveis</a:t>
            </a:r>
          </a:p>
          <a:p>
            <a:pPr lvl="3"/>
            <a:r>
              <a:rPr lang="pt-PT" altLang="pt-PT" dirty="0"/>
              <a:t>Tempo de CPU, memória, disco, periféricos, etc.</a:t>
            </a:r>
          </a:p>
          <a:p>
            <a:pPr lvl="2"/>
            <a:r>
              <a:rPr lang="pt-PT" altLang="pt-PT" dirty="0"/>
              <a:t>Aspetos da máquina física (interrupções, memória, dispositivos, ...) dificilmente poderiam ser controlados pelas aplicações diretamente</a:t>
            </a:r>
          </a:p>
          <a:p>
            <a:pPr lvl="2"/>
            <a:r>
              <a:rPr lang="pt-PT" altLang="pt-PT" dirty="0"/>
              <a:t>Permite abstrair os recursos físicos, oferecendo às </a:t>
            </a:r>
            <a:br>
              <a:rPr lang="pt-PT" altLang="pt-PT" dirty="0"/>
            </a:br>
            <a:r>
              <a:rPr lang="pt-PT" altLang="pt-PT" dirty="0"/>
              <a:t>aplicações um conjunto de </a:t>
            </a:r>
            <a:r>
              <a:rPr lang="pt-PT" altLang="pt-PT" dirty="0">
                <a:solidFill>
                  <a:srgbClr val="00B0F0"/>
                </a:solidFill>
              </a:rPr>
              <a:t>recursos lógicos</a:t>
            </a:r>
            <a:r>
              <a:rPr lang="pt-PT" altLang="pt-PT" dirty="0"/>
              <a:t>.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707157"/>
              </p:ext>
            </p:extLst>
          </p:nvPr>
        </p:nvGraphicFramePr>
        <p:xfrm>
          <a:off x="6415092" y="4138290"/>
          <a:ext cx="5258326" cy="23469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445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2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0170">
                <a:tc>
                  <a:txBody>
                    <a:bodyPr/>
                    <a:lstStyle/>
                    <a:p>
                      <a:r>
                        <a:rPr lang="pt-PT" sz="1400" dirty="0"/>
                        <a:t>Recursos</a:t>
                      </a:r>
                      <a:r>
                        <a:rPr lang="pt-PT" sz="1400" baseline="0" dirty="0"/>
                        <a:t> lógicos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Recursos</a:t>
                      </a:r>
                      <a:r>
                        <a:rPr lang="pt-PT" sz="1400" baseline="0" dirty="0"/>
                        <a:t> físicos virtualizados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400" dirty="0"/>
                        <a:t>Processos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CPU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950">
                <a:tc>
                  <a:txBody>
                    <a:bodyPr/>
                    <a:lstStyle/>
                    <a:p>
                      <a:r>
                        <a:rPr lang="pt-PT" sz="1400" dirty="0"/>
                        <a:t>Espaços de endereçamento</a:t>
                      </a:r>
                      <a:r>
                        <a:rPr lang="pt-PT" sz="1400" baseline="0" dirty="0"/>
                        <a:t> virtuais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Memória RAM, unidade de gestão de memória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400" dirty="0"/>
                        <a:t>Ficheiros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Dispositivos</a:t>
                      </a:r>
                      <a:r>
                        <a:rPr lang="pt-PT" sz="1400" baseline="0" dirty="0"/>
                        <a:t> de memória de massa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400" dirty="0"/>
                        <a:t>Periféricos virtuais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Periféricos físicos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400" dirty="0"/>
                        <a:t>Canais de comunicação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Redes</a:t>
                      </a:r>
                      <a:r>
                        <a:rPr lang="pt-PT" sz="1400" baseline="0" dirty="0"/>
                        <a:t> de dados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400" dirty="0"/>
                        <a:t>Utilizadores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Utilizadores humanos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642A41B-AD63-B447-A13E-C654E0E61015}"/>
              </a:ext>
            </a:extLst>
          </p:cNvPr>
          <p:cNvSpPr txBox="1"/>
          <p:nvPr/>
        </p:nvSpPr>
        <p:spPr>
          <a:xfrm>
            <a:off x="8402330" y="135881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1964391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SO: como pode estar organizado?</a:t>
            </a:r>
            <a:endParaRPr lang="pt-PT" altLang="pt-PT" dirty="0"/>
          </a:p>
        </p:txBody>
      </p:sp>
      <p:sp>
        <p:nvSpPr>
          <p:cNvPr id="5632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 err="1"/>
              <a:t>Micro-núcleo</a:t>
            </a:r>
            <a:endParaRPr lang="pt-PT" altLang="pt-PT" dirty="0"/>
          </a:p>
          <a:p>
            <a:pPr lvl="1"/>
            <a:r>
              <a:rPr lang="pt-PT" altLang="pt-PT" dirty="0"/>
              <a:t>O SO encontra-se organizado segundo módulos à volta de um micronúcleo (</a:t>
            </a:r>
            <a:r>
              <a:rPr lang="pt-PT" altLang="pt-PT" dirty="0" err="1"/>
              <a:t>Micro-kernel</a:t>
            </a:r>
            <a:r>
              <a:rPr lang="pt-PT" altLang="pt-PT" dirty="0"/>
              <a:t>), geralmente pequeno e que oferece apenas serviços básicos</a:t>
            </a:r>
          </a:p>
          <a:p>
            <a:pPr lvl="2"/>
            <a:r>
              <a:rPr lang="pt-PT" altLang="pt-PT" dirty="0"/>
              <a:t>gestão de processos, memória, comunica com o hardware e estabelece a comunicação entre os diversos módulos</a:t>
            </a:r>
          </a:p>
        </p:txBody>
      </p:sp>
      <p:pic>
        <p:nvPicPr>
          <p:cNvPr id="56324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014" y="3789364"/>
            <a:ext cx="4740275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896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Organização do núcleo</a:t>
            </a:r>
          </a:p>
        </p:txBody>
      </p:sp>
      <p:sp>
        <p:nvSpPr>
          <p:cNvPr id="57346" name="Rectangle 9"/>
          <p:cNvSpPr>
            <a:spLocks noGrp="1" noChangeArrowheads="1"/>
          </p:cNvSpPr>
          <p:nvPr>
            <p:ph idx="13"/>
          </p:nvPr>
        </p:nvSpPr>
        <p:spPr/>
        <p:txBody>
          <a:bodyPr/>
          <a:lstStyle/>
          <a:p>
            <a:r>
              <a:rPr lang="pt-PT" altLang="pt-PT" dirty="0"/>
              <a:t>Modular (Cliente-Servidor)</a:t>
            </a:r>
          </a:p>
          <a:p>
            <a:pPr lvl="1"/>
            <a:r>
              <a:rPr lang="pt-PT" altLang="pt-PT" dirty="0"/>
              <a:t>Pode introduzir-se o conceito de </a:t>
            </a:r>
            <a:r>
              <a:rPr lang="pt-PT" altLang="pt-PT" dirty="0">
                <a:solidFill>
                  <a:schemeClr val="accent2"/>
                </a:solidFill>
              </a:rPr>
              <a:t>processo cliente </a:t>
            </a:r>
            <a:r>
              <a:rPr lang="pt-PT" altLang="pt-PT" dirty="0"/>
              <a:t>e de </a:t>
            </a:r>
            <a:r>
              <a:rPr lang="pt-PT" altLang="pt-PT" dirty="0">
                <a:solidFill>
                  <a:schemeClr val="accent2"/>
                </a:solidFill>
              </a:rPr>
              <a:t>processo servidor </a:t>
            </a:r>
            <a:r>
              <a:rPr lang="pt-PT" altLang="pt-PT" dirty="0"/>
              <a:t>que correm em modo utilizador</a:t>
            </a:r>
          </a:p>
          <a:p>
            <a:pPr lvl="1"/>
            <a:r>
              <a:rPr lang="pt-PT" altLang="pt-PT" dirty="0"/>
              <a:t>Facilmente adaptável a sistemas distribuídos</a:t>
            </a:r>
          </a:p>
          <a:p>
            <a:pPr lvl="1"/>
            <a:r>
              <a:rPr lang="pt-PT" altLang="pt-PT" dirty="0"/>
              <a:t>Estrutura mais estável (teoricamente...)</a:t>
            </a:r>
          </a:p>
        </p:txBody>
      </p:sp>
      <p:pic>
        <p:nvPicPr>
          <p:cNvPr id="57348" name="Picture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005264"/>
            <a:ext cx="8609012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467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Monolítico </a:t>
            </a:r>
            <a:r>
              <a:rPr lang="pt-PT" dirty="0" err="1"/>
              <a:t>vs</a:t>
            </a:r>
            <a:r>
              <a:rPr lang="pt-PT" dirty="0"/>
              <a:t> </a:t>
            </a:r>
            <a:r>
              <a:rPr lang="pt-PT" dirty="0" err="1"/>
              <a:t>Micro-kernel</a:t>
            </a:r>
            <a:endParaRPr lang="pt-P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479" y="2301765"/>
            <a:ext cx="10722361" cy="32130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6200000">
            <a:off x="306796" y="2932668"/>
            <a:ext cx="85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System</a:t>
            </a:r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178080" y="4268996"/>
            <a:ext cx="182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Operating</a:t>
            </a:r>
            <a:r>
              <a:rPr lang="pt-PT" dirty="0"/>
              <a:t> </a:t>
            </a:r>
            <a:r>
              <a:rPr lang="pt-PT" dirty="0" err="1"/>
              <a:t>system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157891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Linux </a:t>
            </a:r>
            <a:r>
              <a:rPr lang="pt-PT" dirty="0" err="1"/>
              <a:t>Kernel</a:t>
            </a:r>
            <a:endParaRPr lang="pt-P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203" y="1596755"/>
            <a:ext cx="9321593" cy="50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015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Android</a:t>
            </a:r>
            <a:r>
              <a:rPr lang="pt-PT" dirty="0"/>
              <a:t> </a:t>
            </a:r>
            <a:r>
              <a:rPr lang="pt-PT" dirty="0" err="1"/>
              <a:t>System</a:t>
            </a:r>
            <a:r>
              <a:rPr lang="pt-PT" dirty="0"/>
              <a:t> </a:t>
            </a:r>
            <a:r>
              <a:rPr lang="pt-PT" dirty="0" err="1"/>
              <a:t>Architecture</a:t>
            </a:r>
            <a:endParaRPr lang="pt-PT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58" y="1528366"/>
            <a:ext cx="6273684" cy="509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172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Windows NT (=7, 8, 8.1, 10)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241" y="1433644"/>
            <a:ext cx="4048889" cy="519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049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Para fazer em casa 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Linux: A Short Documentary</a:t>
            </a:r>
            <a:r>
              <a:rPr lang="en-US" dirty="0"/>
              <a:t> (</a:t>
            </a:r>
            <a:r>
              <a:rPr lang="en-US" dirty="0" err="1"/>
              <a:t>youtube</a:t>
            </a:r>
            <a:r>
              <a:rPr lang="en-US" dirty="0"/>
              <a:t>)</a:t>
            </a:r>
          </a:p>
          <a:p>
            <a:r>
              <a:rPr lang="pt-PT" dirty="0"/>
              <a:t>Para os curiosos, ler o texto: </a:t>
            </a:r>
            <a:r>
              <a:rPr lang="pt-PT" dirty="0">
                <a:hlinkClick r:id="rId3"/>
              </a:rPr>
              <a:t>O linux está obsoleto</a:t>
            </a:r>
            <a:r>
              <a:rPr lang="pt-PT" dirty="0"/>
              <a:t> (1992)</a:t>
            </a:r>
          </a:p>
          <a:p>
            <a:pPr lvl="1"/>
            <a:r>
              <a:rPr lang="pt-PT" dirty="0"/>
              <a:t>Extrato de uma discussão entre o </a:t>
            </a:r>
            <a:r>
              <a:rPr lang="pt-PT" i="1" dirty="0"/>
              <a:t>Andy </a:t>
            </a:r>
            <a:r>
              <a:rPr lang="pt-PT" i="1" dirty="0" err="1"/>
              <a:t>Tanenbaum</a:t>
            </a:r>
            <a:r>
              <a:rPr lang="pt-PT" i="1" dirty="0"/>
              <a:t> </a:t>
            </a:r>
            <a:r>
              <a:rPr lang="pt-PT" dirty="0"/>
              <a:t>e o </a:t>
            </a:r>
            <a:r>
              <a:rPr lang="pt-PT" i="1" dirty="0"/>
              <a:t>Linus </a:t>
            </a:r>
            <a:r>
              <a:rPr lang="pt-PT" i="1" dirty="0" err="1"/>
              <a:t>Torvalds</a:t>
            </a:r>
            <a:r>
              <a:rPr lang="pt-PT" i="1" dirty="0"/>
              <a:t> </a:t>
            </a:r>
            <a:r>
              <a:rPr lang="pt-PT" dirty="0"/>
              <a:t>acerca do design do </a:t>
            </a:r>
            <a:r>
              <a:rPr lang="pt-PT" dirty="0" err="1"/>
              <a:t>kernel</a:t>
            </a:r>
            <a:r>
              <a:rPr lang="pt-PT" dirty="0"/>
              <a:t>, software livre, etc.</a:t>
            </a:r>
            <a:br>
              <a:rPr lang="pt-PT" dirty="0"/>
            </a:br>
            <a:r>
              <a:rPr lang="pt-PT" dirty="0">
                <a:hlinkClick r:id="rId3"/>
              </a:rPr>
              <a:t>https://root.cern.ch/root/Linus_vs_Tanenbaum.html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8857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SO como </a:t>
            </a:r>
            <a:r>
              <a:rPr lang="pt-PT" altLang="en-US" i="1" dirty="0"/>
              <a:t>Máquina Virtual</a:t>
            </a:r>
            <a:endParaRPr lang="pt-PT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pt-PT" dirty="0"/>
              <a:t>O </a:t>
            </a:r>
            <a:r>
              <a:rPr lang="pt-PT" altLang="pt-PT" dirty="0">
                <a:sym typeface="Arial Italic" charset="0"/>
              </a:rPr>
              <a:t>SO também </a:t>
            </a:r>
            <a:r>
              <a:rPr lang="pt-PT" altLang="pt-PT" dirty="0"/>
              <a:t>pode ser visto como uma </a:t>
            </a:r>
            <a:r>
              <a:rPr lang="pt-PT" altLang="pt-PT" dirty="0">
                <a:solidFill>
                  <a:schemeClr val="accent2"/>
                </a:solidFill>
              </a:rPr>
              <a:t>Máquina Virtual</a:t>
            </a:r>
          </a:p>
          <a:p>
            <a:pPr lvl="1"/>
            <a:r>
              <a:rPr lang="pt-PT" altLang="pt-PT" dirty="0"/>
              <a:t>Dá ao utilizador a ilusão de dispor de uma máquina muito mais fácil de utilizar e programar do que o hardware.</a:t>
            </a:r>
          </a:p>
          <a:p>
            <a:pPr lvl="1"/>
            <a:r>
              <a:rPr lang="pt-PT" dirty="0"/>
              <a:t>Cria uma máquina virtual sobre a máquina física, que oferece os recursos lógicos básicos para o desenvolvimento de aplicações, Independente do hardware onde executa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4686442" y="4210832"/>
            <a:ext cx="1708698" cy="544233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  <p:cxnSp>
        <p:nvCxnSpPr>
          <p:cNvPr id="6" name="Straight Connector 5"/>
          <p:cNvCxnSpPr>
            <a:cxnSpLocks noChangeAspect="1"/>
          </p:cNvCxnSpPr>
          <p:nvPr/>
        </p:nvCxnSpPr>
        <p:spPr bwMode="auto">
          <a:xfrm>
            <a:off x="4354020" y="4808823"/>
            <a:ext cx="5545138" cy="0"/>
          </a:xfrm>
          <a:prstGeom prst="line">
            <a:avLst/>
          </a:prstGeom>
          <a:ln w="19050" cmpd="sng">
            <a:solidFill>
              <a:schemeClr val="accent1"/>
            </a:solidFill>
            <a:prstDash val="dash"/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 bwMode="auto">
          <a:xfrm>
            <a:off x="5316319" y="4903708"/>
            <a:ext cx="3384550" cy="503237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dirty="0">
                <a:latin typeface="Arial" panose="020B0604020202020204" pitchFamily="34" charset="0"/>
              </a:rPr>
              <a:t>Sistema Operativo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245360" y="5245537"/>
            <a:ext cx="2108660" cy="431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2000" dirty="0">
                <a:solidFill>
                  <a:schemeClr val="accent2"/>
                </a:solidFill>
                <a:latin typeface="Arial" panose="020B0604020202020204" pitchFamily="34" charset="0"/>
              </a:rPr>
              <a:t>Máquina física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4655973" y="5606898"/>
            <a:ext cx="4882822" cy="50482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pt-PT" dirty="0"/>
              <a:t>Hardware</a:t>
            </a:r>
          </a:p>
        </p:txBody>
      </p:sp>
      <p:cxnSp>
        <p:nvCxnSpPr>
          <p:cNvPr id="12" name="Straight Connector 11"/>
          <p:cNvCxnSpPr>
            <a:cxnSpLocks noChangeAspect="1"/>
          </p:cNvCxnSpPr>
          <p:nvPr/>
        </p:nvCxnSpPr>
        <p:spPr bwMode="auto">
          <a:xfrm>
            <a:off x="4377668" y="5506920"/>
            <a:ext cx="5545138" cy="0"/>
          </a:xfrm>
          <a:prstGeom prst="line">
            <a:avLst/>
          </a:prstGeom>
          <a:ln w="19050" cmpd="sng">
            <a:solidFill>
              <a:schemeClr val="accent1"/>
            </a:solidFill>
            <a:prstDash val="dash"/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 bwMode="auto">
          <a:xfrm>
            <a:off x="2245360" y="4539974"/>
            <a:ext cx="2108660" cy="431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2000" dirty="0">
                <a:solidFill>
                  <a:schemeClr val="accent2"/>
                </a:solidFill>
                <a:latin typeface="Arial" panose="020B0604020202020204" pitchFamily="34" charset="0"/>
              </a:rPr>
              <a:t>Máquina virtual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739B1-EEF9-2E49-A7D8-5E6D8B324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085" y="4009535"/>
            <a:ext cx="3009900" cy="7493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3BDD8D4-D06C-AF46-BFBC-767CDC8EC24E}"/>
              </a:ext>
            </a:extLst>
          </p:cNvPr>
          <p:cNvSpPr txBox="1"/>
          <p:nvPr/>
        </p:nvSpPr>
        <p:spPr>
          <a:xfrm>
            <a:off x="8402330" y="135881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23201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O SO é mesmo necessário?</a:t>
            </a:r>
            <a:endParaRPr lang="pt-PT" altLang="pt-PT" dirty="0"/>
          </a:p>
        </p:txBody>
      </p:sp>
      <p:sp>
        <p:nvSpPr>
          <p:cNvPr id="20482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pt-PT" dirty="0"/>
              <a:t>Poderíamos fazer programas para executar diretamente sobre o hardware, mas ...</a:t>
            </a:r>
          </a:p>
          <a:p>
            <a:r>
              <a:rPr lang="pt-PT" altLang="pt-PT" dirty="0"/>
              <a:t>Desvantagens</a:t>
            </a:r>
          </a:p>
          <a:p>
            <a:pPr lvl="1"/>
            <a:r>
              <a:rPr lang="pt-PT" altLang="pt-PT" dirty="0"/>
              <a:t>O esforço seria muito grande</a:t>
            </a:r>
          </a:p>
          <a:p>
            <a:pPr lvl="1"/>
            <a:r>
              <a:rPr lang="pt-PT" altLang="pt-PT" dirty="0"/>
              <a:t>Muitas funções seriam repetidas</a:t>
            </a:r>
          </a:p>
          <a:p>
            <a:pPr lvl="1"/>
            <a:r>
              <a:rPr lang="pt-PT" altLang="pt-PT" dirty="0"/>
              <a:t>Cada aplicação poderia otimizar o seu desempenho, mas globalmente a máquina seria subaproveitada</a:t>
            </a:r>
          </a:p>
          <a:p>
            <a:pPr lvl="1"/>
            <a:r>
              <a:rPr lang="pt-PT" altLang="pt-PT" dirty="0"/>
              <a:t>Não seria possível políticas globais de segurança, tolerância a falhas, otimização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FBB7AE-E41F-644B-A8CA-40B78D566C88}"/>
              </a:ext>
            </a:extLst>
          </p:cNvPr>
          <p:cNvSpPr txBox="1"/>
          <p:nvPr/>
        </p:nvSpPr>
        <p:spPr>
          <a:xfrm>
            <a:off x="8402330" y="135881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2784231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pt-PT" dirty="0"/>
              <a:t>Para que serve o SO?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pt-PT" altLang="pt-PT" dirty="0"/>
              <a:t>Transformar o hardware numa máquina simples de usar</a:t>
            </a:r>
          </a:p>
          <a:p>
            <a:r>
              <a:rPr lang="pt-PT" altLang="pt-PT" dirty="0"/>
              <a:t>Obter o máximo rendimento do Hardware</a:t>
            </a:r>
          </a:p>
          <a:p>
            <a:pPr lvl="1"/>
            <a:r>
              <a:rPr lang="pt-PT" altLang="pt-PT" dirty="0"/>
              <a:t>os computadores são dispositivos dispendiosos</a:t>
            </a:r>
          </a:p>
          <a:p>
            <a:pPr lvl="1"/>
            <a:r>
              <a:rPr lang="pt-PT" altLang="pt-PT" dirty="0"/>
              <a:t>cedo se viu que poderiam fazer várias coisas em simultâneo</a:t>
            </a:r>
          </a:p>
          <a:p>
            <a:r>
              <a:rPr lang="pt-PT" altLang="pt-PT" dirty="0"/>
              <a:t>Garantir a segurança e a fiabilidade das aplicações</a:t>
            </a:r>
          </a:p>
          <a:p>
            <a:r>
              <a:rPr lang="pt-PT" altLang="pt-PT" dirty="0"/>
              <a:t>Garantir que as aplicações não são afetadas pela mudança de hardware e configuração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8B5B4-C48F-DF44-BBBE-8CEEB2045F73}"/>
              </a:ext>
            </a:extLst>
          </p:cNvPr>
          <p:cNvSpPr txBox="1"/>
          <p:nvPr/>
        </p:nvSpPr>
        <p:spPr>
          <a:xfrm>
            <a:off x="7013943" y="1374593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4282684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Evolução Histórica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5615F6-1968-864B-AB0E-D8B58F9D6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170" y="1665566"/>
            <a:ext cx="6868124" cy="479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4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253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1ª Geração (1945-55)</a:t>
            </a:r>
          </a:p>
        </p:txBody>
      </p:sp>
      <p:sp>
        <p:nvSpPr>
          <p:cNvPr id="22531" name="Rectangle 9"/>
          <p:cNvSpPr>
            <a:spLocks noGrp="1" noChangeArrowheads="1"/>
          </p:cNvSpPr>
          <p:nvPr>
            <p:ph type="body" idx="13"/>
          </p:nvPr>
        </p:nvSpPr>
        <p:spPr>
          <a:xfrm>
            <a:off x="518586" y="1836739"/>
            <a:ext cx="7838606" cy="4404671"/>
          </a:xfrm>
        </p:spPr>
        <p:txBody>
          <a:bodyPr/>
          <a:lstStyle/>
          <a:p>
            <a:r>
              <a:rPr lang="pt-PT" altLang="pt-PT" dirty="0">
                <a:solidFill>
                  <a:srgbClr val="00B0F0"/>
                </a:solidFill>
              </a:rPr>
              <a:t>Inexistência do conceito de sistema operativo</a:t>
            </a:r>
          </a:p>
          <a:p>
            <a:r>
              <a:rPr lang="pt-PT" altLang="pt-PT" dirty="0"/>
              <a:t>Computadores a válvulas, grandes e lentos </a:t>
            </a:r>
          </a:p>
          <a:p>
            <a:r>
              <a:rPr lang="pt-PT" altLang="pt-PT" dirty="0"/>
              <a:t>A programação das máquinas era feita através da ligação de </a:t>
            </a:r>
            <a:r>
              <a:rPr lang="pt-PT" altLang="ja-JP" dirty="0"/>
              <a:t>“</a:t>
            </a:r>
            <a:r>
              <a:rPr lang="pt-PT" altLang="ja-JP" dirty="0" err="1"/>
              <a:t>plugboards</a:t>
            </a:r>
            <a:r>
              <a:rPr lang="pt-PT" altLang="ja-JP" dirty="0"/>
              <a:t>” (placas com componentes </a:t>
            </a:r>
            <a:r>
              <a:rPr lang="pt-PT" altLang="ja-JP" dirty="0" err="1"/>
              <a:t>eléctricos</a:t>
            </a:r>
            <a:r>
              <a:rPr lang="pt-PT" altLang="ja-JP" dirty="0"/>
              <a:t>)</a:t>
            </a:r>
          </a:p>
          <a:p>
            <a:r>
              <a:rPr lang="pt-PT" altLang="pt-PT" dirty="0"/>
              <a:t>ENIAC (1946) - Desenvolvido pelo exército norte-americano para cálculo balístico</a:t>
            </a:r>
          </a:p>
        </p:txBody>
      </p:sp>
      <p:pic>
        <p:nvPicPr>
          <p:cNvPr id="2253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839" y="1515957"/>
            <a:ext cx="317500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839" y="4132157"/>
            <a:ext cx="3175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9043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1094</TotalTime>
  <Words>2419</Words>
  <Application>Microsoft Macintosh PowerPoint</Application>
  <PresentationFormat>Widescreen</PresentationFormat>
  <Paragraphs>384</Paragraphs>
  <Slides>46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9" baseType="lpstr">
      <vt:lpstr>ＭＳ Ｐゴシック</vt:lpstr>
      <vt:lpstr>ＭＳ Ｐゴシック</vt:lpstr>
      <vt:lpstr>ヒラギノ角ゴ ProN W3</vt:lpstr>
      <vt:lpstr>Arial</vt:lpstr>
      <vt:lpstr>Arial Italic</vt:lpstr>
      <vt:lpstr>Calibri</vt:lpstr>
      <vt:lpstr>Calibri Light</vt:lpstr>
      <vt:lpstr>Helvetica</vt:lpstr>
      <vt:lpstr>Tahoma</vt:lpstr>
      <vt:lpstr>Tahoma Bold</vt:lpstr>
      <vt:lpstr>Times New Roman</vt:lpstr>
      <vt:lpstr>Wingdings</vt:lpstr>
      <vt:lpstr>Retrospect</vt:lpstr>
      <vt:lpstr>Introdução</vt:lpstr>
      <vt:lpstr>O que é um Sistema Operativo?</vt:lpstr>
      <vt:lpstr>Como se utiliza o SO?</vt:lpstr>
      <vt:lpstr>SO como Gestor de Recursos</vt:lpstr>
      <vt:lpstr>SO como Máquina Virtual</vt:lpstr>
      <vt:lpstr>O SO é mesmo necessário?</vt:lpstr>
      <vt:lpstr>Para que serve o SO?</vt:lpstr>
      <vt:lpstr>Evolução Histórica</vt:lpstr>
      <vt:lpstr>História: 1ª Geração (1945-55)</vt:lpstr>
      <vt:lpstr>História: 2ª Geração (1955-65)</vt:lpstr>
      <vt:lpstr>História: 3ª Geração (1965-80)</vt:lpstr>
      <vt:lpstr>História: 3ª Geração (1965-80)</vt:lpstr>
      <vt:lpstr>História: 4ª Geração (1980-)</vt:lpstr>
      <vt:lpstr>História: 1980-presente</vt:lpstr>
      <vt:lpstr>História mais recente</vt:lpstr>
      <vt:lpstr>Proveniência dos atuais SO para PC</vt:lpstr>
      <vt:lpstr>O que se pretende de um SO?</vt:lpstr>
      <vt:lpstr>Tipos de Sistemas Operativos</vt:lpstr>
      <vt:lpstr>Tipos de Sistemas Operativos</vt:lpstr>
      <vt:lpstr>Tipos de Sistemas Operativos</vt:lpstr>
      <vt:lpstr>Tipos de Sistemas Operativos</vt:lpstr>
      <vt:lpstr>Tipos de Sistemas Operativos</vt:lpstr>
      <vt:lpstr>Tipos de Sistemas Operativos</vt:lpstr>
      <vt:lpstr>Conceitos e Revisões</vt:lpstr>
      <vt:lpstr>Modo utilizador e modo núcleo </vt:lpstr>
      <vt:lpstr>Funções do Sistema Operativo</vt:lpstr>
      <vt:lpstr>Processos</vt:lpstr>
      <vt:lpstr>Memória</vt:lpstr>
      <vt:lpstr>Gestão de memória</vt:lpstr>
      <vt:lpstr>Gestão de memória</vt:lpstr>
      <vt:lpstr>Input/output com periféricos</vt:lpstr>
      <vt:lpstr>Sistema de ficheiros</vt:lpstr>
      <vt:lpstr>Sistema de ficheiros</vt:lpstr>
      <vt:lpstr>SO e aplicações, como coexistem?</vt:lpstr>
      <vt:lpstr>SO e aplicações, como coexistem?</vt:lpstr>
      <vt:lpstr>Razões para passar ao modo núcleo</vt:lpstr>
      <vt:lpstr>Organização do Sistema Operativo</vt:lpstr>
      <vt:lpstr>SO: como pode estar organizado?</vt:lpstr>
      <vt:lpstr>SO: como pode estar organizado?</vt:lpstr>
      <vt:lpstr>SO: como pode estar organizado?</vt:lpstr>
      <vt:lpstr>Organização do núcleo</vt:lpstr>
      <vt:lpstr>Monolítico vs Micro-kernel</vt:lpstr>
      <vt:lpstr>Linux Kernel</vt:lpstr>
      <vt:lpstr>Android System Architecture</vt:lpstr>
      <vt:lpstr>Windows NT (=7, 8, 8.1, 10)</vt:lpstr>
      <vt:lpstr>Para fazer em casa ...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 Batista</cp:lastModifiedBy>
  <cp:revision>181</cp:revision>
  <cp:lastPrinted>2017-09-24T20:15:36Z</cp:lastPrinted>
  <dcterms:created xsi:type="dcterms:W3CDTF">2016-09-02T13:09:57Z</dcterms:created>
  <dcterms:modified xsi:type="dcterms:W3CDTF">2018-09-24T14:46:34Z</dcterms:modified>
</cp:coreProperties>
</file>