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803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86" r:id="rId8"/>
    <p:sldId id="287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54"/>
    <p:restoredTop sz="95581"/>
  </p:normalViewPr>
  <p:slideViewPr>
    <p:cSldViewPr snapToGrid="0" snapToObjects="1">
      <p:cViewPr varScale="1">
        <p:scale>
          <a:sx n="93" d="100"/>
          <a:sy n="93" d="100"/>
        </p:scale>
        <p:origin x="224" y="2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0342D-38C3-604A-AFC0-190AF142ED31}" type="datetimeFigureOut">
              <a:rPr lang="en-US" smtClean="0"/>
              <a:t>9/29/18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3DEF9-177E-F049-8DF6-EEB3F608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81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3DEF9-177E-F049-8DF6-EEB3F608B9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85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3DEF9-177E-F049-8DF6-EEB3F608B9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08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fld id="{BBF2A6F2-693D-5643-A593-098BBE3E78CC}" type="slidenum">
              <a:rPr lang="en-US" altLang="en-US" sz="1200">
                <a:latin typeface="Tahoma" charset="0"/>
              </a:rPr>
              <a:pPr eaLnBrk="1" hangingPunct="1"/>
              <a:t>19</a:t>
            </a:fld>
            <a:endParaRPr lang="en-US" altLang="en-US" sz="1200">
              <a:latin typeface="Tahoma" charset="0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>
                <a:ea typeface="ＭＳ Ｐゴシック" charset="-128"/>
              </a:rPr>
              <a:t>Se o periférico for muito rápido a aceitar dados, por exemplo, o controlador de DMA terá que ser suficientemente rápido para ir “alimentando” o periférico com os dados. Caso o controlador de DMA seja demasiado lento para o periférico em causa, utiliza-se I/O por interrupções.</a:t>
            </a:r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2561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fld id="{E36BF58D-F557-D543-A6A2-675550291EB8}" type="slidenum">
              <a:rPr lang="en-US" altLang="en-US" sz="1200">
                <a:latin typeface="Tahoma" charset="0"/>
              </a:rPr>
              <a:pPr eaLnBrk="1" hangingPunct="1"/>
              <a:t>20</a:t>
            </a:fld>
            <a:endParaRPr lang="en-US" altLang="en-US" sz="1200">
              <a:latin typeface="Tahoma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450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0879" y="758953"/>
            <a:ext cx="11011200" cy="21138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879" y="3168028"/>
            <a:ext cx="11011200" cy="3160772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00" b="0" i="0" kern="0" cap="none" spc="0" baseline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620879" y="2959230"/>
            <a:ext cx="11011200" cy="129571"/>
          </a:xfrm>
          <a:prstGeom prst="rect">
            <a:avLst/>
          </a:prstGeom>
          <a:gradFill flip="none" rotWithShape="1">
            <a:gsLst>
              <a:gs pos="80000">
                <a:schemeClr val="accent1"/>
              </a:gs>
              <a:gs pos="0">
                <a:schemeClr val="bg1"/>
              </a:gs>
              <a:gs pos="100000">
                <a:schemeClr val="accent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638178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18160" y="260707"/>
            <a:ext cx="11155680" cy="1023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8585" y="1836739"/>
            <a:ext cx="11154833" cy="44046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85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6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518160" y="260707"/>
            <a:ext cx="11155680" cy="1023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31920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518160" y="260707"/>
            <a:ext cx="11155680" cy="1023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2348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8160" y="260707"/>
            <a:ext cx="11155680" cy="1023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 noProof="0" dirty="0" err="1"/>
              <a:t>Click</a:t>
            </a:r>
            <a:r>
              <a:rPr lang="pt-PT" noProof="0" dirty="0"/>
              <a:t> to </a:t>
            </a:r>
            <a:r>
              <a:rPr lang="pt-PT" noProof="0" dirty="0" err="1"/>
              <a:t>edit</a:t>
            </a:r>
            <a:r>
              <a:rPr lang="pt-PT" noProof="0" dirty="0"/>
              <a:t> Master </a:t>
            </a:r>
            <a:r>
              <a:rPr lang="pt-PT" noProof="0" dirty="0" err="1"/>
              <a:t>title</a:t>
            </a:r>
            <a:r>
              <a:rPr lang="pt-PT" noProof="0" dirty="0"/>
              <a:t> </a:t>
            </a:r>
            <a:r>
              <a:rPr lang="pt-PT" noProof="0" dirty="0" err="1"/>
              <a:t>style</a:t>
            </a:r>
            <a:endParaRPr lang="pt-PT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1" y="1845734"/>
            <a:ext cx="11155679" cy="436596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PT" noProof="0" dirty="0" err="1"/>
              <a:t>Click</a:t>
            </a:r>
            <a:r>
              <a:rPr lang="pt-PT" noProof="0" dirty="0"/>
              <a:t> to </a:t>
            </a:r>
            <a:r>
              <a:rPr lang="pt-PT" noProof="0" dirty="0" err="1"/>
              <a:t>edit</a:t>
            </a:r>
            <a:r>
              <a:rPr lang="pt-PT" noProof="0" dirty="0"/>
              <a:t> Master </a:t>
            </a:r>
            <a:r>
              <a:rPr lang="pt-PT" noProof="0" dirty="0" err="1"/>
              <a:t>text</a:t>
            </a:r>
            <a:r>
              <a:rPr lang="pt-PT" noProof="0" dirty="0"/>
              <a:t> </a:t>
            </a:r>
            <a:r>
              <a:rPr lang="pt-PT" noProof="0" dirty="0" err="1"/>
              <a:t>styles</a:t>
            </a:r>
            <a:endParaRPr lang="pt-PT" noProof="0" dirty="0"/>
          </a:p>
          <a:p>
            <a:pPr lvl="1"/>
            <a:r>
              <a:rPr lang="pt-PT" noProof="0" dirty="0" err="1"/>
              <a:t>Second</a:t>
            </a:r>
            <a:r>
              <a:rPr lang="pt-PT" noProof="0" dirty="0"/>
              <a:t> </a:t>
            </a:r>
            <a:r>
              <a:rPr lang="pt-PT" noProof="0" dirty="0" err="1"/>
              <a:t>level</a:t>
            </a:r>
            <a:endParaRPr lang="pt-PT" noProof="0" dirty="0"/>
          </a:p>
          <a:p>
            <a:pPr lvl="2"/>
            <a:r>
              <a:rPr lang="pt-PT" noProof="0" dirty="0" err="1"/>
              <a:t>Third</a:t>
            </a:r>
            <a:r>
              <a:rPr lang="pt-PT" noProof="0" dirty="0"/>
              <a:t> </a:t>
            </a:r>
            <a:r>
              <a:rPr lang="pt-PT" noProof="0" dirty="0" err="1"/>
              <a:t>level</a:t>
            </a:r>
            <a:endParaRPr lang="pt-PT" noProof="0" dirty="0"/>
          </a:p>
          <a:p>
            <a:pPr lvl="3"/>
            <a:r>
              <a:rPr lang="pt-PT" noProof="0" dirty="0" err="1"/>
              <a:t>Fourth</a:t>
            </a:r>
            <a:r>
              <a:rPr lang="pt-PT" noProof="0" dirty="0"/>
              <a:t> </a:t>
            </a:r>
            <a:r>
              <a:rPr lang="pt-PT" noProof="0" dirty="0" err="1"/>
              <a:t>level</a:t>
            </a:r>
            <a:endParaRPr lang="pt-PT" noProof="0" dirty="0"/>
          </a:p>
          <a:p>
            <a:pPr lvl="4"/>
            <a:r>
              <a:rPr lang="pt-PT" noProof="0" dirty="0" err="1"/>
              <a:t>Fifth</a:t>
            </a:r>
            <a:r>
              <a:rPr lang="pt-PT" noProof="0" dirty="0"/>
              <a:t> </a:t>
            </a:r>
            <a:r>
              <a:rPr lang="pt-PT" noProof="0" dirty="0" err="1"/>
              <a:t>level</a:t>
            </a:r>
            <a:endParaRPr lang="pt-PT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161" y="6459787"/>
            <a:ext cx="3051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6052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9" y="6459787"/>
            <a:ext cx="1773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95BE68C7-33D7-8D41-A638-FBFB84061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518159" y="1342814"/>
            <a:ext cx="11155680" cy="89987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accent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69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04" r:id="rId1"/>
    <p:sldLayoutId id="2147485805" r:id="rId2"/>
    <p:sldLayoutId id="2147485807" r:id="rId3"/>
    <p:sldLayoutId id="2147485808" r:id="rId4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4000" indent="-3240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00" indent="-18000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00000" indent="-18000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80000" indent="-18000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PT" i="1" dirty="0"/>
              <a:t>Input</a:t>
            </a:r>
            <a:r>
              <a:rPr lang="pt-PT" dirty="0"/>
              <a:t> / </a:t>
            </a:r>
            <a:r>
              <a:rPr lang="pt-PT" i="1" dirty="0"/>
              <a:t>Output</a:t>
            </a:r>
            <a:endParaRPr lang="en-US" i="1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04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578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I/O – hardware</a:t>
            </a:r>
            <a:endParaRPr lang="en-US" altLang="en-US"/>
          </a:p>
        </p:txBody>
      </p:sp>
      <p:sp>
        <p:nvSpPr>
          <p:cNvPr id="75785" name="Rectangle 9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Interrupções</a:t>
            </a:r>
          </a:p>
          <a:p>
            <a:pPr lvl="1"/>
            <a:r>
              <a:rPr lang="pt-PT" altLang="en-US"/>
              <a:t>As interrupções podem ser de três tipos:</a:t>
            </a:r>
          </a:p>
          <a:p>
            <a:pPr lvl="2"/>
            <a:r>
              <a:rPr lang="pt-PT" altLang="en-US"/>
              <a:t>Hardware – geradas por periféricos</a:t>
            </a:r>
          </a:p>
          <a:p>
            <a:pPr lvl="2"/>
            <a:r>
              <a:rPr lang="pt-PT" altLang="en-US"/>
              <a:t>Software – geradas por programas</a:t>
            </a:r>
          </a:p>
          <a:p>
            <a:pPr lvl="2"/>
            <a:r>
              <a:rPr lang="pt-PT" altLang="en-US"/>
              <a:t>Exceções – geradas no próprio processador</a:t>
            </a:r>
          </a:p>
          <a:p>
            <a:pPr lvl="1"/>
            <a:r>
              <a:rPr lang="pt-PT" altLang="en-US"/>
              <a:t>Em questões de I/O, as interrupções de hardware têm um papel muito importante</a:t>
            </a:r>
          </a:p>
          <a:p>
            <a:pPr lvl="2"/>
            <a:r>
              <a:rPr lang="pt-PT" altLang="en-US"/>
              <a:t>Quando um dispositivo termina uma operação I/O, gera uma interrupção numa linha de IRQ</a:t>
            </a:r>
          </a:p>
        </p:txBody>
      </p:sp>
    </p:spTree>
    <p:extLst>
      <p:ext uri="{BB962C8B-B14F-4D97-AF65-F5344CB8AC3E}">
        <p14:creationId xmlns:p14="http://schemas.microsoft.com/office/powerpoint/2010/main" val="1065832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15"/>
          <p:cNvGraphicFramePr>
            <a:graphicFrameLocks noChangeAspect="1"/>
          </p:cNvGraphicFramePr>
          <p:nvPr/>
        </p:nvGraphicFramePr>
        <p:xfrm>
          <a:off x="2473326" y="2709864"/>
          <a:ext cx="7966075" cy="320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VISIO" r:id="rId3" imgW="7958328" imgH="3206496" progId="Visio.Drawing.6">
                  <p:embed/>
                </p:oleObj>
              </mc:Choice>
              <mc:Fallback>
                <p:oleObj name="VISIO" r:id="rId3" imgW="7958328" imgH="3206496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3326" y="2709864"/>
                        <a:ext cx="7966075" cy="320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I/O – hardware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pPr lvl="1"/>
            <a:r>
              <a:rPr lang="pt-PT" altLang="en-US"/>
              <a:t>Interrupções de hardware</a:t>
            </a:r>
          </a:p>
        </p:txBody>
      </p:sp>
      <p:grpSp>
        <p:nvGrpSpPr>
          <p:cNvPr id="101400" name="Group 24"/>
          <p:cNvGrpSpPr>
            <a:grpSpLocks/>
          </p:cNvGrpSpPr>
          <p:nvPr/>
        </p:nvGrpSpPr>
        <p:grpSpPr bwMode="auto">
          <a:xfrm>
            <a:off x="3048001" y="4564063"/>
            <a:ext cx="2416175" cy="614362"/>
            <a:chOff x="816" y="2875"/>
            <a:chExt cx="1522" cy="387"/>
          </a:xfrm>
        </p:grpSpPr>
        <p:sp>
          <p:nvSpPr>
            <p:cNvPr id="101383" name="Text Box 7"/>
            <p:cNvSpPr txBox="1">
              <a:spLocks noChangeArrowheads="1"/>
            </p:cNvSpPr>
            <p:nvPr/>
          </p:nvSpPr>
          <p:spPr bwMode="auto">
            <a:xfrm>
              <a:off x="816" y="3070"/>
              <a:ext cx="152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400">
                  <a:solidFill>
                    <a:schemeClr val="tx2"/>
                  </a:solidFill>
                  <a:latin typeface="Arial" charset="0"/>
                  <a:ea typeface="ＭＳ Ｐゴシック" charset="0"/>
                </a:rPr>
                <a:t>3. CPU envia </a:t>
              </a:r>
              <a:r>
                <a:rPr lang="pt-PT" sz="1400" i="1">
                  <a:solidFill>
                    <a:schemeClr val="tx2"/>
                  </a:solidFill>
                  <a:latin typeface="Arial" charset="0"/>
                  <a:ea typeface="ＭＳ Ｐゴシック" charset="0"/>
                </a:rPr>
                <a:t>Acknowledge</a:t>
              </a:r>
              <a:endParaRPr lang="en-US" sz="1400" i="1">
                <a:solidFill>
                  <a:schemeClr val="tx2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01385" name="Freeform 9"/>
            <p:cNvSpPr>
              <a:spLocks/>
            </p:cNvSpPr>
            <p:nvPr/>
          </p:nvSpPr>
          <p:spPr bwMode="auto">
            <a:xfrm flipV="1">
              <a:off x="1134" y="2875"/>
              <a:ext cx="864" cy="159"/>
            </a:xfrm>
            <a:custGeom>
              <a:avLst/>
              <a:gdLst>
                <a:gd name="T0" fmla="*/ 0 w 864"/>
                <a:gd name="T1" fmla="*/ 144 h 144"/>
                <a:gd name="T2" fmla="*/ 432 w 864"/>
                <a:gd name="T3" fmla="*/ 0 h 144"/>
                <a:gd name="T4" fmla="*/ 864 w 864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4" h="144">
                  <a:moveTo>
                    <a:pt x="0" y="144"/>
                  </a:moveTo>
                  <a:cubicBezTo>
                    <a:pt x="144" y="72"/>
                    <a:pt x="288" y="0"/>
                    <a:pt x="432" y="0"/>
                  </a:cubicBezTo>
                  <a:cubicBezTo>
                    <a:pt x="576" y="0"/>
                    <a:pt x="720" y="72"/>
                    <a:pt x="864" y="144"/>
                  </a:cubicBez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  <p:grpSp>
        <p:nvGrpSpPr>
          <p:cNvPr id="101403" name="Group 27"/>
          <p:cNvGrpSpPr>
            <a:grpSpLocks/>
          </p:cNvGrpSpPr>
          <p:nvPr/>
        </p:nvGrpSpPr>
        <p:grpSpPr bwMode="auto">
          <a:xfrm>
            <a:off x="3352800" y="2378076"/>
            <a:ext cx="1828800" cy="746125"/>
            <a:chOff x="1152" y="1498"/>
            <a:chExt cx="1152" cy="470"/>
          </a:xfrm>
        </p:grpSpPr>
        <p:sp>
          <p:nvSpPr>
            <p:cNvPr id="101382" name="Freeform 6"/>
            <p:cNvSpPr>
              <a:spLocks/>
            </p:cNvSpPr>
            <p:nvPr/>
          </p:nvSpPr>
          <p:spPr bwMode="auto">
            <a:xfrm flipH="1">
              <a:off x="1278" y="1824"/>
              <a:ext cx="864" cy="144"/>
            </a:xfrm>
            <a:custGeom>
              <a:avLst/>
              <a:gdLst>
                <a:gd name="T0" fmla="*/ 0 w 864"/>
                <a:gd name="T1" fmla="*/ 144 h 144"/>
                <a:gd name="T2" fmla="*/ 432 w 864"/>
                <a:gd name="T3" fmla="*/ 0 h 144"/>
                <a:gd name="T4" fmla="*/ 864 w 864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4" h="144">
                  <a:moveTo>
                    <a:pt x="0" y="144"/>
                  </a:moveTo>
                  <a:cubicBezTo>
                    <a:pt x="144" y="72"/>
                    <a:pt x="288" y="0"/>
                    <a:pt x="432" y="0"/>
                  </a:cubicBezTo>
                  <a:cubicBezTo>
                    <a:pt x="576" y="0"/>
                    <a:pt x="720" y="72"/>
                    <a:pt x="864" y="144"/>
                  </a:cubicBezTo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101386" name="Text Box 10"/>
            <p:cNvSpPr txBox="1">
              <a:spLocks noChangeArrowheads="1"/>
            </p:cNvSpPr>
            <p:nvPr/>
          </p:nvSpPr>
          <p:spPr bwMode="auto">
            <a:xfrm>
              <a:off x="1152" y="1498"/>
              <a:ext cx="115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PT" altLang="en-US" sz="1400">
                  <a:solidFill>
                    <a:schemeClr val="tx2"/>
                  </a:solidFill>
                  <a:latin typeface="Arial" charset="0"/>
                </a:rPr>
                <a:t>2. Controlador activa linha de interrupções</a:t>
              </a:r>
              <a:endParaRPr lang="en-US" altLang="en-US" sz="1400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101402" name="Group 26"/>
          <p:cNvGrpSpPr>
            <a:grpSpLocks/>
          </p:cNvGrpSpPr>
          <p:nvPr/>
        </p:nvGrpSpPr>
        <p:grpSpPr bwMode="auto">
          <a:xfrm>
            <a:off x="6553200" y="4343401"/>
            <a:ext cx="3200400" cy="1833563"/>
            <a:chOff x="3024" y="2736"/>
            <a:chExt cx="2016" cy="1155"/>
          </a:xfrm>
        </p:grpSpPr>
        <p:sp>
          <p:nvSpPr>
            <p:cNvPr id="101387" name="Line 11"/>
            <p:cNvSpPr>
              <a:spLocks noChangeShapeType="1"/>
            </p:cNvSpPr>
            <p:nvPr/>
          </p:nvSpPr>
          <p:spPr bwMode="auto">
            <a:xfrm flipH="1" flipV="1">
              <a:off x="3024" y="2736"/>
              <a:ext cx="672" cy="75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101388" name="Text Box 12"/>
            <p:cNvSpPr txBox="1">
              <a:spLocks noChangeArrowheads="1"/>
            </p:cNvSpPr>
            <p:nvPr/>
          </p:nvSpPr>
          <p:spPr bwMode="auto">
            <a:xfrm>
              <a:off x="3312" y="3494"/>
              <a:ext cx="1728" cy="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PT" altLang="en-US" sz="1400">
                  <a:solidFill>
                    <a:schemeClr val="tx2"/>
                  </a:solidFill>
                  <a:latin typeface="Arial" charset="0"/>
                </a:rPr>
                <a:t>1. Dispositivo termina I/O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pt-PT" altLang="en-US" sz="1400">
                  <a:solidFill>
                    <a:schemeClr val="tx2"/>
                  </a:solidFill>
                  <a:latin typeface="Arial" charset="0"/>
                </a:rPr>
                <a:t>    IRQ é activada</a:t>
              </a:r>
              <a:endParaRPr lang="en-US" altLang="en-US" sz="1400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101399" name="Group 23"/>
          <p:cNvGrpSpPr>
            <a:grpSpLocks/>
          </p:cNvGrpSpPr>
          <p:nvPr/>
        </p:nvGrpSpPr>
        <p:grpSpPr bwMode="auto">
          <a:xfrm>
            <a:off x="2427288" y="4816475"/>
            <a:ext cx="3962400" cy="1435100"/>
            <a:chOff x="371" y="3034"/>
            <a:chExt cx="2496" cy="904"/>
          </a:xfrm>
        </p:grpSpPr>
        <p:grpSp>
          <p:nvGrpSpPr>
            <p:cNvPr id="27657" name="Group 17"/>
            <p:cNvGrpSpPr>
              <a:grpSpLocks/>
            </p:cNvGrpSpPr>
            <p:nvPr/>
          </p:nvGrpSpPr>
          <p:grpSpPr bwMode="auto">
            <a:xfrm flipH="1">
              <a:off x="816" y="3034"/>
              <a:ext cx="1488" cy="614"/>
              <a:chOff x="3360" y="2592"/>
              <a:chExt cx="1248" cy="816"/>
            </a:xfrm>
          </p:grpSpPr>
          <p:sp>
            <p:nvSpPr>
              <p:cNvPr id="101394" name="Line 18"/>
              <p:cNvSpPr>
                <a:spLocks noChangeShapeType="1"/>
              </p:cNvSpPr>
              <p:nvPr/>
            </p:nvSpPr>
            <p:spPr bwMode="auto">
              <a:xfrm>
                <a:off x="3360" y="264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01395" name="Line 19"/>
              <p:cNvSpPr>
                <a:spLocks noChangeShapeType="1"/>
              </p:cNvSpPr>
              <p:nvPr/>
            </p:nvSpPr>
            <p:spPr bwMode="auto">
              <a:xfrm>
                <a:off x="3360" y="3408"/>
                <a:ext cx="1248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01396" name="Line 20"/>
              <p:cNvSpPr>
                <a:spLocks noChangeShapeType="1"/>
              </p:cNvSpPr>
              <p:nvPr/>
            </p:nvSpPr>
            <p:spPr bwMode="auto">
              <a:xfrm flipV="1">
                <a:off x="4608" y="2592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</p:grpSp>
        <p:sp>
          <p:nvSpPr>
            <p:cNvPr id="101398" name="Text Box 22"/>
            <p:cNvSpPr txBox="1">
              <a:spLocks noChangeArrowheads="1"/>
            </p:cNvSpPr>
            <p:nvPr/>
          </p:nvSpPr>
          <p:spPr bwMode="auto">
            <a:xfrm>
              <a:off x="371" y="3746"/>
              <a:ext cx="24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400">
                  <a:solidFill>
                    <a:schemeClr val="tx2"/>
                  </a:solidFill>
                  <a:latin typeface="Arial" charset="0"/>
                  <a:ea typeface="ＭＳ Ｐゴシック" charset="0"/>
                </a:rPr>
                <a:t>4. Controlador coloca </a:t>
              </a:r>
              <a:r>
                <a:rPr lang="pt-PT" sz="1400" i="1">
                  <a:solidFill>
                    <a:schemeClr val="tx2"/>
                  </a:solidFill>
                  <a:latin typeface="Arial" charset="0"/>
                  <a:ea typeface="ＭＳ Ｐゴシック" charset="0"/>
                </a:rPr>
                <a:t>interrupt vector</a:t>
              </a:r>
              <a:r>
                <a:rPr lang="pt-PT" sz="1400">
                  <a:solidFill>
                    <a:schemeClr val="tx2"/>
                  </a:solidFill>
                  <a:latin typeface="Arial" charset="0"/>
                  <a:ea typeface="ＭＳ Ｐゴシック" charset="0"/>
                </a:rPr>
                <a:t> no BUS</a:t>
              </a:r>
              <a:endParaRPr lang="en-US" sz="1400" i="1">
                <a:solidFill>
                  <a:schemeClr val="tx2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98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I/O – hardware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pt-PT" altLang="en-US"/>
              <a:t>Consoante o tipo de arquitetura da CPU, podemos ter</a:t>
            </a:r>
          </a:p>
          <a:p>
            <a:pPr lvl="1"/>
            <a:r>
              <a:rPr lang="pt-PT" altLang="en-US">
                <a:solidFill>
                  <a:schemeClr val="accent2"/>
                </a:solidFill>
              </a:rPr>
              <a:t>Interrupções precisas</a:t>
            </a:r>
          </a:p>
          <a:p>
            <a:pPr lvl="2"/>
            <a:r>
              <a:rPr lang="pt-PT" altLang="en-US"/>
              <a:t>Não interrompem a CPU a meio da execução de uma instrução máquina</a:t>
            </a:r>
          </a:p>
          <a:p>
            <a:pPr lvl="2"/>
            <a:r>
              <a:rPr lang="pt-PT" altLang="en-US"/>
              <a:t>Importante a sua existência em processadores super-escalares (e.g. Pentium Pro e superiores)</a:t>
            </a:r>
          </a:p>
          <a:p>
            <a:pPr lvl="1"/>
            <a:r>
              <a:rPr lang="pt-PT" altLang="en-US">
                <a:solidFill>
                  <a:schemeClr val="accent2"/>
                </a:solidFill>
              </a:rPr>
              <a:t>Interrupções imprecisas</a:t>
            </a:r>
          </a:p>
          <a:p>
            <a:pPr lvl="2"/>
            <a:r>
              <a:rPr lang="pt-PT" altLang="en-US"/>
              <a:t>Podem interromper a CPU em qualquer altura da execução de uma instrução máquina</a:t>
            </a:r>
            <a:endParaRPr lang="pt-PT" altLang="en-US" dirty="0"/>
          </a:p>
        </p:txBody>
      </p:sp>
    </p:spTree>
    <p:extLst>
      <p:ext uri="{BB962C8B-B14F-4D97-AF65-F5344CB8AC3E}">
        <p14:creationId xmlns:p14="http://schemas.microsoft.com/office/powerpoint/2010/main" val="1312461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I/O – Software</a:t>
            </a:r>
            <a:endParaRPr lang="en-US" alt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Existem basicamente três formas diferentes de efectuar operações de I/O </a:t>
            </a:r>
          </a:p>
          <a:p>
            <a:pPr lvl="1"/>
            <a:r>
              <a:rPr lang="pt-PT" altLang="en-US"/>
              <a:t>I/O programada</a:t>
            </a:r>
          </a:p>
          <a:p>
            <a:pPr lvl="1"/>
            <a:r>
              <a:rPr lang="pt-PT" altLang="en-US"/>
              <a:t>I/O por interrupções</a:t>
            </a:r>
          </a:p>
          <a:p>
            <a:pPr lvl="1"/>
            <a:r>
              <a:rPr lang="pt-PT" altLang="en-US"/>
              <a:t>I/O por DMA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925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I/O Programada</a:t>
            </a: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O CPU efetua todo o trabalho de I/O</a:t>
            </a:r>
          </a:p>
          <a:p>
            <a:r>
              <a:rPr lang="pt-PT" altLang="en-US"/>
              <a:t>O CPU vai enviando/recebendo os dados dos dispositivos</a:t>
            </a:r>
          </a:p>
          <a:p>
            <a:r>
              <a:rPr lang="pt-PT" altLang="en-US"/>
              <a:t>Após despachar cada dado (byte ou bloco), verifica se o periférico está pronto para continuar</a:t>
            </a:r>
          </a:p>
          <a:p>
            <a:r>
              <a:rPr lang="pt-PT" altLang="en-US"/>
              <a:t>Este método designa-se por polling</a:t>
            </a:r>
          </a:p>
          <a:p>
            <a:r>
              <a:rPr lang="pt-PT" altLang="en-US"/>
              <a:t>Desvantagem:</a:t>
            </a:r>
          </a:p>
          <a:p>
            <a:pPr lvl="1"/>
            <a:r>
              <a:rPr lang="pt-PT" altLang="en-US"/>
              <a:t>O processador passa maior parte do tempo em espera ativa</a:t>
            </a:r>
            <a:endParaRPr lang="pt-PT" altLang="en-US" dirty="0"/>
          </a:p>
        </p:txBody>
      </p:sp>
    </p:spTree>
    <p:extLst>
      <p:ext uri="{BB962C8B-B14F-4D97-AF65-F5344CB8AC3E}">
        <p14:creationId xmlns:p14="http://schemas.microsoft.com/office/powerpoint/2010/main" val="2139189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I/O Programada</a:t>
            </a: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/>
              <a:t>Exemplo de impressão de uma string utilizando I/O programada</a:t>
            </a:r>
            <a:endParaRPr lang="pt-PT" dirty="0"/>
          </a:p>
        </p:txBody>
      </p:sp>
      <p:grpSp>
        <p:nvGrpSpPr>
          <p:cNvPr id="31748" name="Group 49"/>
          <p:cNvGrpSpPr>
            <a:grpSpLocks/>
          </p:cNvGrpSpPr>
          <p:nvPr/>
        </p:nvGrpSpPr>
        <p:grpSpPr bwMode="auto">
          <a:xfrm>
            <a:off x="2270270" y="2801939"/>
            <a:ext cx="1190625" cy="2617787"/>
            <a:chOff x="311" y="2250"/>
            <a:chExt cx="750" cy="1649"/>
          </a:xfrm>
        </p:grpSpPr>
        <p:grpSp>
          <p:nvGrpSpPr>
            <p:cNvPr id="31778" name="Group 22"/>
            <p:cNvGrpSpPr>
              <a:grpSpLocks/>
            </p:cNvGrpSpPr>
            <p:nvPr/>
          </p:nvGrpSpPr>
          <p:grpSpPr bwMode="auto">
            <a:xfrm>
              <a:off x="369" y="2699"/>
              <a:ext cx="624" cy="1200"/>
              <a:chOff x="792" y="1776"/>
              <a:chExt cx="624" cy="1200"/>
            </a:xfrm>
          </p:grpSpPr>
          <p:sp>
            <p:nvSpPr>
              <p:cNvPr id="102404" name="Rectangle 4"/>
              <p:cNvSpPr>
                <a:spLocks noChangeArrowheads="1"/>
              </p:cNvSpPr>
              <p:nvPr/>
            </p:nvSpPr>
            <p:spPr bwMode="auto">
              <a:xfrm>
                <a:off x="792" y="1776"/>
                <a:ext cx="624" cy="81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>
                  <a:defRPr/>
                </a:pPr>
                <a:r>
                  <a:rPr lang="pt-PT" sz="2000" dirty="0">
                    <a:ea typeface="ＭＳ Ｐゴシック" charset="0"/>
                  </a:rPr>
                  <a:t>Utilizador</a:t>
                </a:r>
                <a:endParaRPr lang="en-US" sz="2000" dirty="0">
                  <a:ea typeface="ＭＳ Ｐゴシック" charset="0"/>
                </a:endParaRPr>
              </a:p>
            </p:txBody>
          </p:sp>
          <p:sp>
            <p:nvSpPr>
              <p:cNvPr id="102405" name="Rectangle 5"/>
              <p:cNvSpPr>
                <a:spLocks noChangeArrowheads="1"/>
              </p:cNvSpPr>
              <p:nvPr/>
            </p:nvSpPr>
            <p:spPr bwMode="auto">
              <a:xfrm>
                <a:off x="792" y="2592"/>
                <a:ext cx="624" cy="384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pt-PT" altLang="en-US" sz="2000"/>
                  <a:t>Núcleo</a:t>
                </a:r>
                <a:endParaRPr lang="en-US" altLang="en-US" sz="2000"/>
              </a:p>
            </p:txBody>
          </p:sp>
          <p:sp>
            <p:nvSpPr>
              <p:cNvPr id="102407" name="Rectangle 7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384" cy="192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2000">
                    <a:ea typeface="ＭＳ Ｐゴシック" charset="0"/>
                  </a:rPr>
                  <a:t>Viva</a:t>
                </a:r>
                <a:endParaRPr lang="en-US" sz="2000">
                  <a:ea typeface="ＭＳ Ｐゴシック" charset="0"/>
                </a:endParaRPr>
              </a:p>
            </p:txBody>
          </p:sp>
        </p:grpSp>
        <p:sp>
          <p:nvSpPr>
            <p:cNvPr id="102445" name="Text Box 45"/>
            <p:cNvSpPr txBox="1">
              <a:spLocks noChangeArrowheads="1"/>
            </p:cNvSpPr>
            <p:nvPr/>
          </p:nvSpPr>
          <p:spPr bwMode="auto">
            <a:xfrm>
              <a:off x="311" y="2250"/>
              <a:ext cx="75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7325" indent="-1873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pt-PT" sz="1800">
                  <a:solidFill>
                    <a:schemeClr val="tx2"/>
                  </a:solidFill>
                  <a:latin typeface="Arial Narrow" charset="0"/>
                </a:rPr>
                <a:t>1. String a imprimir</a:t>
              </a:r>
              <a:endParaRPr lang="en-US" sz="1800">
                <a:solidFill>
                  <a:schemeClr val="tx2"/>
                </a:solidFill>
                <a:latin typeface="Arial Narrow" charset="0"/>
              </a:endParaRPr>
            </a:p>
          </p:txBody>
        </p:sp>
      </p:grpSp>
      <p:grpSp>
        <p:nvGrpSpPr>
          <p:cNvPr id="102450" name="Group 50"/>
          <p:cNvGrpSpPr>
            <a:grpSpLocks/>
          </p:cNvGrpSpPr>
          <p:nvPr/>
        </p:nvGrpSpPr>
        <p:grpSpPr bwMode="auto">
          <a:xfrm>
            <a:off x="3685633" y="2801166"/>
            <a:ext cx="1625600" cy="2736850"/>
            <a:chOff x="1230" y="2255"/>
            <a:chExt cx="1024" cy="1724"/>
          </a:xfrm>
        </p:grpSpPr>
        <p:grpSp>
          <p:nvGrpSpPr>
            <p:cNvPr id="31771" name="Group 43"/>
            <p:cNvGrpSpPr>
              <a:grpSpLocks/>
            </p:cNvGrpSpPr>
            <p:nvPr/>
          </p:nvGrpSpPr>
          <p:grpSpPr bwMode="auto">
            <a:xfrm>
              <a:off x="1428" y="2699"/>
              <a:ext cx="624" cy="1280"/>
              <a:chOff x="1392" y="1776"/>
              <a:chExt cx="624" cy="1280"/>
            </a:xfrm>
          </p:grpSpPr>
          <p:grpSp>
            <p:nvGrpSpPr>
              <p:cNvPr id="31773" name="Group 27"/>
              <p:cNvGrpSpPr>
                <a:grpSpLocks/>
              </p:cNvGrpSpPr>
              <p:nvPr/>
            </p:nvGrpSpPr>
            <p:grpSpPr bwMode="auto">
              <a:xfrm>
                <a:off x="1392" y="1776"/>
                <a:ext cx="624" cy="1200"/>
                <a:chOff x="1392" y="1776"/>
                <a:chExt cx="624" cy="1200"/>
              </a:xfrm>
            </p:grpSpPr>
            <p:sp>
              <p:nvSpPr>
                <p:cNvPr id="102424" name="Rectangle 24"/>
                <p:cNvSpPr>
                  <a:spLocks noChangeArrowheads="1"/>
                </p:cNvSpPr>
                <p:nvPr/>
              </p:nvSpPr>
              <p:spPr bwMode="auto">
                <a:xfrm>
                  <a:off x="1392" y="1776"/>
                  <a:ext cx="624" cy="81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algn="ctr">
                    <a:defRPr/>
                  </a:pPr>
                  <a:endParaRPr lang="en-GB" sz="2000">
                    <a:ea typeface="ＭＳ Ｐゴシック" charset="0"/>
                  </a:endParaRPr>
                </a:p>
              </p:txBody>
            </p:sp>
            <p:sp>
              <p:nvSpPr>
                <p:cNvPr id="102425" name="Rectangle 25"/>
                <p:cNvSpPr>
                  <a:spLocks noChangeArrowheads="1"/>
                </p:cNvSpPr>
                <p:nvPr/>
              </p:nvSpPr>
              <p:spPr bwMode="auto">
                <a:xfrm>
                  <a:off x="1392" y="2592"/>
                  <a:ext cx="624" cy="384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GB" sz="2000">
                    <a:ea typeface="ＭＳ Ｐゴシック" charset="0"/>
                  </a:endParaRPr>
                </a:p>
              </p:txBody>
            </p:sp>
            <p:sp>
              <p:nvSpPr>
                <p:cNvPr id="102426" name="Rectangle 26"/>
                <p:cNvSpPr>
                  <a:spLocks noChangeArrowheads="1"/>
                </p:cNvSpPr>
                <p:nvPr/>
              </p:nvSpPr>
              <p:spPr bwMode="auto">
                <a:xfrm>
                  <a:off x="1512" y="2688"/>
                  <a:ext cx="384" cy="192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pt-PT" sz="2000">
                      <a:ea typeface="ＭＳ Ｐゴシック" charset="0"/>
                    </a:rPr>
                    <a:t>Viva</a:t>
                  </a:r>
                  <a:endParaRPr lang="en-US" sz="2000">
                    <a:ea typeface="ＭＳ Ｐゴシック" charset="0"/>
                  </a:endParaRPr>
                </a:p>
              </p:txBody>
            </p:sp>
          </p:grpSp>
          <p:sp>
            <p:nvSpPr>
              <p:cNvPr id="102419" name="Line 19"/>
              <p:cNvSpPr>
                <a:spLocks noChangeShapeType="1"/>
              </p:cNvSpPr>
              <p:nvPr/>
            </p:nvSpPr>
            <p:spPr bwMode="auto">
              <a:xfrm flipV="1">
                <a:off x="1616" y="286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</p:grpSp>
        <p:sp>
          <p:nvSpPr>
            <p:cNvPr id="102446" name="Text Box 46"/>
            <p:cNvSpPr txBox="1">
              <a:spLocks noChangeArrowheads="1"/>
            </p:cNvSpPr>
            <p:nvPr/>
          </p:nvSpPr>
          <p:spPr bwMode="auto">
            <a:xfrm>
              <a:off x="1230" y="2255"/>
              <a:ext cx="102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7325" indent="-187325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PT" altLang="en-US" sz="1800" dirty="0">
                  <a:solidFill>
                    <a:schemeClr val="tx2"/>
                  </a:solidFill>
                </a:rPr>
                <a:t>2. </a:t>
              </a:r>
              <a:r>
                <a:rPr lang="pt-PT" altLang="en-US" sz="1800" dirty="0" err="1">
                  <a:solidFill>
                    <a:schemeClr val="tx2"/>
                  </a:solidFill>
                </a:rPr>
                <a:t>String</a:t>
              </a:r>
              <a:r>
                <a:rPr lang="pt-PT" altLang="en-US" sz="1800" dirty="0">
                  <a:solidFill>
                    <a:schemeClr val="tx2"/>
                  </a:solidFill>
                </a:rPr>
                <a:t> copiada para o núcleo</a:t>
              </a:r>
              <a:endParaRPr lang="en-US" altLang="en-US" sz="18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02451" name="Group 51"/>
          <p:cNvGrpSpPr>
            <a:grpSpLocks/>
          </p:cNvGrpSpPr>
          <p:nvPr/>
        </p:nvGrpSpPr>
        <p:grpSpPr bwMode="auto">
          <a:xfrm>
            <a:off x="5459413" y="2816226"/>
            <a:ext cx="2393950" cy="2722563"/>
            <a:chOff x="2479" y="2259"/>
            <a:chExt cx="1508" cy="1715"/>
          </a:xfrm>
        </p:grpSpPr>
        <p:grpSp>
          <p:nvGrpSpPr>
            <p:cNvPr id="31761" name="Group 42"/>
            <p:cNvGrpSpPr>
              <a:grpSpLocks/>
            </p:cNvGrpSpPr>
            <p:nvPr/>
          </p:nvGrpSpPr>
          <p:grpSpPr bwMode="auto">
            <a:xfrm>
              <a:off x="2577" y="2524"/>
              <a:ext cx="1410" cy="1450"/>
              <a:chOff x="2485" y="1592"/>
              <a:chExt cx="1410" cy="1450"/>
            </a:xfrm>
          </p:grpSpPr>
          <p:grpSp>
            <p:nvGrpSpPr>
              <p:cNvPr id="31763" name="Group 28"/>
              <p:cNvGrpSpPr>
                <a:grpSpLocks/>
              </p:cNvGrpSpPr>
              <p:nvPr/>
            </p:nvGrpSpPr>
            <p:grpSpPr bwMode="auto">
              <a:xfrm>
                <a:off x="2485" y="1771"/>
                <a:ext cx="624" cy="1200"/>
                <a:chOff x="1392" y="1776"/>
                <a:chExt cx="624" cy="1200"/>
              </a:xfrm>
            </p:grpSpPr>
            <p:sp>
              <p:nvSpPr>
                <p:cNvPr id="102429" name="Rectangle 29"/>
                <p:cNvSpPr>
                  <a:spLocks noChangeArrowheads="1"/>
                </p:cNvSpPr>
                <p:nvPr/>
              </p:nvSpPr>
              <p:spPr bwMode="auto">
                <a:xfrm>
                  <a:off x="1392" y="1776"/>
                  <a:ext cx="624" cy="81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algn="ctr">
                    <a:defRPr/>
                  </a:pPr>
                  <a:endParaRPr lang="en-GB" sz="2000">
                    <a:ea typeface="ＭＳ Ｐゴシック" charset="0"/>
                  </a:endParaRPr>
                </a:p>
              </p:txBody>
            </p:sp>
            <p:sp>
              <p:nvSpPr>
                <p:cNvPr id="102430" name="Rectangle 30"/>
                <p:cNvSpPr>
                  <a:spLocks noChangeArrowheads="1"/>
                </p:cNvSpPr>
                <p:nvPr/>
              </p:nvSpPr>
              <p:spPr bwMode="auto">
                <a:xfrm>
                  <a:off x="1392" y="2592"/>
                  <a:ext cx="624" cy="384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GB" sz="2000">
                    <a:ea typeface="ＭＳ Ｐゴシック" charset="0"/>
                  </a:endParaRPr>
                </a:p>
              </p:txBody>
            </p:sp>
            <p:sp>
              <p:nvSpPr>
                <p:cNvPr id="102431" name="Rectangle 31"/>
                <p:cNvSpPr>
                  <a:spLocks noChangeArrowheads="1"/>
                </p:cNvSpPr>
                <p:nvPr/>
              </p:nvSpPr>
              <p:spPr bwMode="auto">
                <a:xfrm>
                  <a:off x="1512" y="2688"/>
                  <a:ext cx="384" cy="192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pt-PT" sz="2000">
                      <a:ea typeface="ＭＳ Ｐゴシック" charset="0"/>
                    </a:rPr>
                    <a:t>Viva</a:t>
                  </a:r>
                  <a:endParaRPr lang="en-US" sz="2000">
                    <a:ea typeface="ＭＳ Ｐゴシック" charset="0"/>
                  </a:endParaRPr>
                </a:p>
              </p:txBody>
            </p:sp>
          </p:grpSp>
          <p:sp>
            <p:nvSpPr>
              <p:cNvPr id="102432" name="Line 32"/>
              <p:cNvSpPr>
                <a:spLocks noChangeShapeType="1"/>
              </p:cNvSpPr>
              <p:nvPr/>
            </p:nvSpPr>
            <p:spPr bwMode="auto">
              <a:xfrm flipV="1">
                <a:off x="2764" y="285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02433" name="Rectangle 33"/>
              <p:cNvSpPr>
                <a:spLocks noChangeArrowheads="1"/>
              </p:cNvSpPr>
              <p:nvPr/>
            </p:nvSpPr>
            <p:spPr bwMode="auto">
              <a:xfrm>
                <a:off x="3228" y="2396"/>
                <a:ext cx="494" cy="57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r>
                  <a:rPr lang="pt-PT">
                    <a:ea typeface="ＭＳ Ｐゴシック" charset="0"/>
                  </a:rPr>
                  <a:t>V</a:t>
                </a: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102440" name="Line 40"/>
              <p:cNvSpPr>
                <a:spLocks noChangeShapeType="1"/>
              </p:cNvSpPr>
              <p:nvPr/>
            </p:nvSpPr>
            <p:spPr bwMode="auto">
              <a:xfrm flipH="1">
                <a:off x="3483" y="2039"/>
                <a:ext cx="0" cy="3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02441" name="Text Box 41"/>
              <p:cNvSpPr txBox="1">
                <a:spLocks noChangeArrowheads="1"/>
              </p:cNvSpPr>
              <p:nvPr/>
            </p:nvSpPr>
            <p:spPr bwMode="auto">
              <a:xfrm>
                <a:off x="3191" y="1592"/>
                <a:ext cx="70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pt-PT" altLang="en-US" sz="2000"/>
                  <a:t>Página a imprimir</a:t>
                </a:r>
                <a:endParaRPr lang="en-US" altLang="en-US" sz="2000"/>
              </a:p>
            </p:txBody>
          </p:sp>
        </p:grpSp>
        <p:sp>
          <p:nvSpPr>
            <p:cNvPr id="102447" name="Text Box 47"/>
            <p:cNvSpPr txBox="1">
              <a:spLocks noChangeArrowheads="1"/>
            </p:cNvSpPr>
            <p:nvPr/>
          </p:nvSpPr>
          <p:spPr bwMode="auto">
            <a:xfrm>
              <a:off x="2479" y="2259"/>
              <a:ext cx="86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7325" indent="-187325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PT" altLang="en-US" sz="1800">
                  <a:solidFill>
                    <a:schemeClr val="tx2"/>
                  </a:solidFill>
                </a:rPr>
                <a:t>3. CPU envia 1º caracter</a:t>
              </a:r>
              <a:endParaRPr lang="en-US" altLang="en-US" sz="1800">
                <a:solidFill>
                  <a:schemeClr val="tx2"/>
                </a:solidFill>
              </a:endParaRPr>
            </a:p>
          </p:txBody>
        </p:sp>
      </p:grpSp>
      <p:grpSp>
        <p:nvGrpSpPr>
          <p:cNvPr id="102452" name="Group 52"/>
          <p:cNvGrpSpPr>
            <a:grpSpLocks/>
          </p:cNvGrpSpPr>
          <p:nvPr/>
        </p:nvGrpSpPr>
        <p:grpSpPr bwMode="auto">
          <a:xfrm>
            <a:off x="7731126" y="2533651"/>
            <a:ext cx="2936875" cy="3027363"/>
            <a:chOff x="3910" y="2081"/>
            <a:chExt cx="1850" cy="1907"/>
          </a:xfrm>
        </p:grpSpPr>
        <p:grpSp>
          <p:nvGrpSpPr>
            <p:cNvPr id="31753" name="Group 44"/>
            <p:cNvGrpSpPr>
              <a:grpSpLocks/>
            </p:cNvGrpSpPr>
            <p:nvPr/>
          </p:nvGrpSpPr>
          <p:grpSpPr bwMode="auto">
            <a:xfrm>
              <a:off x="4280" y="2717"/>
              <a:ext cx="1237" cy="1271"/>
              <a:chOff x="4144" y="1785"/>
              <a:chExt cx="1237" cy="1271"/>
            </a:xfrm>
          </p:grpSpPr>
          <p:grpSp>
            <p:nvGrpSpPr>
              <p:cNvPr id="31755" name="Group 34"/>
              <p:cNvGrpSpPr>
                <a:grpSpLocks/>
              </p:cNvGrpSpPr>
              <p:nvPr/>
            </p:nvGrpSpPr>
            <p:grpSpPr bwMode="auto">
              <a:xfrm>
                <a:off x="4144" y="1785"/>
                <a:ext cx="624" cy="1200"/>
                <a:chOff x="1392" y="1776"/>
                <a:chExt cx="624" cy="1200"/>
              </a:xfrm>
            </p:grpSpPr>
            <p:sp>
              <p:nvSpPr>
                <p:cNvPr id="102435" name="Rectangle 35"/>
                <p:cNvSpPr>
                  <a:spLocks noChangeArrowheads="1"/>
                </p:cNvSpPr>
                <p:nvPr/>
              </p:nvSpPr>
              <p:spPr bwMode="auto">
                <a:xfrm>
                  <a:off x="1392" y="1776"/>
                  <a:ext cx="624" cy="81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algn="ctr">
                    <a:defRPr/>
                  </a:pPr>
                  <a:endParaRPr lang="en-GB" sz="2000">
                    <a:ea typeface="ＭＳ Ｐゴシック" charset="0"/>
                  </a:endParaRPr>
                </a:p>
              </p:txBody>
            </p:sp>
            <p:sp>
              <p:nvSpPr>
                <p:cNvPr id="102436" name="Rectangle 36"/>
                <p:cNvSpPr>
                  <a:spLocks noChangeArrowheads="1"/>
                </p:cNvSpPr>
                <p:nvPr/>
              </p:nvSpPr>
              <p:spPr bwMode="auto">
                <a:xfrm>
                  <a:off x="1392" y="2592"/>
                  <a:ext cx="624" cy="384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GB" sz="2000">
                    <a:ea typeface="ＭＳ Ｐゴシック" charset="0"/>
                  </a:endParaRPr>
                </a:p>
              </p:txBody>
            </p:sp>
            <p:sp>
              <p:nvSpPr>
                <p:cNvPr id="102437" name="Rectangle 37"/>
                <p:cNvSpPr>
                  <a:spLocks noChangeArrowheads="1"/>
                </p:cNvSpPr>
                <p:nvPr/>
              </p:nvSpPr>
              <p:spPr bwMode="auto">
                <a:xfrm>
                  <a:off x="1512" y="2688"/>
                  <a:ext cx="384" cy="192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pt-PT" sz="2000">
                      <a:ea typeface="ＭＳ Ｐゴシック" charset="0"/>
                    </a:rPr>
                    <a:t>Viva</a:t>
                  </a:r>
                  <a:endParaRPr lang="en-US" sz="2000">
                    <a:ea typeface="ＭＳ Ｐゴシック" charset="0"/>
                  </a:endParaRPr>
                </a:p>
              </p:txBody>
            </p:sp>
          </p:grpSp>
          <p:sp>
            <p:nvSpPr>
              <p:cNvPr id="102438" name="Line 38"/>
              <p:cNvSpPr>
                <a:spLocks noChangeShapeType="1"/>
              </p:cNvSpPr>
              <p:nvPr/>
            </p:nvSpPr>
            <p:spPr bwMode="auto">
              <a:xfrm flipV="1">
                <a:off x="4532" y="286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02439" name="Rectangle 39"/>
              <p:cNvSpPr>
                <a:spLocks noChangeArrowheads="1"/>
              </p:cNvSpPr>
              <p:nvPr/>
            </p:nvSpPr>
            <p:spPr bwMode="auto">
              <a:xfrm>
                <a:off x="4887" y="2410"/>
                <a:ext cx="494" cy="57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r>
                  <a:rPr lang="pt-PT">
                    <a:ea typeface="ＭＳ Ｐゴシック" charset="0"/>
                  </a:rPr>
                  <a:t>Viv</a:t>
                </a:r>
                <a:endParaRPr lang="en-US">
                  <a:ea typeface="ＭＳ Ｐゴシック" charset="0"/>
                </a:endParaRPr>
              </a:p>
            </p:txBody>
          </p:sp>
        </p:grpSp>
        <p:sp>
          <p:nvSpPr>
            <p:cNvPr id="102448" name="Text Box 48"/>
            <p:cNvSpPr txBox="1">
              <a:spLocks noChangeArrowheads="1"/>
            </p:cNvSpPr>
            <p:nvPr/>
          </p:nvSpPr>
          <p:spPr bwMode="auto">
            <a:xfrm>
              <a:off x="3910" y="2081"/>
              <a:ext cx="185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7325" indent="-187325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PT" altLang="en-US" sz="1800">
                  <a:solidFill>
                    <a:schemeClr val="tx2"/>
                  </a:solidFill>
                </a:rPr>
                <a:t>4. CPU envia caracteres sempre que a impressora está pronta a receber</a:t>
              </a:r>
              <a:endParaRPr lang="en-US" altLang="en-US" sz="1800">
                <a:solidFill>
                  <a:schemeClr val="tx2"/>
                </a:solidFill>
              </a:endParaRPr>
            </a:p>
          </p:txBody>
        </p:sp>
      </p:grpSp>
      <p:sp>
        <p:nvSpPr>
          <p:cNvPr id="102453" name="Text Box 53"/>
          <p:cNvSpPr txBox="1">
            <a:spLocks noChangeArrowheads="1"/>
          </p:cNvSpPr>
          <p:nvPr/>
        </p:nvSpPr>
        <p:spPr bwMode="auto">
          <a:xfrm>
            <a:off x="2119313" y="5819776"/>
            <a:ext cx="82153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en-US" dirty="0">
                <a:latin typeface="+mn-lt"/>
              </a:rPr>
              <a:t>Enquanto a impressora imprime um caracter, a CPU permanece em espera ativa, até poder enviar o próximo.</a:t>
            </a:r>
            <a:endParaRPr lang="en-US" altLang="en-US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515" y="4968877"/>
            <a:ext cx="863597" cy="86359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616" y="5016502"/>
            <a:ext cx="863597" cy="863597"/>
          </a:xfrm>
          <a:prstGeom prst="rect">
            <a:avLst/>
          </a:prstGeom>
        </p:spPr>
      </p:pic>
      <p:sp>
        <p:nvSpPr>
          <p:cNvPr id="4" name="Left Brace 3"/>
          <p:cNvSpPr/>
          <p:nvPr/>
        </p:nvSpPr>
        <p:spPr>
          <a:xfrm>
            <a:off x="2112633" y="3552678"/>
            <a:ext cx="207643" cy="12668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Rectangle 4"/>
          <p:cNvSpPr/>
          <p:nvPr/>
        </p:nvSpPr>
        <p:spPr>
          <a:xfrm>
            <a:off x="1555830" y="3869742"/>
            <a:ext cx="615553" cy="513922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 algn="ctr">
              <a:defRPr/>
            </a:pPr>
            <a:r>
              <a:rPr lang="pt-PT" sz="1400" dirty="0" err="1">
                <a:ea typeface="ＭＳ Ｐゴシック" charset="0"/>
              </a:rPr>
              <a:t>user</a:t>
            </a:r>
            <a:endParaRPr lang="pt-PT" sz="1400" dirty="0">
              <a:ea typeface="ＭＳ Ｐゴシック" charset="0"/>
            </a:endParaRPr>
          </a:p>
          <a:p>
            <a:pPr algn="ctr">
              <a:defRPr/>
            </a:pPr>
            <a:r>
              <a:rPr lang="pt-PT" sz="1400" dirty="0" err="1">
                <a:ea typeface="ＭＳ Ｐゴシック" charset="0"/>
              </a:rPr>
              <a:t>mode</a:t>
            </a:r>
            <a:endParaRPr lang="en-US" sz="1400" dirty="0">
              <a:ea typeface="ＭＳ Ｐゴシック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596869" y="4879033"/>
            <a:ext cx="615553" cy="546625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 algn="ctr">
              <a:defRPr/>
            </a:pPr>
            <a:r>
              <a:rPr lang="pt-PT" sz="1400" dirty="0" err="1">
                <a:ea typeface="ＭＳ Ｐゴシック" charset="0"/>
              </a:rPr>
              <a:t>kernel</a:t>
            </a:r>
            <a:endParaRPr lang="pt-PT" sz="1400" dirty="0">
              <a:ea typeface="ＭＳ Ｐゴシック" charset="0"/>
            </a:endParaRPr>
          </a:p>
          <a:p>
            <a:pPr algn="ctr">
              <a:defRPr/>
            </a:pPr>
            <a:r>
              <a:rPr lang="pt-PT" sz="1400" dirty="0" err="1">
                <a:ea typeface="ＭＳ Ｐゴシック" charset="0"/>
              </a:rPr>
              <a:t>mode</a:t>
            </a:r>
            <a:endParaRPr lang="en-US" sz="1400" dirty="0">
              <a:ea typeface="ＭＳ Ｐゴシック" charset="0"/>
            </a:endParaRPr>
          </a:p>
        </p:txBody>
      </p:sp>
      <p:sp>
        <p:nvSpPr>
          <p:cNvPr id="45" name="Left Brace 44"/>
          <p:cNvSpPr/>
          <p:nvPr/>
        </p:nvSpPr>
        <p:spPr>
          <a:xfrm>
            <a:off x="2126643" y="4838700"/>
            <a:ext cx="178553" cy="6620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44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I/O Programada</a:t>
            </a: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/>
              <a:t>Um esqueleto da rotina do SO para envio de caracteres para a impressora seria a seguinte:</a:t>
            </a:r>
          </a:p>
        </p:txBody>
      </p:sp>
      <p:sp>
        <p:nvSpPr>
          <p:cNvPr id="103441" name="Text Box 17"/>
          <p:cNvSpPr txBox="1">
            <a:spLocks noChangeArrowheads="1"/>
          </p:cNvSpPr>
          <p:nvPr/>
        </p:nvSpPr>
        <p:spPr bwMode="auto">
          <a:xfrm>
            <a:off x="2775857" y="3056211"/>
            <a:ext cx="68580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  <a:spcAft>
                <a:spcPct val="10000"/>
              </a:spcAft>
              <a:defRPr/>
            </a:pPr>
            <a:r>
              <a:rPr lang="pt-PT" b="1" dirty="0" err="1">
                <a:latin typeface="Courier New" charset="0"/>
                <a:ea typeface="ＭＳ Ｐゴシック" charset="0"/>
              </a:rPr>
              <a:t>Copiar_do_Utilizador</a:t>
            </a:r>
            <a:r>
              <a:rPr lang="pt-PT" b="1" dirty="0">
                <a:latin typeface="Courier New" charset="0"/>
                <a:ea typeface="ＭＳ Ｐゴシック" charset="0"/>
              </a:rPr>
              <a:t>(texto, </a:t>
            </a:r>
            <a:r>
              <a:rPr lang="pt-PT" b="1" dirty="0" err="1">
                <a:latin typeface="Courier New" charset="0"/>
                <a:ea typeface="ＭＳ Ｐゴシック" charset="0"/>
              </a:rPr>
              <a:t>kbuffer</a:t>
            </a:r>
            <a:r>
              <a:rPr lang="pt-PT" b="1" dirty="0">
                <a:latin typeface="Courier New" charset="0"/>
                <a:ea typeface="ＭＳ Ｐゴシック" charset="0"/>
              </a:rPr>
              <a:t>, n);</a:t>
            </a:r>
          </a:p>
          <a:p>
            <a:pPr>
              <a:spcBef>
                <a:spcPct val="10000"/>
              </a:spcBef>
              <a:spcAft>
                <a:spcPct val="10000"/>
              </a:spcAft>
              <a:defRPr/>
            </a:pPr>
            <a:r>
              <a:rPr lang="pt-PT" b="1" dirty="0">
                <a:latin typeface="Courier New" charset="0"/>
                <a:ea typeface="ＭＳ Ｐゴシック" charset="0"/>
              </a:rPr>
              <a:t>for (i=0; i&lt;n; i++) {</a:t>
            </a:r>
          </a:p>
          <a:p>
            <a:pPr>
              <a:spcBef>
                <a:spcPct val="10000"/>
              </a:spcBef>
              <a:spcAft>
                <a:spcPct val="10000"/>
              </a:spcAft>
              <a:defRPr/>
            </a:pPr>
            <a:r>
              <a:rPr lang="pt-PT" b="1" dirty="0">
                <a:latin typeface="Courier New" charset="0"/>
                <a:ea typeface="ＭＳ Ｐゴシック" charset="0"/>
              </a:rPr>
              <a:t>	</a:t>
            </a:r>
            <a:r>
              <a:rPr lang="pt-PT" b="1" dirty="0" err="1">
                <a:latin typeface="Courier New" charset="0"/>
                <a:ea typeface="ＭＳ Ｐゴシック" charset="0"/>
              </a:rPr>
              <a:t>while</a:t>
            </a:r>
            <a:r>
              <a:rPr lang="pt-PT" b="1" dirty="0">
                <a:latin typeface="Courier New" charset="0"/>
                <a:ea typeface="ＭＳ Ｐゴシック" charset="0"/>
              </a:rPr>
              <a:t>(</a:t>
            </a:r>
            <a:r>
              <a:rPr lang="pt-PT" b="1" dirty="0" err="1">
                <a:latin typeface="Courier New" charset="0"/>
                <a:ea typeface="ＭＳ Ｐゴシック" charset="0"/>
              </a:rPr>
              <a:t>Estado_da_Impressora</a:t>
            </a:r>
            <a:r>
              <a:rPr lang="pt-PT" b="1" dirty="0">
                <a:latin typeface="Courier New" charset="0"/>
                <a:ea typeface="ＭＳ Ｐゴシック" charset="0"/>
              </a:rPr>
              <a:t> != READY);</a:t>
            </a:r>
          </a:p>
          <a:p>
            <a:pPr>
              <a:spcBef>
                <a:spcPct val="10000"/>
              </a:spcBef>
              <a:spcAft>
                <a:spcPct val="10000"/>
              </a:spcAft>
              <a:defRPr/>
            </a:pPr>
            <a:r>
              <a:rPr lang="pt-PT" b="1" dirty="0">
                <a:latin typeface="Courier New" charset="0"/>
                <a:ea typeface="ＭＳ Ｐゴシック" charset="0"/>
              </a:rPr>
              <a:t>	</a:t>
            </a:r>
            <a:r>
              <a:rPr lang="pt-PT" b="1" dirty="0" err="1">
                <a:latin typeface="Courier New" charset="0"/>
                <a:ea typeface="ＭＳ Ｐゴシック" charset="0"/>
              </a:rPr>
              <a:t>Registo_Dados_Impressora</a:t>
            </a:r>
            <a:r>
              <a:rPr lang="pt-PT" b="1" dirty="0">
                <a:latin typeface="Courier New" charset="0"/>
                <a:ea typeface="ＭＳ Ｐゴシック" charset="0"/>
              </a:rPr>
              <a:t> = </a:t>
            </a:r>
            <a:r>
              <a:rPr lang="pt-PT" b="1" dirty="0" err="1">
                <a:latin typeface="Courier New" charset="0"/>
                <a:ea typeface="ＭＳ Ｐゴシック" charset="0"/>
              </a:rPr>
              <a:t>kbuffer</a:t>
            </a:r>
            <a:r>
              <a:rPr lang="pt-PT" b="1" dirty="0">
                <a:latin typeface="Courier New" charset="0"/>
                <a:ea typeface="ＭＳ Ｐゴシック" charset="0"/>
              </a:rPr>
              <a:t>[i];</a:t>
            </a:r>
          </a:p>
          <a:p>
            <a:pPr>
              <a:spcBef>
                <a:spcPct val="10000"/>
              </a:spcBef>
              <a:spcAft>
                <a:spcPct val="10000"/>
              </a:spcAft>
              <a:defRPr/>
            </a:pPr>
            <a:r>
              <a:rPr lang="pt-PT" b="1" dirty="0">
                <a:latin typeface="Courier New" charset="0"/>
                <a:ea typeface="ＭＳ Ｐゴシック" charset="0"/>
              </a:rPr>
              <a:t>}</a:t>
            </a:r>
          </a:p>
          <a:p>
            <a:pPr>
              <a:spcBef>
                <a:spcPct val="10000"/>
              </a:spcBef>
              <a:spcAft>
                <a:spcPct val="10000"/>
              </a:spcAft>
              <a:defRPr/>
            </a:pPr>
            <a:r>
              <a:rPr lang="pt-PT" b="1" dirty="0" err="1">
                <a:latin typeface="Courier New" charset="0"/>
                <a:ea typeface="ＭＳ Ｐゴシック" charset="0"/>
              </a:rPr>
              <a:t>Voltar_ao_Utilizador</a:t>
            </a:r>
            <a:r>
              <a:rPr lang="pt-PT" b="1" dirty="0">
                <a:latin typeface="Courier New" charset="0"/>
                <a:ea typeface="ＭＳ Ｐゴシック" charset="0"/>
              </a:rPr>
              <a:t>();</a:t>
            </a:r>
            <a:endParaRPr lang="en-US" b="1" dirty="0">
              <a:latin typeface="Courier Ne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16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I/O por Interrupções</a:t>
            </a:r>
            <a:endParaRPr lang="en-US" alt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Com este modelo, o processador envia/recebe dados do periférico, mas depois pode-se dedicar a outro processo</a:t>
            </a:r>
          </a:p>
          <a:p>
            <a:r>
              <a:rPr lang="pt-PT" altLang="en-US"/>
              <a:t>Entretanto quando o periférico está pronto para continuar, interrompe o processador</a:t>
            </a:r>
          </a:p>
          <a:p>
            <a:r>
              <a:rPr lang="pt-PT" altLang="en-US"/>
              <a:t>Após a interrupção o processador envia/recebe mais dados e assim sucessivamente até a operação de I/O estar concluída</a:t>
            </a:r>
          </a:p>
          <a:p>
            <a:r>
              <a:rPr lang="pt-PT" altLang="en-US"/>
              <a:t>Vantagem</a:t>
            </a:r>
          </a:p>
          <a:p>
            <a:pPr lvl="1"/>
            <a:r>
              <a:rPr lang="pt-PT" altLang="en-US"/>
              <a:t>Maior rendimento – o processador pode-se ocupar de outros processos, enquanto não chega uma interrupção</a:t>
            </a:r>
          </a:p>
          <a:p>
            <a:r>
              <a:rPr lang="pt-PT" altLang="en-US"/>
              <a:t>Desvantagem</a:t>
            </a:r>
          </a:p>
          <a:p>
            <a:pPr lvl="1"/>
            <a:r>
              <a:rPr lang="pt-PT" altLang="en-US"/>
              <a:t>As interrupções ocorrem com demasiada frequência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3701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I/O por Interrupções</a:t>
            </a:r>
            <a:endParaRPr lang="en-US" alt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Rotinas (de entrada e de serviço à interrupção) </a:t>
            </a:r>
            <a:endParaRPr lang="en-US" altLang="en-US"/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2268538" y="2395077"/>
            <a:ext cx="4699000" cy="185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  <a:spcAft>
                <a:spcPct val="10000"/>
              </a:spcAft>
              <a:defRPr/>
            </a:pPr>
            <a:r>
              <a:rPr lang="pt-PT" sz="1400" b="1" dirty="0">
                <a:solidFill>
                  <a:srgbClr val="336600"/>
                </a:solidFill>
                <a:latin typeface="Courier New" charset="0"/>
                <a:ea typeface="ＭＳ Ｐゴシック" charset="0"/>
              </a:rPr>
              <a:t>/* Rotina executada pela </a:t>
            </a:r>
            <a:r>
              <a:rPr lang="pt-PT" sz="1400" b="1" dirty="0" err="1">
                <a:solidFill>
                  <a:srgbClr val="336600"/>
                </a:solidFill>
                <a:latin typeface="Courier New" charset="0"/>
                <a:ea typeface="ＭＳ Ｐゴシック" charset="0"/>
              </a:rPr>
              <a:t>system</a:t>
            </a:r>
            <a:r>
              <a:rPr lang="pt-PT" sz="1400" b="1" dirty="0">
                <a:solidFill>
                  <a:srgbClr val="3366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pt-PT" sz="1400" b="1" dirty="0" err="1">
                <a:solidFill>
                  <a:srgbClr val="336600"/>
                </a:solidFill>
                <a:latin typeface="Courier New" charset="0"/>
                <a:ea typeface="ＭＳ Ｐゴシック" charset="0"/>
              </a:rPr>
              <a:t>call</a:t>
            </a:r>
            <a:r>
              <a:rPr lang="pt-PT" sz="1400" b="1" dirty="0">
                <a:solidFill>
                  <a:srgbClr val="336600"/>
                </a:solidFill>
                <a:latin typeface="Courier New" charset="0"/>
                <a:ea typeface="ＭＳ Ｐゴシック" charset="0"/>
              </a:rPr>
              <a:t>*/</a:t>
            </a:r>
          </a:p>
          <a:p>
            <a:pPr>
              <a:spcBef>
                <a:spcPct val="10000"/>
              </a:spcBef>
              <a:spcAft>
                <a:spcPct val="10000"/>
              </a:spcAft>
              <a:defRPr/>
            </a:pPr>
            <a:r>
              <a:rPr lang="pt-PT" sz="1400" b="1" dirty="0" err="1">
                <a:latin typeface="Courier New" charset="0"/>
                <a:ea typeface="ＭＳ Ｐゴシック" charset="0"/>
              </a:rPr>
              <a:t>Copiar_do_Utilizador</a:t>
            </a:r>
            <a:r>
              <a:rPr lang="pt-PT" sz="1400" b="1" dirty="0">
                <a:latin typeface="Courier New" charset="0"/>
                <a:ea typeface="ＭＳ Ｐゴシック" charset="0"/>
              </a:rPr>
              <a:t>(texto, </a:t>
            </a:r>
            <a:r>
              <a:rPr lang="pt-PT" sz="1400" b="1" dirty="0" err="1">
                <a:latin typeface="Courier New" charset="0"/>
                <a:ea typeface="ＭＳ Ｐゴシック" charset="0"/>
              </a:rPr>
              <a:t>buffer</a:t>
            </a:r>
            <a:r>
              <a:rPr lang="pt-PT" sz="1400" b="1" dirty="0">
                <a:latin typeface="Courier New" charset="0"/>
                <a:ea typeface="ＭＳ Ｐゴシック" charset="0"/>
              </a:rPr>
              <a:t>, n);</a:t>
            </a:r>
          </a:p>
          <a:p>
            <a:pPr>
              <a:spcBef>
                <a:spcPct val="10000"/>
              </a:spcBef>
              <a:spcAft>
                <a:spcPct val="10000"/>
              </a:spcAft>
              <a:defRPr/>
            </a:pPr>
            <a:r>
              <a:rPr lang="pt-PT" sz="1400" b="1" dirty="0" err="1">
                <a:latin typeface="Courier New" charset="0"/>
                <a:ea typeface="ＭＳ Ｐゴシック" charset="0"/>
              </a:rPr>
              <a:t>ActivarInterrupcoes</a:t>
            </a:r>
            <a:r>
              <a:rPr lang="pt-PT" sz="1400" b="1" dirty="0">
                <a:latin typeface="Courier New" charset="0"/>
                <a:ea typeface="ＭＳ Ｐゴシック" charset="0"/>
              </a:rPr>
              <a:t>();</a:t>
            </a:r>
          </a:p>
          <a:p>
            <a:pPr>
              <a:spcBef>
                <a:spcPct val="10000"/>
              </a:spcBef>
              <a:spcAft>
                <a:spcPct val="10000"/>
              </a:spcAft>
              <a:defRPr/>
            </a:pPr>
            <a:r>
              <a:rPr lang="pt-PT" sz="1400" b="1" dirty="0" err="1">
                <a:latin typeface="Courier New" charset="0"/>
                <a:ea typeface="ＭＳ Ｐゴシック" charset="0"/>
              </a:rPr>
              <a:t>while</a:t>
            </a:r>
            <a:r>
              <a:rPr lang="pt-PT" sz="1400" b="1" dirty="0">
                <a:latin typeface="Courier New" charset="0"/>
                <a:ea typeface="ＭＳ Ｐゴシック" charset="0"/>
              </a:rPr>
              <a:t>(</a:t>
            </a:r>
            <a:r>
              <a:rPr lang="pt-PT" sz="1400" b="1" dirty="0" err="1">
                <a:latin typeface="Courier New" charset="0"/>
                <a:ea typeface="ＭＳ Ｐゴシック" charset="0"/>
              </a:rPr>
              <a:t>Estado_da_Impressora</a:t>
            </a:r>
            <a:r>
              <a:rPr lang="pt-PT" sz="1400" b="1" dirty="0">
                <a:latin typeface="Courier New" charset="0"/>
                <a:ea typeface="ＭＳ Ｐゴシック" charset="0"/>
              </a:rPr>
              <a:t> != READY);</a:t>
            </a:r>
          </a:p>
          <a:p>
            <a:pPr>
              <a:spcBef>
                <a:spcPct val="10000"/>
              </a:spcBef>
              <a:spcAft>
                <a:spcPct val="10000"/>
              </a:spcAft>
              <a:defRPr/>
            </a:pPr>
            <a:r>
              <a:rPr lang="pt-PT" sz="1400" b="1" dirty="0" err="1">
                <a:latin typeface="Courier New" charset="0"/>
                <a:ea typeface="ＭＳ Ｐゴシック" charset="0"/>
              </a:rPr>
              <a:t>Registo_Dados_Impressora</a:t>
            </a:r>
            <a:r>
              <a:rPr lang="pt-PT" sz="1400" b="1" dirty="0">
                <a:latin typeface="Courier New" charset="0"/>
                <a:ea typeface="ＭＳ Ｐゴシック" charset="0"/>
              </a:rPr>
              <a:t> = </a:t>
            </a:r>
            <a:r>
              <a:rPr lang="pt-PT" sz="1400" b="1" dirty="0" err="1">
                <a:latin typeface="Courier New" charset="0"/>
                <a:ea typeface="ＭＳ Ｐゴシック" charset="0"/>
              </a:rPr>
              <a:t>buffer</a:t>
            </a:r>
            <a:r>
              <a:rPr lang="pt-PT" sz="1400" b="1" dirty="0">
                <a:latin typeface="Courier New" charset="0"/>
                <a:ea typeface="ＭＳ Ｐゴシック" charset="0"/>
              </a:rPr>
              <a:t>[0];</a:t>
            </a:r>
          </a:p>
          <a:p>
            <a:pPr>
              <a:spcBef>
                <a:spcPct val="10000"/>
              </a:spcBef>
              <a:spcAft>
                <a:spcPct val="10000"/>
              </a:spcAft>
              <a:defRPr/>
            </a:pPr>
            <a:r>
              <a:rPr lang="pt-PT" sz="1400" b="1" dirty="0">
                <a:latin typeface="Courier New" charset="0"/>
                <a:ea typeface="ＭＳ Ｐゴシック" charset="0"/>
              </a:rPr>
              <a:t>n--; i=1;</a:t>
            </a:r>
          </a:p>
          <a:p>
            <a:pPr>
              <a:spcBef>
                <a:spcPct val="10000"/>
              </a:spcBef>
              <a:spcAft>
                <a:spcPct val="10000"/>
              </a:spcAft>
              <a:defRPr/>
            </a:pPr>
            <a:r>
              <a:rPr lang="pt-PT" sz="1400" b="1" dirty="0" err="1">
                <a:latin typeface="Courier New" charset="0"/>
                <a:ea typeface="ＭＳ Ｐゴシック" charset="0"/>
              </a:rPr>
              <a:t>BloquearUtilizador</a:t>
            </a:r>
            <a:r>
              <a:rPr lang="pt-PT" sz="1400" b="1" dirty="0">
                <a:latin typeface="Courier New" charset="0"/>
                <a:ea typeface="ＭＳ Ｐゴシック" charset="0"/>
              </a:rPr>
              <a:t>();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2268538" y="4384675"/>
            <a:ext cx="5791200" cy="2116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pt-PT" altLang="en-US" sz="1400" b="1">
                <a:solidFill>
                  <a:srgbClr val="336600"/>
                </a:solidFill>
                <a:latin typeface="Courier New" charset="0"/>
              </a:rPr>
              <a:t>/* Rotina de tratamento da interrupção */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pt-PT" altLang="en-US" sz="1400" b="1">
                <a:latin typeface="Courier New" charset="0"/>
              </a:rPr>
              <a:t>if (n == 0) Desbloquear_Utilizador();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pt-PT" altLang="en-US" sz="1400" b="1">
                <a:latin typeface="Courier New" charset="0"/>
              </a:rPr>
              <a:t>else {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pt-PT" altLang="en-US" sz="1400" b="1">
                <a:latin typeface="Courier New" charset="0"/>
              </a:rPr>
              <a:t>	Registo_Dados_Impressora = buffer[i];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pt-PT" altLang="en-US" sz="1400" b="1">
                <a:latin typeface="Courier New" charset="0"/>
              </a:rPr>
              <a:t>	n--;  i++;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pt-PT" altLang="en-US" sz="1400" b="1">
                <a:latin typeface="Courier New" charset="0"/>
              </a:rPr>
              <a:t>}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pt-PT" altLang="en-US" sz="1400" b="1">
                <a:latin typeface="Courier New" charset="0"/>
              </a:rPr>
              <a:t>Acknowledge_interrupção()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pt-PT" altLang="en-US" sz="1400" b="1">
                <a:latin typeface="Courier New" charset="0"/>
              </a:rPr>
              <a:t>RetornarDaInterrupção()</a:t>
            </a:r>
            <a:endParaRPr lang="en-US" altLang="en-US" sz="1400" b="1">
              <a:latin typeface="Courier New" charset="0"/>
            </a:endParaRPr>
          </a:p>
        </p:txBody>
      </p:sp>
      <p:sp>
        <p:nvSpPr>
          <p:cNvPr id="105478" name="Line 6"/>
          <p:cNvSpPr>
            <a:spLocks noChangeShapeType="1"/>
          </p:cNvSpPr>
          <p:nvPr/>
        </p:nvSpPr>
        <p:spPr bwMode="auto">
          <a:xfrm flipH="1">
            <a:off x="7086600" y="3068531"/>
            <a:ext cx="762000" cy="1905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7467600" y="2317751"/>
            <a:ext cx="320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en-US" sz="2000"/>
              <a:t>Após a chamada ao sistema seria executada esta rotina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13034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I/O por DMA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Semelhante a I/O programada, mas o controlador DMA substitui o processador</a:t>
            </a:r>
          </a:p>
          <a:p>
            <a:r>
              <a:rPr lang="pt-PT" altLang="en-US"/>
              <a:t>O processador limita-se a dar as instruções necessárias ao controlador de DMA para iniciar a transferência de dados</a:t>
            </a:r>
          </a:p>
          <a:p>
            <a:r>
              <a:rPr lang="pt-PT" altLang="en-US"/>
              <a:t>Quando o controlador termina a transferência de dados, notifica o processador através de uma interrupção</a:t>
            </a:r>
          </a:p>
          <a:p>
            <a:r>
              <a:rPr lang="pt-PT" altLang="en-US"/>
              <a:t>Vantagem:</a:t>
            </a:r>
          </a:p>
          <a:p>
            <a:pPr lvl="1"/>
            <a:r>
              <a:rPr lang="pt-PT" altLang="en-US"/>
              <a:t>Uma só interrupção após toda a operação de I/O terminar</a:t>
            </a:r>
          </a:p>
          <a:p>
            <a:r>
              <a:rPr lang="pt-PT" altLang="en-US"/>
              <a:t>Desvantagem (só em alguns casos):</a:t>
            </a:r>
          </a:p>
          <a:p>
            <a:pPr lvl="1"/>
            <a:r>
              <a:rPr lang="pt-PT" altLang="en-US"/>
              <a:t>Este esquema pode não funcionar se o periférico for demasiado rápido em relação ao controlador de DMA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2782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Introdução</a:t>
            </a:r>
            <a:endParaRPr lang="en-US" alt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Uma das mais importantes funções do SO é controlar os dispositivos periféricos</a:t>
            </a:r>
          </a:p>
          <a:p>
            <a:pPr lvl="1"/>
            <a:r>
              <a:rPr lang="pt-PT" altLang="en-US" dirty="0"/>
              <a:t>Enviar comandos aos dispositivos</a:t>
            </a:r>
          </a:p>
          <a:p>
            <a:pPr lvl="1"/>
            <a:r>
              <a:rPr lang="pt-PT" altLang="en-US" dirty="0"/>
              <a:t>Receber / enviar dados</a:t>
            </a:r>
          </a:p>
          <a:p>
            <a:pPr lvl="1"/>
            <a:r>
              <a:rPr lang="pt-PT" altLang="en-US" dirty="0"/>
              <a:t>Aperceber-se das interrupções</a:t>
            </a:r>
          </a:p>
          <a:p>
            <a:pPr lvl="1"/>
            <a:r>
              <a:rPr lang="pt-PT" altLang="en-US" dirty="0"/>
              <a:t>Tratar erros</a:t>
            </a:r>
          </a:p>
          <a:p>
            <a:r>
              <a:rPr lang="pt-PT" altLang="en-US" dirty="0"/>
              <a:t>O SO estabelece uma interface entre os dispositivos e o resto do sistema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052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I/O por DMA</a:t>
            </a: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Rotinas (de entrada e de serviço à interrupção) </a:t>
            </a:r>
            <a:endParaRPr lang="en-US" altLang="en-US"/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2362200" y="4494891"/>
            <a:ext cx="6858000" cy="136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pt-PT" altLang="en-US" sz="1800" b="1">
                <a:solidFill>
                  <a:srgbClr val="336600"/>
                </a:solidFill>
                <a:latin typeface="Courier New" charset="0"/>
              </a:rPr>
              <a:t>/* Rotina de tratamento da interrupção */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pt-PT" altLang="en-US" sz="1800" b="1" dirty="0" err="1">
                <a:latin typeface="Courier New" charset="0"/>
              </a:rPr>
              <a:t>Desbloquear_Utilizador</a:t>
            </a:r>
            <a:r>
              <a:rPr lang="pt-PT" altLang="en-US" sz="1800" b="1" dirty="0">
                <a:latin typeface="Courier New" charset="0"/>
              </a:rPr>
              <a:t>();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pt-PT" altLang="en-US" sz="1800" b="1" dirty="0" err="1">
                <a:latin typeface="Courier New" charset="0"/>
              </a:rPr>
              <a:t>Acknowledge_interrupção</a:t>
            </a:r>
            <a:r>
              <a:rPr lang="pt-PT" altLang="en-US" sz="1800" b="1" dirty="0">
                <a:latin typeface="Courier New" charset="0"/>
              </a:rPr>
              <a:t>()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pt-PT" altLang="en-US" sz="1800" b="1" dirty="0" err="1">
                <a:latin typeface="Courier New" charset="0"/>
              </a:rPr>
              <a:t>RetornarDaInterrupção</a:t>
            </a:r>
            <a:r>
              <a:rPr lang="pt-PT" altLang="en-US" sz="1800" b="1" dirty="0">
                <a:latin typeface="Courier New" charset="0"/>
              </a:rPr>
              <a:t>()</a:t>
            </a:r>
            <a:endParaRPr lang="en-US" altLang="en-US" sz="1800" b="1" dirty="0">
              <a:latin typeface="Courier New" charset="0"/>
            </a:endParaRP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2362200" y="2747732"/>
            <a:ext cx="7772400" cy="136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  <a:spcAft>
                <a:spcPct val="10000"/>
              </a:spcAft>
              <a:defRPr/>
            </a:pPr>
            <a:r>
              <a:rPr lang="pt-PT" b="1" dirty="0">
                <a:solidFill>
                  <a:srgbClr val="336600"/>
                </a:solidFill>
                <a:latin typeface="Courier New" charset="0"/>
                <a:ea typeface="ＭＳ Ｐゴシック" charset="0"/>
              </a:rPr>
              <a:t>/* Rotina de entrada */</a:t>
            </a:r>
          </a:p>
          <a:p>
            <a:pPr>
              <a:spcBef>
                <a:spcPct val="10000"/>
              </a:spcBef>
              <a:spcAft>
                <a:spcPct val="10000"/>
              </a:spcAft>
              <a:defRPr/>
            </a:pPr>
            <a:r>
              <a:rPr lang="pt-PT" b="1" dirty="0" err="1">
                <a:latin typeface="Courier New" charset="0"/>
                <a:ea typeface="ＭＳ Ｐゴシック" charset="0"/>
              </a:rPr>
              <a:t>Copiar_do_Utilizador</a:t>
            </a:r>
            <a:r>
              <a:rPr lang="pt-PT" b="1" dirty="0">
                <a:latin typeface="Courier New" charset="0"/>
                <a:ea typeface="ＭＳ Ｐゴシック" charset="0"/>
              </a:rPr>
              <a:t>(texto, </a:t>
            </a:r>
            <a:r>
              <a:rPr lang="pt-PT" b="1" dirty="0" err="1">
                <a:latin typeface="Courier New" charset="0"/>
                <a:ea typeface="ＭＳ Ｐゴシック" charset="0"/>
              </a:rPr>
              <a:t>buffer</a:t>
            </a:r>
            <a:r>
              <a:rPr lang="pt-PT" b="1" dirty="0">
                <a:latin typeface="Courier New" charset="0"/>
                <a:ea typeface="ＭＳ Ｐゴシック" charset="0"/>
              </a:rPr>
              <a:t>, n);</a:t>
            </a:r>
          </a:p>
          <a:p>
            <a:pPr>
              <a:spcBef>
                <a:spcPct val="10000"/>
              </a:spcBef>
              <a:spcAft>
                <a:spcPct val="10000"/>
              </a:spcAft>
              <a:defRPr/>
            </a:pPr>
            <a:r>
              <a:rPr lang="pt-PT" b="1" dirty="0" err="1">
                <a:latin typeface="Courier New" charset="0"/>
                <a:ea typeface="ＭＳ Ｐゴシック" charset="0"/>
              </a:rPr>
              <a:t>Programar_Controlador_de_DMA</a:t>
            </a:r>
            <a:r>
              <a:rPr lang="pt-PT" b="1" dirty="0">
                <a:latin typeface="Courier New" charset="0"/>
                <a:ea typeface="ＭＳ Ｐゴシック" charset="0"/>
              </a:rPr>
              <a:t>(</a:t>
            </a:r>
            <a:r>
              <a:rPr lang="pt-PT" b="1" dirty="0" err="1">
                <a:latin typeface="Courier New" charset="0"/>
                <a:ea typeface="ＭＳ Ｐゴシック" charset="0"/>
              </a:rPr>
              <a:t>buffer</a:t>
            </a:r>
            <a:r>
              <a:rPr lang="pt-PT" b="1" dirty="0">
                <a:latin typeface="Courier New" charset="0"/>
                <a:ea typeface="ＭＳ Ｐゴシック" charset="0"/>
              </a:rPr>
              <a:t>, n, dispositivo);</a:t>
            </a:r>
          </a:p>
          <a:p>
            <a:pPr>
              <a:spcBef>
                <a:spcPct val="10000"/>
              </a:spcBef>
              <a:spcAft>
                <a:spcPct val="10000"/>
              </a:spcAft>
              <a:defRPr/>
            </a:pPr>
            <a:r>
              <a:rPr lang="pt-PT" b="1" dirty="0" err="1">
                <a:latin typeface="Courier New" charset="0"/>
                <a:ea typeface="ＭＳ Ｐゴシック" charset="0"/>
              </a:rPr>
              <a:t>Bloquear_Utilizador</a:t>
            </a:r>
            <a:r>
              <a:rPr lang="pt-PT" b="1" dirty="0">
                <a:latin typeface="Courier New" charset="0"/>
                <a:ea typeface="ＭＳ Ｐゴシック" charset="0"/>
              </a:rPr>
              <a:t>();</a:t>
            </a:r>
            <a:endParaRPr lang="en-US" b="1" dirty="0">
              <a:latin typeface="Courier Ne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00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Níveis de I/O</a:t>
            </a:r>
            <a:endParaRPr lang="en-US" alt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O modelo de I/O para um sistema operativo, pode ser descrito por várias camadas funcionais</a:t>
            </a:r>
            <a:endParaRPr lang="en-US" altLang="en-US" dirty="0"/>
          </a:p>
        </p:txBody>
      </p:sp>
      <p:grpSp>
        <p:nvGrpSpPr>
          <p:cNvPr id="39940" name="Group 17"/>
          <p:cNvGrpSpPr>
            <a:grpSpLocks/>
          </p:cNvGrpSpPr>
          <p:nvPr/>
        </p:nvGrpSpPr>
        <p:grpSpPr bwMode="auto">
          <a:xfrm>
            <a:off x="4495800" y="2895600"/>
            <a:ext cx="3505200" cy="3429000"/>
            <a:chOff x="1536" y="1680"/>
            <a:chExt cx="2208" cy="2160"/>
          </a:xfrm>
        </p:grpSpPr>
        <p:sp>
          <p:nvSpPr>
            <p:cNvPr id="80900" name="Rectangle 4"/>
            <p:cNvSpPr>
              <a:spLocks noChangeArrowheads="1"/>
            </p:cNvSpPr>
            <p:nvPr/>
          </p:nvSpPr>
          <p:spPr bwMode="auto">
            <a:xfrm>
              <a:off x="1536" y="1680"/>
              <a:ext cx="2208" cy="28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1600">
                  <a:latin typeface="Arial" charset="0"/>
                  <a:ea typeface="ＭＳ Ｐゴシック" charset="0"/>
                </a:rPr>
                <a:t>Utilizador</a:t>
              </a:r>
              <a:endParaRPr lang="en-US" sz="1600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01" name="Rectangle 5"/>
            <p:cNvSpPr>
              <a:spLocks noChangeArrowheads="1"/>
            </p:cNvSpPr>
            <p:nvPr/>
          </p:nvSpPr>
          <p:spPr bwMode="auto">
            <a:xfrm>
              <a:off x="1536" y="2148"/>
              <a:ext cx="2208" cy="28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1600">
                  <a:latin typeface="Arial" charset="0"/>
                  <a:ea typeface="ＭＳ Ｐゴシック" charset="0"/>
                </a:rPr>
                <a:t>Device independent software</a:t>
              </a:r>
              <a:endParaRPr lang="en-US" sz="1600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02" name="Rectangle 6"/>
            <p:cNvSpPr>
              <a:spLocks noChangeArrowheads="1"/>
            </p:cNvSpPr>
            <p:nvPr/>
          </p:nvSpPr>
          <p:spPr bwMode="auto">
            <a:xfrm>
              <a:off x="1536" y="2616"/>
              <a:ext cx="2208" cy="28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1600" dirty="0" err="1">
                  <a:latin typeface="Arial" charset="0"/>
                  <a:ea typeface="ＭＳ Ｐゴシック" charset="0"/>
                </a:rPr>
                <a:t>Device</a:t>
              </a:r>
              <a:r>
                <a:rPr lang="pt-PT" sz="1600" dirty="0">
                  <a:latin typeface="Arial" charset="0"/>
                  <a:ea typeface="ＭＳ Ｐゴシック" charset="0"/>
                </a:rPr>
                <a:t> </a:t>
              </a:r>
              <a:r>
                <a:rPr lang="pt-PT" sz="1600" dirty="0" err="1">
                  <a:latin typeface="Arial" charset="0"/>
                  <a:ea typeface="ＭＳ Ｐゴシック" charset="0"/>
                </a:rPr>
                <a:t>drivers</a:t>
              </a:r>
              <a:endParaRPr lang="en-US" sz="1600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03" name="Rectangle 7"/>
            <p:cNvSpPr>
              <a:spLocks noChangeArrowheads="1"/>
            </p:cNvSpPr>
            <p:nvPr/>
          </p:nvSpPr>
          <p:spPr bwMode="auto">
            <a:xfrm>
              <a:off x="1536" y="3084"/>
              <a:ext cx="2208" cy="28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>
                  <a:latin typeface="Arial" charset="0"/>
                </a:rPr>
                <a:t>Tratamento de interrupções</a:t>
              </a:r>
              <a:endParaRPr lang="en-US" altLang="en-US" sz="1600">
                <a:latin typeface="Arial" charset="0"/>
              </a:endParaRPr>
            </a:p>
          </p:txBody>
        </p:sp>
        <p:sp>
          <p:nvSpPr>
            <p:cNvPr id="80904" name="Rectangle 8"/>
            <p:cNvSpPr>
              <a:spLocks noChangeArrowheads="1"/>
            </p:cNvSpPr>
            <p:nvPr/>
          </p:nvSpPr>
          <p:spPr bwMode="auto">
            <a:xfrm>
              <a:off x="1536" y="3552"/>
              <a:ext cx="2208" cy="28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1600">
                  <a:latin typeface="Arial" charset="0"/>
                  <a:ea typeface="ＭＳ Ｐゴシック" charset="0"/>
                </a:rPr>
                <a:t>Hardware</a:t>
              </a:r>
              <a:endParaRPr lang="en-US" sz="1600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05" name="AutoShape 9"/>
            <p:cNvSpPr>
              <a:spLocks noChangeArrowheads="1"/>
            </p:cNvSpPr>
            <p:nvPr/>
          </p:nvSpPr>
          <p:spPr bwMode="auto">
            <a:xfrm>
              <a:off x="1536" y="1968"/>
              <a:ext cx="336" cy="18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0907" name="AutoShape 11"/>
            <p:cNvSpPr>
              <a:spLocks noChangeArrowheads="1"/>
            </p:cNvSpPr>
            <p:nvPr/>
          </p:nvSpPr>
          <p:spPr bwMode="auto">
            <a:xfrm>
              <a:off x="1536" y="2436"/>
              <a:ext cx="336" cy="18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0908" name="AutoShape 12"/>
            <p:cNvSpPr>
              <a:spLocks noChangeArrowheads="1"/>
            </p:cNvSpPr>
            <p:nvPr/>
          </p:nvSpPr>
          <p:spPr bwMode="auto">
            <a:xfrm>
              <a:off x="1536" y="2904"/>
              <a:ext cx="336" cy="648"/>
            </a:xfrm>
            <a:prstGeom prst="downArrow">
              <a:avLst>
                <a:gd name="adj1" fmla="val 50000"/>
                <a:gd name="adj2" fmla="val 48214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0909" name="AutoShape 13"/>
            <p:cNvSpPr>
              <a:spLocks noChangeArrowheads="1"/>
            </p:cNvSpPr>
            <p:nvPr/>
          </p:nvSpPr>
          <p:spPr bwMode="auto">
            <a:xfrm rot="-10800000">
              <a:off x="3408" y="1968"/>
              <a:ext cx="336" cy="18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0910" name="AutoShape 14"/>
            <p:cNvSpPr>
              <a:spLocks noChangeArrowheads="1"/>
            </p:cNvSpPr>
            <p:nvPr/>
          </p:nvSpPr>
          <p:spPr bwMode="auto">
            <a:xfrm rot="-10800000">
              <a:off x="3408" y="2436"/>
              <a:ext cx="336" cy="18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0911" name="AutoShape 15"/>
            <p:cNvSpPr>
              <a:spLocks noChangeArrowheads="1"/>
            </p:cNvSpPr>
            <p:nvPr/>
          </p:nvSpPr>
          <p:spPr bwMode="auto">
            <a:xfrm rot="-10800000">
              <a:off x="3408" y="2904"/>
              <a:ext cx="336" cy="18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0912" name="AutoShape 16"/>
            <p:cNvSpPr>
              <a:spLocks noChangeArrowheads="1"/>
            </p:cNvSpPr>
            <p:nvPr/>
          </p:nvSpPr>
          <p:spPr bwMode="auto">
            <a:xfrm rot="-10800000">
              <a:off x="3408" y="3372"/>
              <a:ext cx="336" cy="18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9675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Tratamento de Interrupções</a:t>
            </a:r>
            <a:endParaRPr lang="en-US" alt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Quando ocorre uma interrupção, o SO tem diversas tarefas a efectuar:</a:t>
            </a:r>
          </a:p>
          <a:p>
            <a:pPr lvl="1"/>
            <a:r>
              <a:rPr lang="pt-PT" altLang="en-US"/>
              <a:t>Salvaguardar o conteúdo dos registos do processador</a:t>
            </a:r>
          </a:p>
          <a:p>
            <a:pPr lvl="1"/>
            <a:r>
              <a:rPr lang="pt-PT" altLang="en-US"/>
              <a:t>Estabelecer um contexto para a rotina de tratamento da interrupção (que no fundo é um processo)</a:t>
            </a:r>
          </a:p>
          <a:p>
            <a:pPr lvl="1"/>
            <a:r>
              <a:rPr lang="pt-PT" altLang="en-US"/>
              <a:t>Enviar sinal de ACK ao controlador de interrupções (ou reactivá-las, se não existir controlador)</a:t>
            </a:r>
          </a:p>
          <a:p>
            <a:pPr lvl="1"/>
            <a:r>
              <a:rPr lang="pt-PT" altLang="en-US"/>
              <a:t>Executar a rotina de tratamento da interrupção</a:t>
            </a:r>
          </a:p>
          <a:p>
            <a:pPr lvl="1"/>
            <a:r>
              <a:rPr lang="pt-PT" altLang="en-US"/>
              <a:t>Escolher um novo processo para correr </a:t>
            </a:r>
          </a:p>
          <a:p>
            <a:pPr lvl="2"/>
            <a:r>
              <a:rPr lang="pt-PT" altLang="en-US"/>
              <a:t>Entretanto pode ter desbloqueado um processo prioritário, por isso o processo que vai correr não é necessariamente aquele que perdeu o processador devido à interrupção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418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Device Drivers</a:t>
            </a: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Código que permite o controlo de um dado dispositivo (contém o código para programação do controlador do dispositivo correspondente)</a:t>
            </a:r>
          </a:p>
          <a:p>
            <a:r>
              <a:rPr lang="pt-PT" altLang="en-US" dirty="0"/>
              <a:t>Geralmente o fabricante do dispositivo fornece também o </a:t>
            </a:r>
            <a:r>
              <a:rPr lang="pt-PT" altLang="en-US" i="1" dirty="0" err="1"/>
              <a:t>device</a:t>
            </a:r>
            <a:r>
              <a:rPr lang="pt-PT" altLang="en-US" i="1" dirty="0"/>
              <a:t> driver </a:t>
            </a:r>
            <a:r>
              <a:rPr lang="pt-PT" altLang="en-US" dirty="0"/>
              <a:t>do mesmo</a:t>
            </a:r>
          </a:p>
          <a:p>
            <a:r>
              <a:rPr lang="pt-PT" altLang="en-US" dirty="0"/>
              <a:t>Seria desejável que os </a:t>
            </a:r>
            <a:r>
              <a:rPr lang="pt-PT" altLang="en-US" i="1" dirty="0" err="1"/>
              <a:t>device</a:t>
            </a:r>
            <a:r>
              <a:rPr lang="pt-PT" altLang="en-US" i="1" dirty="0"/>
              <a:t> drivers </a:t>
            </a:r>
            <a:r>
              <a:rPr lang="pt-PT" altLang="en-US" dirty="0"/>
              <a:t>corressem em modo utilizador</a:t>
            </a:r>
          </a:p>
          <a:p>
            <a:pPr lvl="1"/>
            <a:r>
              <a:rPr lang="pt-PT" altLang="en-US" dirty="0"/>
              <a:t>Evitava-se que bugs no código dos </a:t>
            </a:r>
            <a:r>
              <a:rPr lang="pt-PT" altLang="en-US" i="1" dirty="0" err="1"/>
              <a:t>device</a:t>
            </a:r>
            <a:r>
              <a:rPr lang="pt-PT" altLang="en-US" i="1" dirty="0"/>
              <a:t> drivers </a:t>
            </a:r>
            <a:r>
              <a:rPr lang="pt-PT" altLang="en-US" dirty="0"/>
              <a:t>pudessem interferir com o núcleo do SO</a:t>
            </a:r>
          </a:p>
          <a:p>
            <a:pPr lvl="1"/>
            <a:r>
              <a:rPr lang="pt-PT" altLang="en-US" dirty="0"/>
              <a:t>Este não é habitualmente o caso – o mais comum é os </a:t>
            </a:r>
            <a:r>
              <a:rPr lang="pt-PT" altLang="en-US" i="1" dirty="0" err="1"/>
              <a:t>device</a:t>
            </a:r>
            <a:r>
              <a:rPr lang="pt-PT" altLang="en-US" i="1" dirty="0"/>
              <a:t> drivers </a:t>
            </a:r>
            <a:r>
              <a:rPr lang="pt-PT" altLang="en-US" dirty="0"/>
              <a:t>correrem em modo núcleo (modelo mais fácil de implementar)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67821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Device Drivers</a:t>
            </a: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Em tempos idos, o código de específico para controlo de cada periférico era compilado juntamente com o núcleo do SO</a:t>
            </a:r>
          </a:p>
          <a:p>
            <a:pPr lvl="1"/>
            <a:r>
              <a:rPr lang="pt-PT" altLang="en-US" dirty="0"/>
              <a:t>Isto acontecia porque nos antigos sistemas era rara a ligação de novos periféricos</a:t>
            </a:r>
          </a:p>
          <a:p>
            <a:r>
              <a:rPr lang="pt-PT" altLang="en-US" dirty="0"/>
              <a:t>Atualmente os sistemas operativos suportam o carregamento dinâmico de </a:t>
            </a:r>
            <a:r>
              <a:rPr lang="pt-PT" altLang="en-US" i="1" dirty="0" err="1"/>
              <a:t>device</a:t>
            </a:r>
            <a:r>
              <a:rPr lang="pt-PT" altLang="en-US" i="1" dirty="0"/>
              <a:t> drivers</a:t>
            </a:r>
          </a:p>
          <a:p>
            <a:pPr lvl="1"/>
            <a:r>
              <a:rPr lang="pt-PT" altLang="en-US" dirty="0"/>
              <a:t>Por exemplo os </a:t>
            </a:r>
            <a:r>
              <a:rPr lang="pt-PT" altLang="en-US" dirty="0" err="1"/>
              <a:t>loadable</a:t>
            </a:r>
            <a:r>
              <a:rPr lang="pt-PT" altLang="en-US" dirty="0"/>
              <a:t> modules do Linux</a:t>
            </a:r>
          </a:p>
          <a:p>
            <a:pPr lvl="2"/>
            <a:r>
              <a:rPr lang="pt-PT" altLang="en-US" dirty="0"/>
              <a:t>comandos </a:t>
            </a:r>
            <a:r>
              <a:rPr lang="pt-PT" altLang="en-US" dirty="0" err="1"/>
              <a:t>modprob</a:t>
            </a:r>
            <a:r>
              <a:rPr lang="pt-PT" altLang="en-US" dirty="0"/>
              <a:t>, </a:t>
            </a:r>
            <a:r>
              <a:rPr lang="pt-PT" altLang="en-US" dirty="0" err="1"/>
              <a:t>lsmod</a:t>
            </a:r>
            <a:r>
              <a:rPr lang="pt-PT" altLang="en-US" dirty="0"/>
              <a:t>, </a:t>
            </a:r>
            <a:r>
              <a:rPr lang="pt-PT" altLang="en-US" dirty="0" err="1"/>
              <a:t>insmod</a:t>
            </a:r>
            <a:r>
              <a:rPr lang="pt-PT" altLang="en-US" dirty="0"/>
              <a:t>, etc.</a:t>
            </a:r>
          </a:p>
          <a:p>
            <a:pPr lvl="1"/>
            <a:r>
              <a:rPr lang="pt-PT" altLang="en-US" i="1" dirty="0"/>
              <a:t>Plug </a:t>
            </a:r>
            <a:r>
              <a:rPr lang="pt-PT" altLang="en-US" i="1" dirty="0" err="1"/>
              <a:t>and</a:t>
            </a:r>
            <a:r>
              <a:rPr lang="pt-PT" altLang="en-US" i="1" dirty="0"/>
              <a:t> play</a:t>
            </a:r>
          </a:p>
          <a:p>
            <a:pPr lvl="2"/>
            <a:r>
              <a:rPr lang="pt-PT" altLang="en-US" dirty="0"/>
              <a:t>Ligar o dispositivo e carregar o </a:t>
            </a:r>
            <a:r>
              <a:rPr lang="pt-PT" altLang="en-US" i="1" dirty="0"/>
              <a:t>driver</a:t>
            </a:r>
            <a:r>
              <a:rPr lang="pt-PT" altLang="en-US" dirty="0"/>
              <a:t>, de uma forma amigável</a:t>
            </a:r>
          </a:p>
        </p:txBody>
      </p:sp>
    </p:spTree>
    <p:extLst>
      <p:ext uri="{BB962C8B-B14F-4D97-AF65-F5344CB8AC3E}">
        <p14:creationId xmlns:p14="http://schemas.microsoft.com/office/powerpoint/2010/main" val="2366141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Device Independent I/O</a:t>
            </a: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Apresentar ao programa (utilizador) uma interface uniforme de acesso aos dispositivos, independentemente do dispositivo</a:t>
            </a:r>
          </a:p>
          <a:p>
            <a:pPr lvl="1"/>
            <a:r>
              <a:rPr lang="pt-PT" altLang="en-US"/>
              <a:t>Exemplo: escrever num disco, disquete ou CD-RW sempre da mesma forma</a:t>
            </a:r>
          </a:p>
          <a:p>
            <a:r>
              <a:rPr lang="pt-PT" altLang="en-US"/>
              <a:t>Uniformizar os nomes pelos quais os dispositivos são referenciados pelo sistema</a:t>
            </a:r>
          </a:p>
          <a:p>
            <a:r>
              <a:rPr lang="pt-PT" altLang="en-US"/>
              <a:t>Tratamento de erros</a:t>
            </a:r>
          </a:p>
          <a:p>
            <a:pPr lvl="1"/>
            <a:r>
              <a:rPr lang="pt-PT" altLang="en-US"/>
              <a:t>Efetuar o tratamento dos erros originados pelos dispositivos</a:t>
            </a:r>
          </a:p>
          <a:p>
            <a:pPr lvl="1"/>
            <a:r>
              <a:rPr lang="pt-PT" altLang="en-US"/>
              <a:t>Exemplos:</a:t>
            </a:r>
          </a:p>
          <a:p>
            <a:pPr lvl="2"/>
            <a:r>
              <a:rPr lang="pt-PT" altLang="en-US"/>
              <a:t>Enviar documento para uma impressora desligada</a:t>
            </a:r>
          </a:p>
          <a:p>
            <a:pPr lvl="2"/>
            <a:r>
              <a:rPr lang="pt-PT" altLang="en-US"/>
              <a:t>Leitura de um sector do disco que está danificado</a:t>
            </a:r>
          </a:p>
          <a:p>
            <a:pPr lvl="2"/>
            <a:r>
              <a:rPr lang="pt-PT" altLang="en-US"/>
              <a:t>Um utilizador tentar enviar dados para o teclado (!)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22254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Device Independent I/O</a:t>
            </a: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lnSpcReduction="10000"/>
          </a:bodyPr>
          <a:lstStyle/>
          <a:p>
            <a:r>
              <a:rPr lang="pt-PT" altLang="en-US"/>
              <a:t>Transferências síncronas e assíncronas</a:t>
            </a:r>
          </a:p>
          <a:p>
            <a:pPr lvl="1"/>
            <a:r>
              <a:rPr lang="pt-PT" altLang="en-US"/>
              <a:t>Suporte para</a:t>
            </a:r>
          </a:p>
          <a:p>
            <a:pPr lvl="2"/>
            <a:r>
              <a:rPr lang="pt-PT" altLang="en-US"/>
              <a:t>transferências de dados síncronas, bloqueantes </a:t>
            </a:r>
          </a:p>
          <a:p>
            <a:pPr lvl="2"/>
            <a:r>
              <a:rPr lang="pt-PT" altLang="en-US"/>
              <a:t>transferências de dados assíncronas, com base em interrupções </a:t>
            </a:r>
            <a:br>
              <a:rPr lang="pt-PT" altLang="en-US"/>
            </a:br>
            <a:r>
              <a:rPr lang="pt-PT" altLang="en-US"/>
              <a:t>(o tipo de transferência mais vulgares)</a:t>
            </a:r>
          </a:p>
          <a:p>
            <a:pPr lvl="3"/>
            <a:r>
              <a:rPr lang="pt-PT" altLang="en-US"/>
              <a:t>Um dos objectivos do SO é tentar fazer com que uma transferência assíncrona pareça síncrona para o utilizador (mais fácil de programar)</a:t>
            </a:r>
          </a:p>
          <a:p>
            <a:r>
              <a:rPr lang="pt-PT" altLang="en-US"/>
              <a:t>Protecção e bloqueio</a:t>
            </a:r>
          </a:p>
          <a:p>
            <a:pPr lvl="1"/>
            <a:r>
              <a:rPr lang="pt-PT" altLang="en-US"/>
              <a:t>Alguns periféricos (e.g., gravador de CDs) apenas permitem a sua utilização a um só processo de cada vez.</a:t>
            </a:r>
          </a:p>
          <a:p>
            <a:pPr lvl="1"/>
            <a:r>
              <a:rPr lang="pt-PT" altLang="en-US"/>
              <a:t>Se outro processo tentar aceder, duas opções são possíveis:</a:t>
            </a:r>
          </a:p>
          <a:p>
            <a:pPr lvl="2"/>
            <a:r>
              <a:rPr lang="pt-PT" altLang="en-US"/>
              <a:t>Devolver erro na chamada ao sistema correspondente</a:t>
            </a:r>
          </a:p>
          <a:p>
            <a:pPr lvl="2"/>
            <a:r>
              <a:rPr lang="pt-PT" altLang="en-US"/>
              <a:t>Bloquear o processo até que o periférico esteja livre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9776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Nível do utilizador</a:t>
            </a:r>
            <a:endParaRPr lang="en-US" alt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Chamadas ao sistema que iniciam as operações de I/O</a:t>
            </a:r>
          </a:p>
          <a:p>
            <a:r>
              <a:rPr lang="pt-PT" altLang="en-US" dirty="0"/>
              <a:t>Normalmente organizadas em bibliotecas acessíveis ao utilizador (programador)</a:t>
            </a:r>
          </a:p>
          <a:p>
            <a:pPr lvl="1"/>
            <a:r>
              <a:rPr lang="pt-PT" altLang="en-US" dirty="0"/>
              <a:t>Bibliotecas na </a:t>
            </a:r>
            <a:r>
              <a:rPr lang="pt-PT" altLang="en-US" dirty="0" err="1"/>
              <a:t>directoria</a:t>
            </a:r>
            <a:r>
              <a:rPr lang="pt-PT" altLang="en-US" dirty="0"/>
              <a:t> </a:t>
            </a:r>
            <a:r>
              <a:rPr lang="pt-PT" altLang="en-US" dirty="0" err="1">
                <a:solidFill>
                  <a:schemeClr val="accent2"/>
                </a:solidFill>
              </a:rPr>
              <a:t>lib</a:t>
            </a:r>
            <a:r>
              <a:rPr lang="pt-PT" altLang="en-US" dirty="0"/>
              <a:t> no Unix/Linux</a:t>
            </a:r>
          </a:p>
          <a:p>
            <a:pPr lvl="1"/>
            <a:r>
              <a:rPr lang="pt-PT" altLang="en-US" dirty="0" err="1"/>
              <a:t>APIs</a:t>
            </a:r>
            <a:r>
              <a:rPr lang="pt-PT" altLang="en-US" dirty="0"/>
              <a:t> no Windows</a:t>
            </a:r>
          </a:p>
          <a:p>
            <a:r>
              <a:rPr lang="pt-PT" altLang="en-US" dirty="0"/>
              <a:t>Exemplo no Unix/Linux </a:t>
            </a:r>
          </a:p>
          <a:p>
            <a:pPr lvl="1"/>
            <a:r>
              <a:rPr lang="pt-PT" altLang="en-US" dirty="0"/>
              <a:t>Chamada ao sistema </a:t>
            </a:r>
            <a:r>
              <a:rPr lang="pt-PT" altLang="en-US" i="1" dirty="0" err="1">
                <a:solidFill>
                  <a:schemeClr val="accent2"/>
                </a:solidFill>
              </a:rPr>
              <a:t>read</a:t>
            </a:r>
            <a:endParaRPr lang="pt-PT" altLang="en-US" i="1" dirty="0">
              <a:solidFill>
                <a:schemeClr val="accent2"/>
              </a:solidFill>
            </a:endParaRPr>
          </a:p>
          <a:p>
            <a:pPr lvl="2"/>
            <a:r>
              <a:rPr lang="pt-PT" altLang="en-US" dirty="0"/>
              <a:t>Leitura de dados de um dispositivo, identificado por um dado descritor</a:t>
            </a:r>
          </a:p>
          <a:p>
            <a:pPr lvl="1"/>
            <a:r>
              <a:rPr lang="pt-PT" altLang="en-US" dirty="0"/>
              <a:t>Chamada ao sistema </a:t>
            </a:r>
            <a:r>
              <a:rPr lang="pt-PT" altLang="en-US" i="1" dirty="0" err="1">
                <a:solidFill>
                  <a:schemeClr val="accent2"/>
                </a:solidFill>
              </a:rPr>
              <a:t>write</a:t>
            </a:r>
            <a:endParaRPr lang="pt-PT" altLang="en-US" i="1" dirty="0">
              <a:solidFill>
                <a:schemeClr val="accent2"/>
              </a:solidFill>
            </a:endParaRPr>
          </a:p>
          <a:p>
            <a:pPr lvl="2"/>
            <a:r>
              <a:rPr lang="pt-PT" altLang="en-US" dirty="0"/>
              <a:t>Escrita de dados num dispositivo, identificado por um dado descritor</a:t>
            </a:r>
          </a:p>
        </p:txBody>
      </p:sp>
    </p:spTree>
    <p:extLst>
      <p:ext uri="{BB962C8B-B14F-4D97-AF65-F5344CB8AC3E}">
        <p14:creationId xmlns:p14="http://schemas.microsoft.com/office/powerpoint/2010/main" val="14869011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Nível do utilizador</a:t>
            </a:r>
            <a:endParaRPr lang="en-US" alt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 err="1"/>
              <a:t>Spooling</a:t>
            </a:r>
            <a:endParaRPr lang="pt-PT" altLang="en-US" dirty="0"/>
          </a:p>
          <a:p>
            <a:pPr lvl="1"/>
            <a:r>
              <a:rPr lang="pt-PT" altLang="en-US" dirty="0"/>
              <a:t>Técnica para controlar o acesso a periféricos dedicados </a:t>
            </a:r>
          </a:p>
          <a:p>
            <a:pPr lvl="1"/>
            <a:r>
              <a:rPr lang="pt-PT" altLang="en-US" dirty="0"/>
              <a:t>Utilizadores diferentes podem utilizar o mesmo periférico dedicado, mas tem que ser à vez</a:t>
            </a:r>
          </a:p>
          <a:p>
            <a:pPr lvl="1"/>
            <a:r>
              <a:rPr lang="pt-PT" altLang="en-US" dirty="0"/>
              <a:t>Exemplo – impressora</a:t>
            </a:r>
          </a:p>
          <a:p>
            <a:pPr lvl="2"/>
            <a:r>
              <a:rPr lang="pt-PT" altLang="en-US" dirty="0"/>
              <a:t>Existe um diretório especial (</a:t>
            </a:r>
            <a:r>
              <a:rPr lang="pt-PT" altLang="en-US" i="1" dirty="0" err="1"/>
              <a:t>spooling</a:t>
            </a:r>
            <a:r>
              <a:rPr lang="pt-PT" altLang="en-US" i="1" dirty="0"/>
              <a:t> </a:t>
            </a:r>
            <a:r>
              <a:rPr lang="pt-PT" altLang="en-US" i="1" dirty="0" err="1"/>
              <a:t>directory</a:t>
            </a:r>
            <a:r>
              <a:rPr lang="pt-PT" altLang="en-US" dirty="0"/>
              <a:t>) para onde os utilizadores enviam os documentos que pretendem imprimir</a:t>
            </a:r>
          </a:p>
          <a:p>
            <a:pPr lvl="2"/>
            <a:r>
              <a:rPr lang="pt-PT" altLang="en-US" dirty="0"/>
              <a:t>Um processo (</a:t>
            </a:r>
            <a:r>
              <a:rPr lang="pt-PT" altLang="en-US" i="1" dirty="0" err="1"/>
              <a:t>daemon</a:t>
            </a:r>
            <a:r>
              <a:rPr lang="pt-PT" altLang="en-US" dirty="0"/>
              <a:t>) do SO encarrega-se de ir despachando os documentos para a impressora, mas de uma forma ordenada (eventualmente com prioridades)</a:t>
            </a:r>
          </a:p>
        </p:txBody>
      </p:sp>
    </p:spTree>
    <p:extLst>
      <p:ext uri="{BB962C8B-B14F-4D97-AF65-F5344CB8AC3E}">
        <p14:creationId xmlns:p14="http://schemas.microsoft.com/office/powerpoint/2010/main" val="802262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Níveis de I/O</a:t>
            </a:r>
            <a:endParaRPr lang="en-US" alt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/>
              <a:t>Resumindo...</a:t>
            </a:r>
            <a:endParaRPr lang="en-US"/>
          </a:p>
        </p:txBody>
      </p:sp>
      <p:grpSp>
        <p:nvGrpSpPr>
          <p:cNvPr id="48132" name="Group 25"/>
          <p:cNvGrpSpPr>
            <a:grpSpLocks/>
          </p:cNvGrpSpPr>
          <p:nvPr/>
        </p:nvGrpSpPr>
        <p:grpSpPr bwMode="auto">
          <a:xfrm>
            <a:off x="2819400" y="3047686"/>
            <a:ext cx="7543800" cy="3475037"/>
            <a:chOff x="816" y="1507"/>
            <a:chExt cx="4752" cy="2189"/>
          </a:xfrm>
        </p:grpSpPr>
        <p:grpSp>
          <p:nvGrpSpPr>
            <p:cNvPr id="48137" name="Group 4"/>
            <p:cNvGrpSpPr>
              <a:grpSpLocks/>
            </p:cNvGrpSpPr>
            <p:nvPr/>
          </p:nvGrpSpPr>
          <p:grpSpPr bwMode="auto">
            <a:xfrm>
              <a:off x="816" y="1536"/>
              <a:ext cx="2208" cy="2160"/>
              <a:chOff x="1536" y="1680"/>
              <a:chExt cx="2208" cy="2160"/>
            </a:xfrm>
          </p:grpSpPr>
          <p:sp>
            <p:nvSpPr>
              <p:cNvPr id="92165" name="Rectangle 5"/>
              <p:cNvSpPr>
                <a:spLocks noChangeArrowheads="1"/>
              </p:cNvSpPr>
              <p:nvPr/>
            </p:nvSpPr>
            <p:spPr bwMode="auto">
              <a:xfrm>
                <a:off x="1536" y="1680"/>
                <a:ext cx="2208" cy="28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1600">
                    <a:latin typeface="Arial" charset="0"/>
                    <a:ea typeface="ＭＳ Ｐゴシック" charset="0"/>
                  </a:rPr>
                  <a:t>Utilizador</a:t>
                </a:r>
                <a:endParaRPr lang="en-US" sz="160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2166" name="Rectangle 6"/>
              <p:cNvSpPr>
                <a:spLocks noChangeArrowheads="1"/>
              </p:cNvSpPr>
              <p:nvPr/>
            </p:nvSpPr>
            <p:spPr bwMode="auto">
              <a:xfrm>
                <a:off x="1536" y="2148"/>
                <a:ext cx="2208" cy="28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1600">
                    <a:latin typeface="Arial" charset="0"/>
                    <a:ea typeface="ＭＳ Ｐゴシック" charset="0"/>
                  </a:rPr>
                  <a:t>Device independent software</a:t>
                </a:r>
                <a:endParaRPr lang="en-US" sz="160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2167" name="Rectangle 7"/>
              <p:cNvSpPr>
                <a:spLocks noChangeArrowheads="1"/>
              </p:cNvSpPr>
              <p:nvPr/>
            </p:nvSpPr>
            <p:spPr bwMode="auto">
              <a:xfrm>
                <a:off x="1536" y="2616"/>
                <a:ext cx="2208" cy="28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1600" i="1" dirty="0" err="1">
                    <a:latin typeface="Arial" charset="0"/>
                    <a:ea typeface="ＭＳ Ｐゴシック" charset="0"/>
                  </a:rPr>
                  <a:t>Device</a:t>
                </a:r>
                <a:r>
                  <a:rPr lang="pt-PT" sz="1600" i="1" dirty="0">
                    <a:latin typeface="Arial" charset="0"/>
                    <a:ea typeface="ＭＳ Ｐゴシック" charset="0"/>
                  </a:rPr>
                  <a:t> </a:t>
                </a:r>
                <a:r>
                  <a:rPr lang="pt-PT" sz="1600" i="1" dirty="0" err="1">
                    <a:latin typeface="Arial" charset="0"/>
                    <a:ea typeface="ＭＳ Ｐゴシック" charset="0"/>
                  </a:rPr>
                  <a:t>drivers</a:t>
                </a:r>
                <a:endParaRPr lang="en-US" sz="1600" i="1" dirty="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2168" name="Rectangle 8"/>
              <p:cNvSpPr>
                <a:spLocks noChangeArrowheads="1"/>
              </p:cNvSpPr>
              <p:nvPr/>
            </p:nvSpPr>
            <p:spPr bwMode="auto">
              <a:xfrm>
                <a:off x="1536" y="3084"/>
                <a:ext cx="2208" cy="28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pt-PT" altLang="en-US" sz="1600">
                    <a:latin typeface="Arial" charset="0"/>
                  </a:rPr>
                  <a:t>Tratamento de interrupções</a:t>
                </a:r>
                <a:endParaRPr lang="en-US" altLang="en-US" sz="1600">
                  <a:latin typeface="Arial" charset="0"/>
                </a:endParaRPr>
              </a:p>
            </p:txBody>
          </p:sp>
          <p:sp>
            <p:nvSpPr>
              <p:cNvPr id="92169" name="Rectangle 9"/>
              <p:cNvSpPr>
                <a:spLocks noChangeArrowheads="1"/>
              </p:cNvSpPr>
              <p:nvPr/>
            </p:nvSpPr>
            <p:spPr bwMode="auto">
              <a:xfrm>
                <a:off x="1536" y="3552"/>
                <a:ext cx="2208" cy="28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1600">
                    <a:latin typeface="Arial" charset="0"/>
                    <a:ea typeface="ＭＳ Ｐゴシック" charset="0"/>
                  </a:rPr>
                  <a:t>Hardware</a:t>
                </a:r>
                <a:endParaRPr lang="en-US" sz="160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2170" name="AutoShape 10"/>
              <p:cNvSpPr>
                <a:spLocks noChangeArrowheads="1"/>
              </p:cNvSpPr>
              <p:nvPr/>
            </p:nvSpPr>
            <p:spPr bwMode="auto">
              <a:xfrm>
                <a:off x="1536" y="1968"/>
                <a:ext cx="336" cy="180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92171" name="AutoShape 11"/>
              <p:cNvSpPr>
                <a:spLocks noChangeArrowheads="1"/>
              </p:cNvSpPr>
              <p:nvPr/>
            </p:nvSpPr>
            <p:spPr bwMode="auto">
              <a:xfrm>
                <a:off x="1536" y="2436"/>
                <a:ext cx="336" cy="180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92172" name="AutoShape 12"/>
              <p:cNvSpPr>
                <a:spLocks noChangeArrowheads="1"/>
              </p:cNvSpPr>
              <p:nvPr/>
            </p:nvSpPr>
            <p:spPr bwMode="auto">
              <a:xfrm>
                <a:off x="1536" y="2904"/>
                <a:ext cx="336" cy="648"/>
              </a:xfrm>
              <a:prstGeom prst="downArrow">
                <a:avLst>
                  <a:gd name="adj1" fmla="val 50000"/>
                  <a:gd name="adj2" fmla="val 48214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92173" name="AutoShape 13"/>
              <p:cNvSpPr>
                <a:spLocks noChangeArrowheads="1"/>
              </p:cNvSpPr>
              <p:nvPr/>
            </p:nvSpPr>
            <p:spPr bwMode="auto">
              <a:xfrm rot="-10800000">
                <a:off x="3408" y="1968"/>
                <a:ext cx="336" cy="180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92174" name="AutoShape 14"/>
              <p:cNvSpPr>
                <a:spLocks noChangeArrowheads="1"/>
              </p:cNvSpPr>
              <p:nvPr/>
            </p:nvSpPr>
            <p:spPr bwMode="auto">
              <a:xfrm rot="-10800000">
                <a:off x="3408" y="2436"/>
                <a:ext cx="336" cy="180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92175" name="AutoShape 15"/>
              <p:cNvSpPr>
                <a:spLocks noChangeArrowheads="1"/>
              </p:cNvSpPr>
              <p:nvPr/>
            </p:nvSpPr>
            <p:spPr bwMode="auto">
              <a:xfrm rot="-10800000">
                <a:off x="3408" y="2904"/>
                <a:ext cx="336" cy="180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92176" name="AutoShape 16"/>
              <p:cNvSpPr>
                <a:spLocks noChangeArrowheads="1"/>
              </p:cNvSpPr>
              <p:nvPr/>
            </p:nvSpPr>
            <p:spPr bwMode="auto">
              <a:xfrm rot="-10800000">
                <a:off x="3408" y="3372"/>
                <a:ext cx="336" cy="180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</p:grpSp>
        <p:sp>
          <p:nvSpPr>
            <p:cNvPr id="92177" name="Line 17"/>
            <p:cNvSpPr>
              <a:spLocks noChangeShapeType="1"/>
            </p:cNvSpPr>
            <p:nvPr/>
          </p:nvSpPr>
          <p:spPr bwMode="auto">
            <a:xfrm flipH="1">
              <a:off x="3024" y="163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92178" name="Text Box 18"/>
            <p:cNvSpPr txBox="1">
              <a:spLocks noChangeArrowheads="1"/>
            </p:cNvSpPr>
            <p:nvPr/>
          </p:nvSpPr>
          <p:spPr bwMode="auto">
            <a:xfrm>
              <a:off x="3408" y="1507"/>
              <a:ext cx="2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2000" dirty="0">
                  <a:ea typeface="ＭＳ Ｐゴシック" charset="0"/>
                </a:rPr>
                <a:t>Chamadas ao sistema, </a:t>
              </a:r>
              <a:r>
                <a:rPr lang="pt-PT" sz="2000" dirty="0" err="1">
                  <a:ea typeface="ＭＳ Ｐゴシック" charset="0"/>
                </a:rPr>
                <a:t>spooling</a:t>
              </a:r>
              <a:endParaRPr lang="en-US" sz="2000" dirty="0">
                <a:ea typeface="ＭＳ Ｐゴシック" charset="0"/>
              </a:endParaRPr>
            </a:p>
          </p:txBody>
        </p:sp>
        <p:sp>
          <p:nvSpPr>
            <p:cNvPr id="92179" name="Line 19"/>
            <p:cNvSpPr>
              <a:spLocks noChangeShapeType="1"/>
            </p:cNvSpPr>
            <p:nvPr/>
          </p:nvSpPr>
          <p:spPr bwMode="auto">
            <a:xfrm flipH="1">
              <a:off x="3024" y="21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92180" name="Text Box 20"/>
            <p:cNvSpPr txBox="1">
              <a:spLocks noChangeArrowheads="1"/>
            </p:cNvSpPr>
            <p:nvPr/>
          </p:nvSpPr>
          <p:spPr bwMode="auto">
            <a:xfrm>
              <a:off x="3408" y="1879"/>
              <a:ext cx="216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PT" altLang="en-US" sz="2000">
                  <a:latin typeface="+mn-lt"/>
                </a:rPr>
                <a:t>Uniformidade de nomes, bloqueio, protecção, buffering</a:t>
              </a:r>
              <a:endParaRPr lang="en-US" altLang="en-US" sz="2000">
                <a:latin typeface="+mn-lt"/>
              </a:endParaRPr>
            </a:p>
          </p:txBody>
        </p:sp>
        <p:sp>
          <p:nvSpPr>
            <p:cNvPr id="92181" name="Line 21"/>
            <p:cNvSpPr>
              <a:spLocks noChangeShapeType="1"/>
            </p:cNvSpPr>
            <p:nvPr/>
          </p:nvSpPr>
          <p:spPr bwMode="auto">
            <a:xfrm flipH="1">
              <a:off x="3024" y="256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92182" name="Text Box 22"/>
            <p:cNvSpPr txBox="1">
              <a:spLocks noChangeArrowheads="1"/>
            </p:cNvSpPr>
            <p:nvPr/>
          </p:nvSpPr>
          <p:spPr bwMode="auto">
            <a:xfrm>
              <a:off x="3408" y="2347"/>
              <a:ext cx="216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PT" altLang="en-US" sz="2000">
                  <a:latin typeface="+mn-lt"/>
                </a:rPr>
                <a:t>Programação, escrita e leitura dos registos dos controladores</a:t>
              </a:r>
              <a:endParaRPr lang="en-US" altLang="en-US" sz="2000">
                <a:latin typeface="+mn-lt"/>
              </a:endParaRPr>
            </a:p>
          </p:txBody>
        </p:sp>
        <p:sp>
          <p:nvSpPr>
            <p:cNvPr id="92183" name="Line 23"/>
            <p:cNvSpPr>
              <a:spLocks noChangeShapeType="1"/>
            </p:cNvSpPr>
            <p:nvPr/>
          </p:nvSpPr>
          <p:spPr bwMode="auto">
            <a:xfrm flipH="1">
              <a:off x="3024" y="307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92184" name="Text Box 24"/>
            <p:cNvSpPr txBox="1">
              <a:spLocks noChangeArrowheads="1"/>
            </p:cNvSpPr>
            <p:nvPr/>
          </p:nvSpPr>
          <p:spPr bwMode="auto">
            <a:xfrm>
              <a:off x="3408" y="2853"/>
              <a:ext cx="216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PT" altLang="en-US" sz="2000">
                  <a:latin typeface="+mn-lt"/>
                </a:rPr>
                <a:t>Desbloquear o driver quando a operação de I/O está concluída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31" name="Text Box 24"/>
            <p:cNvSpPr txBox="1">
              <a:spLocks noChangeArrowheads="1"/>
            </p:cNvSpPr>
            <p:nvPr/>
          </p:nvSpPr>
          <p:spPr bwMode="auto">
            <a:xfrm>
              <a:off x="3408" y="3434"/>
              <a:ext cx="21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PT" altLang="en-US" sz="2000" dirty="0">
                  <a:latin typeface="+mn-lt"/>
                </a:rPr>
                <a:t>executa a operação </a:t>
              </a:r>
              <a:r>
                <a:rPr lang="pt-PT" altLang="en-US" sz="2000">
                  <a:latin typeface="+mn-lt"/>
                </a:rPr>
                <a:t>de I/O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32" name="Line 23"/>
            <p:cNvSpPr>
              <a:spLocks noChangeShapeType="1"/>
            </p:cNvSpPr>
            <p:nvPr/>
          </p:nvSpPr>
          <p:spPr bwMode="auto">
            <a:xfrm flipH="1">
              <a:off x="3024" y="35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  <p:sp>
        <p:nvSpPr>
          <p:cNvPr id="92186" name="Line 26"/>
          <p:cNvSpPr>
            <a:spLocks noChangeShapeType="1"/>
          </p:cNvSpPr>
          <p:nvPr/>
        </p:nvSpPr>
        <p:spPr bwMode="auto">
          <a:xfrm>
            <a:off x="3086100" y="2873060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92187" name="Line 27"/>
          <p:cNvSpPr>
            <a:spLocks noChangeShapeType="1"/>
          </p:cNvSpPr>
          <p:nvPr/>
        </p:nvSpPr>
        <p:spPr bwMode="auto">
          <a:xfrm>
            <a:off x="6057900" y="2873060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92188" name="Rectangle 28"/>
          <p:cNvSpPr>
            <a:spLocks noChangeArrowheads="1"/>
          </p:cNvSpPr>
          <p:nvPr/>
        </p:nvSpPr>
        <p:spPr bwMode="auto">
          <a:xfrm>
            <a:off x="2357439" y="2453960"/>
            <a:ext cx="16158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PT" sz="2000">
                <a:ea typeface="ＭＳ Ｐゴシック" charset="0"/>
              </a:rPr>
              <a:t>Pedido de I/O</a:t>
            </a:r>
            <a:endParaRPr lang="en-US" sz="2000">
              <a:ea typeface="ＭＳ Ｐゴシック" charset="0"/>
            </a:endParaRPr>
          </a:p>
        </p:txBody>
      </p:sp>
      <p:sp>
        <p:nvSpPr>
          <p:cNvPr id="92189" name="Rectangle 29"/>
          <p:cNvSpPr>
            <a:spLocks noChangeArrowheads="1"/>
          </p:cNvSpPr>
          <p:nvPr/>
        </p:nvSpPr>
        <p:spPr bwMode="auto">
          <a:xfrm>
            <a:off x="5329239" y="2453960"/>
            <a:ext cx="15836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en-US" sz="2000">
                <a:latin typeface="+mn-lt"/>
              </a:rPr>
              <a:t>I/O concluído</a:t>
            </a:r>
            <a:endParaRPr lang="en-US" altLang="en-US" sz="20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9950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I/O – hardware</a:t>
            </a:r>
            <a:endParaRPr lang="en-US" alt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Tipos de dispositivos periféricos</a:t>
            </a:r>
          </a:p>
          <a:p>
            <a:pPr lvl="1"/>
            <a:r>
              <a:rPr lang="pt-PT" altLang="en-US"/>
              <a:t>Orientados ao bloco</a:t>
            </a:r>
          </a:p>
          <a:p>
            <a:pPr lvl="2"/>
            <a:r>
              <a:rPr lang="pt-PT" altLang="en-US"/>
              <a:t>Guardam a informação em blocos de dimensão fixa, cada um com o seu endereço</a:t>
            </a:r>
          </a:p>
          <a:p>
            <a:pPr lvl="2"/>
            <a:r>
              <a:rPr lang="pt-PT" altLang="en-US"/>
              <a:t>O acesso aos blocos é feito de forma independente uns dos outros</a:t>
            </a:r>
          </a:p>
          <a:p>
            <a:pPr lvl="3"/>
            <a:r>
              <a:rPr lang="pt-PT" altLang="en-US"/>
              <a:t>Exemplos: discos-rígidos, CD-ROMs</a:t>
            </a:r>
          </a:p>
          <a:p>
            <a:pPr lvl="1"/>
            <a:r>
              <a:rPr lang="pt-PT" altLang="en-US"/>
              <a:t>Orientados ao carater</a:t>
            </a:r>
          </a:p>
          <a:p>
            <a:pPr lvl="2"/>
            <a:r>
              <a:rPr lang="pt-PT" altLang="en-US"/>
              <a:t>Aceita ou entrega um conjunto contínuo de bytes (stream)</a:t>
            </a:r>
          </a:p>
          <a:p>
            <a:pPr lvl="3"/>
            <a:r>
              <a:rPr lang="pt-PT" altLang="en-US"/>
              <a:t>Exemplos: teclados, modems, impressoras</a:t>
            </a:r>
          </a:p>
          <a:p>
            <a:pPr lvl="1"/>
            <a:r>
              <a:rPr lang="pt-PT" altLang="en-US"/>
              <a:t>Outros casos</a:t>
            </a:r>
          </a:p>
          <a:p>
            <a:pPr lvl="2"/>
            <a:r>
              <a:rPr lang="pt-PT" altLang="en-US"/>
              <a:t>Relógio do sistema</a:t>
            </a:r>
          </a:p>
          <a:p>
            <a:pPr lvl="3"/>
            <a:r>
              <a:rPr lang="pt-PT" altLang="en-US"/>
              <a:t>A função deste dispositivo é apenas enviar uma interrupção periodicamente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5128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I/O – hardware</a:t>
            </a:r>
            <a:endParaRPr lang="en-US" alt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Ritmos de transmissão dos dados</a:t>
            </a:r>
          </a:p>
          <a:p>
            <a:endParaRPr lang="pt-PT" altLang="en-US"/>
          </a:p>
          <a:p>
            <a:endParaRPr lang="pt-PT" altLang="en-US"/>
          </a:p>
          <a:p>
            <a:endParaRPr lang="pt-PT" altLang="en-US"/>
          </a:p>
          <a:p>
            <a:endParaRPr lang="pt-PT" altLang="en-US"/>
          </a:p>
          <a:p>
            <a:endParaRPr lang="pt-PT" altLang="en-US"/>
          </a:p>
          <a:p>
            <a:endParaRPr lang="pt-PT" altLang="en-US"/>
          </a:p>
          <a:p>
            <a:r>
              <a:rPr lang="pt-PT" altLang="en-US"/>
              <a:t>O SO tem que dar uma boa resposta para a gama de velocidades dos periféricos.</a:t>
            </a:r>
            <a:endParaRPr lang="en-US" altLang="en-US" dirty="0"/>
          </a:p>
        </p:txBody>
      </p:sp>
      <p:pic>
        <p:nvPicPr>
          <p:cNvPr id="1843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263" y="2270125"/>
            <a:ext cx="11557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839" y="3281364"/>
            <a:ext cx="1119187" cy="111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263" y="4545014"/>
            <a:ext cx="11477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422928"/>
              </p:ext>
            </p:extLst>
          </p:nvPr>
        </p:nvGraphicFramePr>
        <p:xfrm>
          <a:off x="2870633" y="2401428"/>
          <a:ext cx="5465762" cy="2965911"/>
        </p:xfrm>
        <a:graphic>
          <a:graphicData uri="http://schemas.openxmlformats.org/drawingml/2006/table">
            <a:tbl>
              <a:tblPr/>
              <a:tblGrid>
                <a:gridCol w="288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0718">
                <a:tc>
                  <a:txBody>
                    <a:bodyPr/>
                    <a:lstStyle>
                      <a:lvl1pPr defTabSz="457200"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8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Dispositivo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68581" marR="68581" marT="0" marB="0"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8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Ritmo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(bytes/segundo)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68581" marR="68581" marT="0" marB="0"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359">
                <a:tc>
                  <a:txBody>
                    <a:bodyPr/>
                    <a:lstStyle>
                      <a:lvl1pPr defTabSz="457200"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8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Teclado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68581" marR="68581" marT="0" marB="0"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8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 B/s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68581" marR="68581" marT="0" marB="0"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359">
                <a:tc>
                  <a:txBody>
                    <a:bodyPr/>
                    <a:lstStyle>
                      <a:lvl1pPr defTabSz="457200"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8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Rato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68581" marR="6858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8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100 B/s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68581" marR="6858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359">
                <a:tc>
                  <a:txBody>
                    <a:bodyPr/>
                    <a:lstStyle>
                      <a:lvl1pPr defTabSz="457200"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8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Impressora laser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68581" marR="6858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8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100 KB/s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68581" marR="6858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359">
                <a:tc>
                  <a:txBody>
                    <a:bodyPr/>
                    <a:lstStyle>
                      <a:lvl1pPr defTabSz="457200"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8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Disco IDE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68581" marR="6858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8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 MB/s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68581" marR="6858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359">
                <a:tc>
                  <a:txBody>
                    <a:bodyPr/>
                    <a:lstStyle>
                      <a:lvl1pPr defTabSz="457200"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8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Disco EIDE (ATA)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68581" marR="6858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8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16.7 MB/s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68581" marR="6858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359">
                <a:tc>
                  <a:txBody>
                    <a:bodyPr/>
                    <a:lstStyle>
                      <a:lvl1pPr defTabSz="457200"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8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Monitor XGA (1024x768), USB 2.0 </a:t>
                      </a:r>
                      <a:r>
                        <a:rPr kumimoji="0" lang="pt-PT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high</a:t>
                      </a:r>
                      <a:r>
                        <a:rPr kumimoji="0" lang="pt-PT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speed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68581" marR="6858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8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 MB/s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68581" marR="6858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359">
                <a:tc>
                  <a:txBody>
                    <a:bodyPr/>
                    <a:lstStyle>
                      <a:lvl1pPr defTabSz="457200"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8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USB 3.0 SuperSpeed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68581" marR="6858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8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625 MB/s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68581" marR="6858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359">
                <a:tc>
                  <a:txBody>
                    <a:bodyPr/>
                    <a:lstStyle>
                      <a:lvl1pPr defTabSz="457200"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8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Thunderbolt 3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68581" marR="6858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8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 GB/s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68581" marR="6858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80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6" r="7504" b="10791"/>
          <a:stretch>
            <a:fillRect/>
          </a:stretch>
        </p:blipFill>
        <p:spPr bwMode="auto">
          <a:xfrm>
            <a:off x="6305005" y="4583658"/>
            <a:ext cx="2403566" cy="1712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I/O – hardware</a:t>
            </a:r>
            <a:endParaRPr lang="en-US" alt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Controladores (adapters)</a:t>
            </a:r>
          </a:p>
          <a:p>
            <a:pPr lvl="1"/>
            <a:r>
              <a:rPr lang="pt-PT" altLang="en-US"/>
              <a:t>Interface (em hardware) que o dispositivo apresenta ao resto do sistema</a:t>
            </a:r>
          </a:p>
          <a:p>
            <a:pPr lvl="1"/>
            <a:r>
              <a:rPr lang="pt-PT" altLang="en-US"/>
              <a:t>O controlador é geralmente constituído por:</a:t>
            </a:r>
          </a:p>
          <a:p>
            <a:pPr lvl="2"/>
            <a:r>
              <a:rPr lang="pt-PT" altLang="en-US"/>
              <a:t>Conjunto de registos programáveis</a:t>
            </a:r>
          </a:p>
          <a:p>
            <a:pPr lvl="2"/>
            <a:r>
              <a:rPr lang="pt-PT" altLang="en-US"/>
              <a:t>Conjunto de registos para dados (escrita/leitura)</a:t>
            </a:r>
          </a:p>
          <a:p>
            <a:pPr lvl="2"/>
            <a:r>
              <a:rPr lang="pt-PT" altLang="en-US"/>
              <a:t>Lógica de controlo</a:t>
            </a:r>
          </a:p>
          <a:p>
            <a:pPr lvl="2"/>
            <a:r>
              <a:rPr lang="pt-PT" altLang="en-US"/>
              <a:t>No fundo é um micro-processador, com ligações aos barramentos do sistema</a:t>
            </a:r>
            <a:endParaRPr lang="en-US" altLang="en-US"/>
          </a:p>
        </p:txBody>
      </p:sp>
      <p:pic>
        <p:nvPicPr>
          <p:cNvPr id="1946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696" y="4583657"/>
            <a:ext cx="2062162" cy="154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6143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altLang="en-US" dirty="0"/>
              <a:t>I/O – hardware: Acesso aos dispositivos</a:t>
            </a:r>
            <a:endParaRPr lang="en-US" alt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Autofit/>
          </a:bodyPr>
          <a:lstStyle/>
          <a:p>
            <a:r>
              <a:rPr lang="pt-PT" altLang="en-US" dirty="0"/>
              <a:t>Portos I/O</a:t>
            </a:r>
          </a:p>
          <a:p>
            <a:pPr lvl="1"/>
            <a:r>
              <a:rPr lang="pt-PT" altLang="en-US" dirty="0"/>
              <a:t>A cada registo dos diversos controladores é atribuído um número designado Porto I/O</a:t>
            </a:r>
          </a:p>
          <a:p>
            <a:pPr lvl="1"/>
            <a:r>
              <a:rPr lang="pt-PT" altLang="en-US" dirty="0"/>
              <a:t>O acesso é feito utilizando instruções em linguagem de baixo nível (habitualmente </a:t>
            </a:r>
            <a:r>
              <a:rPr lang="pt-PT" altLang="en-US" dirty="0" err="1"/>
              <a:t>assembly</a:t>
            </a:r>
            <a:r>
              <a:rPr lang="pt-PT" altLang="en-US" dirty="0"/>
              <a:t>)</a:t>
            </a:r>
          </a:p>
          <a:p>
            <a:pPr lvl="2"/>
            <a:r>
              <a:rPr lang="pt-PT" altLang="en-US" dirty="0">
                <a:solidFill>
                  <a:schemeClr val="accent2"/>
                </a:solidFill>
              </a:rPr>
              <a:t>in registo, porto</a:t>
            </a:r>
            <a:br>
              <a:rPr lang="pt-PT" altLang="en-US" dirty="0"/>
            </a:br>
            <a:r>
              <a:rPr lang="pt-PT" altLang="en-US" dirty="0"/>
              <a:t>copia o conteúdo do registo do controlador de periférico para um registo da CPU</a:t>
            </a:r>
          </a:p>
          <a:p>
            <a:pPr lvl="2"/>
            <a:r>
              <a:rPr lang="pt-PT" altLang="en-US" dirty="0">
                <a:solidFill>
                  <a:schemeClr val="accent2"/>
                </a:solidFill>
              </a:rPr>
              <a:t>out porto, registo</a:t>
            </a:r>
            <a:br>
              <a:rPr lang="pt-PT" altLang="en-US" dirty="0"/>
            </a:br>
            <a:r>
              <a:rPr lang="pt-PT" altLang="en-US" dirty="0"/>
              <a:t>copia o conteúdo de um registo da CPU para um registo do controlador</a:t>
            </a:r>
          </a:p>
          <a:p>
            <a:r>
              <a:rPr lang="pt-PT" altLang="en-US" dirty="0" err="1"/>
              <a:t>Memory-mapped</a:t>
            </a:r>
            <a:r>
              <a:rPr lang="pt-PT" altLang="en-US" dirty="0"/>
              <a:t> I/O</a:t>
            </a:r>
          </a:p>
          <a:p>
            <a:r>
              <a:rPr lang="pt-PT" altLang="en-US" dirty="0"/>
              <a:t>Acesso híbrido</a:t>
            </a:r>
          </a:p>
        </p:txBody>
      </p:sp>
      <p:sp>
        <p:nvSpPr>
          <p:cNvPr id="8" name="Rectangle 1028">
            <a:extLst>
              <a:ext uri="{FF2B5EF4-FFF2-40B4-BE49-F238E27FC236}">
                <a16:creationId xmlns:a16="http://schemas.microsoft.com/office/drawing/2014/main" id="{9D8D3C34-6DA9-454B-B4AE-E3393BDEF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1404" y="3608921"/>
            <a:ext cx="1058110" cy="1213355"/>
          </a:xfrm>
          <a:prstGeom prst="rect">
            <a:avLst/>
          </a:prstGeom>
          <a:solidFill>
            <a:srgbClr val="FFFF9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9" name="Rectangle 1029">
            <a:extLst>
              <a:ext uri="{FF2B5EF4-FFF2-40B4-BE49-F238E27FC236}">
                <a16:creationId xmlns:a16="http://schemas.microsoft.com/office/drawing/2014/main" id="{64369C93-EC86-CB45-870F-940273A28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1135" y="4628139"/>
            <a:ext cx="1058110" cy="194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10" name="Text Box 1035">
            <a:extLst>
              <a:ext uri="{FF2B5EF4-FFF2-40B4-BE49-F238E27FC236}">
                <a16:creationId xmlns:a16="http://schemas.microsoft.com/office/drawing/2014/main" id="{0E2E8739-4245-214D-8103-13E9B37F0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5052" y="3236825"/>
            <a:ext cx="1446083" cy="400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dirty="0">
                <a:latin typeface="+mn-lt"/>
              </a:rPr>
              <a:t>Memória</a:t>
            </a:r>
            <a:endParaRPr lang="en-US" altLang="en-US" sz="2000" dirty="0">
              <a:latin typeface="+mn-lt"/>
            </a:endParaRPr>
          </a:p>
        </p:txBody>
      </p:sp>
      <p:sp>
        <p:nvSpPr>
          <p:cNvPr id="11" name="Text Box 1036">
            <a:extLst>
              <a:ext uri="{FF2B5EF4-FFF2-40B4-BE49-F238E27FC236}">
                <a16:creationId xmlns:a16="http://schemas.microsoft.com/office/drawing/2014/main" id="{15A9B6CC-3438-7B49-B98B-9E8F401E1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514" y="4336934"/>
            <a:ext cx="1446083" cy="33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 sz="1600" dirty="0">
                <a:ea typeface="ＭＳ Ｐゴシック" charset="0"/>
              </a:rPr>
              <a:t>Portos I/O</a:t>
            </a:r>
            <a:endParaRPr lang="en-US" sz="1600" dirty="0">
              <a:ea typeface="ＭＳ Ｐゴシック" charset="0"/>
            </a:endParaRPr>
          </a:p>
        </p:txBody>
      </p:sp>
      <p:sp>
        <p:nvSpPr>
          <p:cNvPr id="12" name="Text Box 1041">
            <a:extLst>
              <a:ext uri="{FF2B5EF4-FFF2-40B4-BE49-F238E27FC236}">
                <a16:creationId xmlns:a16="http://schemas.microsoft.com/office/drawing/2014/main" id="{FFFD7F8D-88C4-A340-9A9B-A0D26CEFD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1404" y="4943612"/>
            <a:ext cx="2327842" cy="36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 dirty="0">
                <a:ea typeface="ＭＳ Ｐゴシック" charset="0"/>
              </a:rPr>
              <a:t>Acesso por portos</a:t>
            </a: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169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I/O – hardware: Acesso aos dispositivos</a:t>
            </a:r>
            <a:endParaRPr lang="en-US" alt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Portos I/O</a:t>
            </a:r>
          </a:p>
          <a:p>
            <a:r>
              <a:rPr lang="pt-PT" altLang="en-US"/>
              <a:t>Memory-mapped I/O</a:t>
            </a:r>
          </a:p>
          <a:p>
            <a:pPr lvl="1"/>
            <a:r>
              <a:rPr lang="pt-PT" altLang="en-US"/>
              <a:t>O acesso aos dispositivos é feito como se tratasse de um acesso à memória</a:t>
            </a:r>
          </a:p>
          <a:p>
            <a:pPr lvl="1"/>
            <a:r>
              <a:rPr lang="pt-PT" altLang="en-US"/>
              <a:t>Cada registo do controlador é mapeado para uma posição de memória</a:t>
            </a:r>
          </a:p>
          <a:p>
            <a:pPr lvl="1"/>
            <a:r>
              <a:rPr lang="pt-PT" altLang="en-US"/>
              <a:t>Uma escrita ou leitura nessa posição de memória corresponde na realidade a uma escrita / leitura no registo do controlador</a:t>
            </a:r>
          </a:p>
          <a:p>
            <a:r>
              <a:rPr lang="pt-PT" altLang="en-US"/>
              <a:t>Acesso híbrido</a:t>
            </a:r>
            <a:endParaRPr lang="pt-PT" altLang="en-US" dirty="0"/>
          </a:p>
        </p:txBody>
      </p:sp>
      <p:sp>
        <p:nvSpPr>
          <p:cNvPr id="8" name="Rectangle 1030">
            <a:extLst>
              <a:ext uri="{FF2B5EF4-FFF2-40B4-BE49-F238E27FC236}">
                <a16:creationId xmlns:a16="http://schemas.microsoft.com/office/drawing/2014/main" id="{77CE31C5-BB5E-4646-BA9B-DFD2CACD1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2866" y="4416417"/>
            <a:ext cx="1058110" cy="1213356"/>
          </a:xfrm>
          <a:prstGeom prst="rect">
            <a:avLst/>
          </a:prstGeom>
          <a:solidFill>
            <a:srgbClr val="FFFF9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9" name="Rectangle 1031">
            <a:extLst>
              <a:ext uri="{FF2B5EF4-FFF2-40B4-BE49-F238E27FC236}">
                <a16:creationId xmlns:a16="http://schemas.microsoft.com/office/drawing/2014/main" id="{154DB74E-678B-9745-B63B-8E40DC8F8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2866" y="4416417"/>
            <a:ext cx="1058110" cy="194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10" name="Text Box 1037">
            <a:extLst>
              <a:ext uri="{FF2B5EF4-FFF2-40B4-BE49-F238E27FC236}">
                <a16:creationId xmlns:a16="http://schemas.microsoft.com/office/drawing/2014/main" id="{C40E5336-2214-114C-ACBE-292E71687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1244" y="4068588"/>
            <a:ext cx="1446084" cy="400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dirty="0">
                <a:latin typeface="+mn-lt"/>
              </a:rPr>
              <a:t>Memória</a:t>
            </a:r>
            <a:endParaRPr lang="en-US" altLang="en-US" sz="2000" dirty="0">
              <a:latin typeface="+mn-lt"/>
            </a:endParaRPr>
          </a:p>
        </p:txBody>
      </p:sp>
      <p:sp>
        <p:nvSpPr>
          <p:cNvPr id="11" name="Text Box 1042">
            <a:extLst>
              <a:ext uri="{FF2B5EF4-FFF2-40B4-BE49-F238E27FC236}">
                <a16:creationId xmlns:a16="http://schemas.microsoft.com/office/drawing/2014/main" id="{877368DA-FF21-0947-AFE9-8295679A8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3811" y="5751108"/>
            <a:ext cx="2327842" cy="36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 dirty="0" err="1">
                <a:ea typeface="ＭＳ Ｐゴシック" charset="0"/>
              </a:rPr>
              <a:t>Memory-mapped</a:t>
            </a:r>
            <a:r>
              <a:rPr lang="pt-PT" dirty="0">
                <a:ea typeface="ＭＳ Ｐゴシック" charset="0"/>
              </a:rPr>
              <a:t> I/O</a:t>
            </a: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265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altLang="en-US" dirty="0"/>
              <a:t>I/O – hardware: Acesso aos dispositivos</a:t>
            </a:r>
            <a:endParaRPr lang="en-US" alt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Autofit/>
          </a:bodyPr>
          <a:lstStyle/>
          <a:p>
            <a:r>
              <a:rPr lang="pt-PT" altLang="en-US" dirty="0"/>
              <a:t>Portos I/O</a:t>
            </a:r>
          </a:p>
          <a:p>
            <a:r>
              <a:rPr lang="pt-PT" altLang="en-US" dirty="0" err="1"/>
              <a:t>Memory-mapped</a:t>
            </a:r>
            <a:r>
              <a:rPr lang="pt-PT" altLang="en-US" dirty="0"/>
              <a:t> I/O</a:t>
            </a:r>
          </a:p>
          <a:p>
            <a:r>
              <a:rPr lang="pt-PT" altLang="en-US" dirty="0"/>
              <a:t>Acesso híbrido</a:t>
            </a:r>
          </a:p>
          <a:p>
            <a:pPr lvl="1"/>
            <a:r>
              <a:rPr lang="pt-PT" altLang="en-US" dirty="0"/>
              <a:t>Acesso a alguns dispositivos por </a:t>
            </a:r>
            <a:r>
              <a:rPr lang="pt-PT" altLang="en-US" dirty="0" err="1"/>
              <a:t>memory-mapped</a:t>
            </a:r>
            <a:r>
              <a:rPr lang="pt-PT" altLang="en-US" dirty="0"/>
              <a:t> I/O</a:t>
            </a:r>
          </a:p>
          <a:p>
            <a:pPr lvl="1"/>
            <a:r>
              <a:rPr lang="pt-PT" altLang="en-US" dirty="0"/>
              <a:t>A outros dispositivos acesso por portos</a:t>
            </a:r>
          </a:p>
          <a:p>
            <a:pPr lvl="1"/>
            <a:r>
              <a:rPr lang="pt-PT" altLang="en-US" dirty="0"/>
              <a:t>Ou mesmo acesso dos dois modos ao mesmo dispositivo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62AF18-21E9-A949-B1C9-64E3A74A1DF4}"/>
              </a:ext>
            </a:extLst>
          </p:cNvPr>
          <p:cNvGrpSpPr/>
          <p:nvPr/>
        </p:nvGrpSpPr>
        <p:grpSpPr>
          <a:xfrm>
            <a:off x="6970846" y="1503234"/>
            <a:ext cx="2680545" cy="2075849"/>
            <a:chOff x="8938192" y="1515038"/>
            <a:chExt cx="2680545" cy="2075849"/>
          </a:xfrm>
        </p:grpSpPr>
        <p:sp>
          <p:nvSpPr>
            <p:cNvPr id="24" name="Rectangle 1028">
              <a:extLst>
                <a:ext uri="{FF2B5EF4-FFF2-40B4-BE49-F238E27FC236}">
                  <a16:creationId xmlns:a16="http://schemas.microsoft.com/office/drawing/2014/main" id="{3959559D-C30E-3A48-AE7D-CA6C4C2D2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14544" y="1887134"/>
              <a:ext cx="1058110" cy="1213355"/>
            </a:xfrm>
            <a:prstGeom prst="rect">
              <a:avLst/>
            </a:prstGeom>
            <a:solidFill>
              <a:srgbClr val="FFFF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5" name="Rectangle 1029">
              <a:extLst>
                <a:ext uri="{FF2B5EF4-FFF2-40B4-BE49-F238E27FC236}">
                  <a16:creationId xmlns:a16="http://schemas.microsoft.com/office/drawing/2014/main" id="{4C393D25-BCF0-3C45-BC88-61B456B3B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84275" y="2906352"/>
              <a:ext cx="1058110" cy="1941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6" name="Text Box 1035">
              <a:extLst>
                <a:ext uri="{FF2B5EF4-FFF2-40B4-BE49-F238E27FC236}">
                  <a16:creationId xmlns:a16="http://schemas.microsoft.com/office/drawing/2014/main" id="{6CF82C0B-C611-D349-9E48-6B6C1F86EC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38192" y="1515038"/>
              <a:ext cx="1446083" cy="400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PT" altLang="en-US" sz="2000" dirty="0">
                  <a:latin typeface="+mn-lt"/>
                </a:rPr>
                <a:t>Memória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27" name="Text Box 1036">
              <a:extLst>
                <a:ext uri="{FF2B5EF4-FFF2-40B4-BE49-F238E27FC236}">
                  <a16:creationId xmlns:a16="http://schemas.microsoft.com/office/drawing/2014/main" id="{159B8407-F0A7-4041-A18C-6129D02298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72654" y="2615147"/>
              <a:ext cx="1446083" cy="338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PT" sz="1600" dirty="0">
                  <a:ea typeface="ＭＳ Ｐゴシック" charset="0"/>
                </a:rPr>
                <a:t>Portos I/O</a:t>
              </a:r>
              <a:endParaRPr lang="en-US" sz="1600" dirty="0">
                <a:ea typeface="ＭＳ Ｐゴシック" charset="0"/>
              </a:endParaRPr>
            </a:p>
          </p:txBody>
        </p:sp>
        <p:sp>
          <p:nvSpPr>
            <p:cNvPr id="28" name="Text Box 1041">
              <a:extLst>
                <a:ext uri="{FF2B5EF4-FFF2-40B4-BE49-F238E27FC236}">
                  <a16:creationId xmlns:a16="http://schemas.microsoft.com/office/drawing/2014/main" id="{FF3F643C-4675-CA4D-B6C2-B00C17744F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14544" y="3221825"/>
              <a:ext cx="2327842" cy="369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PT" dirty="0">
                  <a:ea typeface="ＭＳ Ｐゴシック" charset="0"/>
                </a:rPr>
                <a:t>Acesso por portos</a:t>
              </a:r>
              <a:endParaRPr lang="en-US" dirty="0">
                <a:ea typeface="ＭＳ Ｐゴシック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3E2C257-51C8-5D4C-9657-B27C9D42DFD5}"/>
              </a:ext>
            </a:extLst>
          </p:cNvPr>
          <p:cNvGrpSpPr/>
          <p:nvPr/>
        </p:nvGrpSpPr>
        <p:grpSpPr>
          <a:xfrm>
            <a:off x="9818213" y="1527501"/>
            <a:ext cx="2327842" cy="2051582"/>
            <a:chOff x="8761840" y="3823272"/>
            <a:chExt cx="2327842" cy="2051582"/>
          </a:xfrm>
        </p:grpSpPr>
        <p:sp>
          <p:nvSpPr>
            <p:cNvPr id="29" name="Rectangle 1030">
              <a:extLst>
                <a:ext uri="{FF2B5EF4-FFF2-40B4-BE49-F238E27FC236}">
                  <a16:creationId xmlns:a16="http://schemas.microsoft.com/office/drawing/2014/main" id="{6E90F6C9-0E99-E942-8224-E739EAC3B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0895" y="4171101"/>
              <a:ext cx="1058110" cy="1213356"/>
            </a:xfrm>
            <a:prstGeom prst="rect">
              <a:avLst/>
            </a:prstGeom>
            <a:solidFill>
              <a:srgbClr val="FFFF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30" name="Rectangle 1031">
              <a:extLst>
                <a:ext uri="{FF2B5EF4-FFF2-40B4-BE49-F238E27FC236}">
                  <a16:creationId xmlns:a16="http://schemas.microsoft.com/office/drawing/2014/main" id="{374BAA49-648B-B94D-BD38-D137645F8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0895" y="4171101"/>
              <a:ext cx="1058110" cy="1941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31" name="Text Box 1037">
              <a:extLst>
                <a:ext uri="{FF2B5EF4-FFF2-40B4-BE49-F238E27FC236}">
                  <a16:creationId xmlns:a16="http://schemas.microsoft.com/office/drawing/2014/main" id="{7CF8E887-D3B3-2947-BBB5-830BB9FA1A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9273" y="3823272"/>
              <a:ext cx="1446084" cy="400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PT" altLang="en-US" sz="2000" dirty="0">
                  <a:latin typeface="+mn-lt"/>
                </a:rPr>
                <a:t>Memória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32" name="Text Box 1042">
              <a:extLst>
                <a:ext uri="{FF2B5EF4-FFF2-40B4-BE49-F238E27FC236}">
                  <a16:creationId xmlns:a16="http://schemas.microsoft.com/office/drawing/2014/main" id="{E860666E-FE53-A74D-8F21-A2897A3A55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61840" y="5505792"/>
              <a:ext cx="2327842" cy="369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PT" dirty="0" err="1">
                  <a:ea typeface="ＭＳ Ｐゴシック" charset="0"/>
                </a:rPr>
                <a:t>Memory-mapped</a:t>
              </a:r>
              <a:r>
                <a:rPr lang="pt-PT" dirty="0">
                  <a:ea typeface="ＭＳ Ｐゴシック" charset="0"/>
                </a:rPr>
                <a:t> I/O</a:t>
              </a:r>
              <a:endParaRPr lang="en-US" dirty="0">
                <a:ea typeface="ＭＳ Ｐゴシック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99E318C-6EC1-DB47-8BCD-3C82A5F99105}"/>
              </a:ext>
            </a:extLst>
          </p:cNvPr>
          <p:cNvGrpSpPr/>
          <p:nvPr/>
        </p:nvGrpSpPr>
        <p:grpSpPr>
          <a:xfrm>
            <a:off x="8560186" y="4164531"/>
            <a:ext cx="2680545" cy="2051582"/>
            <a:chOff x="290012" y="4657110"/>
            <a:chExt cx="2680545" cy="2051582"/>
          </a:xfrm>
        </p:grpSpPr>
        <p:sp>
          <p:nvSpPr>
            <p:cNvPr id="33" name="Rectangle 1032">
              <a:extLst>
                <a:ext uri="{FF2B5EF4-FFF2-40B4-BE49-F238E27FC236}">
                  <a16:creationId xmlns:a16="http://schemas.microsoft.com/office/drawing/2014/main" id="{8BFE8404-3E17-AA48-AA5F-45D290EAA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64" y="5004939"/>
              <a:ext cx="1058110" cy="1213356"/>
            </a:xfrm>
            <a:prstGeom prst="rect">
              <a:avLst/>
            </a:prstGeom>
            <a:solidFill>
              <a:srgbClr val="FFFF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34" name="Rectangle 1033">
              <a:extLst>
                <a:ext uri="{FF2B5EF4-FFF2-40B4-BE49-F238E27FC236}">
                  <a16:creationId xmlns:a16="http://schemas.microsoft.com/office/drawing/2014/main" id="{207FAE69-6980-F741-AB35-1D5620F7F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6095" y="6024157"/>
              <a:ext cx="1058110" cy="1941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35" name="Rectangle 1034">
              <a:extLst>
                <a:ext uri="{FF2B5EF4-FFF2-40B4-BE49-F238E27FC236}">
                  <a16:creationId xmlns:a16="http://schemas.microsoft.com/office/drawing/2014/main" id="{C6DADBF5-8780-3845-8B2E-EA730DBE9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64" y="5004939"/>
              <a:ext cx="1058110" cy="1941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36" name="Text Box 1038">
              <a:extLst>
                <a:ext uri="{FF2B5EF4-FFF2-40B4-BE49-F238E27FC236}">
                  <a16:creationId xmlns:a16="http://schemas.microsoft.com/office/drawing/2014/main" id="{82F14E1D-B4FA-9D4C-841D-8BB7481F9A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012" y="4657110"/>
              <a:ext cx="1446083" cy="400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PT" altLang="en-US" sz="2000" dirty="0">
                  <a:latin typeface="+mn-lt"/>
                </a:rPr>
                <a:t>Memória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37" name="Text Box 1040">
              <a:extLst>
                <a:ext uri="{FF2B5EF4-FFF2-40B4-BE49-F238E27FC236}">
                  <a16:creationId xmlns:a16="http://schemas.microsoft.com/office/drawing/2014/main" id="{2201F2F0-103B-2E40-9231-C49ED8E22C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474" y="5732952"/>
              <a:ext cx="1446083" cy="338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PT" sz="1600">
                  <a:ea typeface="ＭＳ Ｐゴシック" charset="0"/>
                </a:rPr>
                <a:t>Portos I/O</a:t>
              </a:r>
              <a:endParaRPr lang="en-US" sz="1600">
                <a:ea typeface="ＭＳ Ｐゴシック" charset="0"/>
              </a:endParaRPr>
            </a:p>
          </p:txBody>
        </p:sp>
        <p:sp>
          <p:nvSpPr>
            <p:cNvPr id="38" name="Text Box 1043">
              <a:extLst>
                <a:ext uri="{FF2B5EF4-FFF2-40B4-BE49-F238E27FC236}">
                  <a16:creationId xmlns:a16="http://schemas.microsoft.com/office/drawing/2014/main" id="{5DC85ABB-79B3-9149-BB26-EB880F3EF4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364" y="6339630"/>
              <a:ext cx="2327842" cy="369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PT" altLang="en-US" sz="1800" dirty="0">
                  <a:latin typeface="+mn-lt"/>
                </a:rPr>
                <a:t>Acesso híbrido</a:t>
              </a:r>
              <a:endParaRPr lang="en-US" altLang="en-US" sz="18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0977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22"/>
          <p:cNvSpPr>
            <a:spLocks noChangeArrowheads="1"/>
          </p:cNvSpPr>
          <p:nvPr/>
        </p:nvSpPr>
        <p:spPr bwMode="auto">
          <a:xfrm flipV="1">
            <a:off x="7597887" y="5051016"/>
            <a:ext cx="84932" cy="60524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grpSp>
        <p:nvGrpSpPr>
          <p:cNvPr id="25602" name="Group 52"/>
          <p:cNvGrpSpPr>
            <a:grpSpLocks/>
          </p:cNvGrpSpPr>
          <p:nvPr/>
        </p:nvGrpSpPr>
        <p:grpSpPr bwMode="auto">
          <a:xfrm>
            <a:off x="2447925" y="2846389"/>
            <a:ext cx="6635750" cy="1195387"/>
            <a:chOff x="596" y="1782"/>
            <a:chExt cx="4180" cy="753"/>
          </a:xfrm>
        </p:grpSpPr>
        <p:sp>
          <p:nvSpPr>
            <p:cNvPr id="74772" name="Rectangle 20"/>
            <p:cNvSpPr>
              <a:spLocks noChangeArrowheads="1"/>
            </p:cNvSpPr>
            <p:nvPr/>
          </p:nvSpPr>
          <p:spPr bwMode="auto">
            <a:xfrm flipV="1">
              <a:off x="688" y="1782"/>
              <a:ext cx="4088" cy="82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74773" name="Rectangle 21"/>
            <p:cNvSpPr>
              <a:spLocks noChangeArrowheads="1"/>
            </p:cNvSpPr>
            <p:nvPr/>
          </p:nvSpPr>
          <p:spPr bwMode="auto">
            <a:xfrm flipV="1">
              <a:off x="596" y="1782"/>
              <a:ext cx="92" cy="753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74774" name="Rectangle 22"/>
            <p:cNvSpPr>
              <a:spLocks noChangeArrowheads="1"/>
            </p:cNvSpPr>
            <p:nvPr/>
          </p:nvSpPr>
          <p:spPr bwMode="auto">
            <a:xfrm flipV="1">
              <a:off x="2105" y="1782"/>
              <a:ext cx="92" cy="753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74775" name="Rectangle 23"/>
            <p:cNvSpPr>
              <a:spLocks noChangeArrowheads="1"/>
            </p:cNvSpPr>
            <p:nvPr/>
          </p:nvSpPr>
          <p:spPr bwMode="auto">
            <a:xfrm flipV="1">
              <a:off x="4684" y="1782"/>
              <a:ext cx="92" cy="753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74776" name="Rectangle 24"/>
            <p:cNvSpPr>
              <a:spLocks noChangeArrowheads="1"/>
            </p:cNvSpPr>
            <p:nvPr/>
          </p:nvSpPr>
          <p:spPr bwMode="auto">
            <a:xfrm flipV="1">
              <a:off x="3698" y="1782"/>
              <a:ext cx="92" cy="753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I/O – hardware</a:t>
            </a:r>
            <a:endParaRPr lang="en-US" alt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/>
              <a:t>DMA (</a:t>
            </a:r>
            <a:r>
              <a:rPr lang="en-GB"/>
              <a:t>Direct Memory Access</a:t>
            </a:r>
            <a:r>
              <a:rPr lang="pt-PT"/>
              <a:t>)</a:t>
            </a:r>
            <a:endParaRPr lang="en-US" dirty="0"/>
          </a:p>
        </p:txBody>
      </p:sp>
      <p:sp>
        <p:nvSpPr>
          <p:cNvPr id="74758" name="AutoShape 6"/>
          <p:cNvSpPr>
            <a:spLocks noChangeArrowheads="1"/>
          </p:cNvSpPr>
          <p:nvPr/>
        </p:nvSpPr>
        <p:spPr bwMode="auto">
          <a:xfrm>
            <a:off x="4346576" y="3810000"/>
            <a:ext cx="1154113" cy="152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74765" name="Rectangle 13"/>
          <p:cNvSpPr>
            <a:spLocks noChangeArrowheads="1"/>
          </p:cNvSpPr>
          <p:nvPr/>
        </p:nvSpPr>
        <p:spPr bwMode="auto">
          <a:xfrm>
            <a:off x="4429126" y="4114800"/>
            <a:ext cx="989013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800"/>
              <a:t>Endereço</a:t>
            </a:r>
            <a:endParaRPr lang="en-US" altLang="en-US" sz="1800"/>
          </a:p>
        </p:txBody>
      </p:sp>
      <p:sp>
        <p:nvSpPr>
          <p:cNvPr id="74766" name="Rectangle 14"/>
          <p:cNvSpPr>
            <a:spLocks noChangeArrowheads="1"/>
          </p:cNvSpPr>
          <p:nvPr/>
        </p:nvSpPr>
        <p:spPr bwMode="auto">
          <a:xfrm>
            <a:off x="4429126" y="4419600"/>
            <a:ext cx="989013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pt-PT">
                <a:ea typeface="ＭＳ Ｐゴシック" charset="0"/>
              </a:rPr>
              <a:t>Contador</a:t>
            </a:r>
            <a:endParaRPr lang="en-US">
              <a:ea typeface="ＭＳ Ｐゴシック" charset="0"/>
            </a:endParaRPr>
          </a:p>
        </p:txBody>
      </p:sp>
      <p:sp>
        <p:nvSpPr>
          <p:cNvPr id="74767" name="Rectangle 15"/>
          <p:cNvSpPr>
            <a:spLocks noChangeArrowheads="1"/>
          </p:cNvSpPr>
          <p:nvPr/>
        </p:nvSpPr>
        <p:spPr bwMode="auto">
          <a:xfrm>
            <a:off x="4429126" y="4724400"/>
            <a:ext cx="989013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pt-PT">
                <a:ea typeface="ＭＳ Ｐゴシック" charset="0"/>
              </a:rPr>
              <a:t>Controlo</a:t>
            </a:r>
            <a:endParaRPr lang="en-US">
              <a:ea typeface="ＭＳ Ｐゴシック" charset="0"/>
            </a:endParaRPr>
          </a:p>
        </p:txBody>
      </p:sp>
      <p:sp>
        <p:nvSpPr>
          <p:cNvPr id="74759" name="AutoShape 7"/>
          <p:cNvSpPr>
            <a:spLocks noChangeArrowheads="1"/>
          </p:cNvSpPr>
          <p:nvPr/>
        </p:nvSpPr>
        <p:spPr bwMode="auto">
          <a:xfrm>
            <a:off x="6878638" y="3813176"/>
            <a:ext cx="1154112" cy="1216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74760" name="AutoShape 8"/>
          <p:cNvSpPr>
            <a:spLocks noChangeArrowheads="1"/>
          </p:cNvSpPr>
          <p:nvPr/>
        </p:nvSpPr>
        <p:spPr bwMode="auto">
          <a:xfrm>
            <a:off x="8445501" y="3827463"/>
            <a:ext cx="1154113" cy="152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1947863" y="5427663"/>
            <a:ext cx="11541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>
                <a:latin typeface="Arial" charset="0"/>
                <a:ea typeface="ＭＳ Ｐゴシック" charset="0"/>
              </a:rPr>
              <a:t>CPU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6310655" y="5025209"/>
            <a:ext cx="140267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 dirty="0">
                <a:latin typeface="Arial" charset="0"/>
                <a:ea typeface="ＭＳ Ｐゴシック" charset="0"/>
              </a:rPr>
              <a:t>Controlador </a:t>
            </a:r>
            <a:br>
              <a:rPr lang="pt-PT" dirty="0">
                <a:latin typeface="Arial" charset="0"/>
                <a:ea typeface="ＭＳ Ｐゴシック" charset="0"/>
              </a:rPr>
            </a:br>
            <a:r>
              <a:rPr lang="pt-PT" dirty="0">
                <a:latin typeface="Arial" charset="0"/>
                <a:ea typeface="ＭＳ Ｐゴシック" charset="0"/>
              </a:rPr>
              <a:t>de Disco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3886201" y="5351463"/>
            <a:ext cx="2060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>
                <a:latin typeface="Arial" charset="0"/>
                <a:ea typeface="ＭＳ Ｐゴシック" charset="0"/>
              </a:rPr>
              <a:t>Controlador </a:t>
            </a:r>
            <a:br>
              <a:rPr lang="pt-PT">
                <a:latin typeface="Arial" charset="0"/>
                <a:ea typeface="ＭＳ Ｐゴシック" charset="0"/>
              </a:rPr>
            </a:br>
            <a:r>
              <a:rPr lang="pt-PT">
                <a:latin typeface="Arial" charset="0"/>
                <a:ea typeface="ＭＳ Ｐゴシック" charset="0"/>
              </a:rPr>
              <a:t>de DMA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8258176" y="5427663"/>
            <a:ext cx="1730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800">
                <a:latin typeface="Arial" charset="0"/>
              </a:rPr>
              <a:t>Memória RAM</a:t>
            </a:r>
            <a:endParaRPr lang="en-US" altLang="en-US" sz="1800">
              <a:latin typeface="Arial" charset="0"/>
            </a:endParaRPr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>
            <a:off x="1947863" y="3827463"/>
            <a:ext cx="1154112" cy="152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grpSp>
        <p:nvGrpSpPr>
          <p:cNvPr id="74806" name="Group 54"/>
          <p:cNvGrpSpPr>
            <a:grpSpLocks/>
          </p:cNvGrpSpPr>
          <p:nvPr/>
        </p:nvGrpSpPr>
        <p:grpSpPr bwMode="auto">
          <a:xfrm>
            <a:off x="7188200" y="2514600"/>
            <a:ext cx="2260600" cy="1676400"/>
            <a:chOff x="3568" y="1584"/>
            <a:chExt cx="1424" cy="1056"/>
          </a:xfrm>
        </p:grpSpPr>
        <p:grpSp>
          <p:nvGrpSpPr>
            <p:cNvPr id="25631" name="Group 38"/>
            <p:cNvGrpSpPr>
              <a:grpSpLocks/>
            </p:cNvGrpSpPr>
            <p:nvPr/>
          </p:nvGrpSpPr>
          <p:grpSpPr bwMode="auto">
            <a:xfrm flipV="1">
              <a:off x="3744" y="1824"/>
              <a:ext cx="986" cy="816"/>
              <a:chOff x="3360" y="2592"/>
              <a:chExt cx="1248" cy="816"/>
            </a:xfrm>
          </p:grpSpPr>
          <p:sp>
            <p:nvSpPr>
              <p:cNvPr id="74784" name="Line 32"/>
              <p:cNvSpPr>
                <a:spLocks noChangeShapeType="1"/>
              </p:cNvSpPr>
              <p:nvPr/>
            </p:nvSpPr>
            <p:spPr bwMode="auto">
              <a:xfrm>
                <a:off x="3360" y="264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74786" name="Line 34"/>
              <p:cNvSpPr>
                <a:spLocks noChangeShapeType="1"/>
              </p:cNvSpPr>
              <p:nvPr/>
            </p:nvSpPr>
            <p:spPr bwMode="auto">
              <a:xfrm>
                <a:off x="3360" y="3408"/>
                <a:ext cx="1248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74787" name="Line 35"/>
              <p:cNvSpPr>
                <a:spLocks noChangeShapeType="1"/>
              </p:cNvSpPr>
              <p:nvPr/>
            </p:nvSpPr>
            <p:spPr bwMode="auto">
              <a:xfrm flipV="1">
                <a:off x="4608" y="2592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</p:grpSp>
        <p:sp>
          <p:nvSpPr>
            <p:cNvPr id="74791" name="Text Box 39"/>
            <p:cNvSpPr txBox="1">
              <a:spLocks noChangeArrowheads="1"/>
            </p:cNvSpPr>
            <p:nvPr/>
          </p:nvSpPr>
          <p:spPr bwMode="auto">
            <a:xfrm>
              <a:off x="3568" y="1584"/>
              <a:ext cx="14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400">
                  <a:solidFill>
                    <a:schemeClr val="tx2"/>
                  </a:solidFill>
                  <a:latin typeface="Arial" charset="0"/>
                  <a:ea typeface="ＭＳ Ｐゴシック" charset="0"/>
                </a:rPr>
                <a:t>3. Transferência de dados</a:t>
              </a:r>
              <a:endParaRPr lang="en-US" sz="1400">
                <a:solidFill>
                  <a:schemeClr val="tx2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74807" name="Group 55"/>
          <p:cNvGrpSpPr>
            <a:grpSpLocks/>
          </p:cNvGrpSpPr>
          <p:nvPr/>
        </p:nvGrpSpPr>
        <p:grpSpPr bwMode="auto">
          <a:xfrm>
            <a:off x="2852739" y="3292475"/>
            <a:ext cx="1812925" cy="731838"/>
            <a:chOff x="837" y="2074"/>
            <a:chExt cx="1142" cy="461"/>
          </a:xfrm>
        </p:grpSpPr>
        <p:sp>
          <p:nvSpPr>
            <p:cNvPr id="74778" name="Freeform 26"/>
            <p:cNvSpPr>
              <a:spLocks/>
            </p:cNvSpPr>
            <p:nvPr/>
          </p:nvSpPr>
          <p:spPr bwMode="auto">
            <a:xfrm>
              <a:off x="1008" y="2391"/>
              <a:ext cx="864" cy="144"/>
            </a:xfrm>
            <a:custGeom>
              <a:avLst/>
              <a:gdLst>
                <a:gd name="T0" fmla="*/ 0 w 864"/>
                <a:gd name="T1" fmla="*/ 144 h 144"/>
                <a:gd name="T2" fmla="*/ 432 w 864"/>
                <a:gd name="T3" fmla="*/ 0 h 144"/>
                <a:gd name="T4" fmla="*/ 864 w 864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4" h="144">
                  <a:moveTo>
                    <a:pt x="0" y="144"/>
                  </a:moveTo>
                  <a:cubicBezTo>
                    <a:pt x="144" y="72"/>
                    <a:pt x="288" y="0"/>
                    <a:pt x="432" y="0"/>
                  </a:cubicBezTo>
                  <a:cubicBezTo>
                    <a:pt x="576" y="0"/>
                    <a:pt x="720" y="72"/>
                    <a:pt x="864" y="144"/>
                  </a:cubicBez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74792" name="Text Box 40"/>
            <p:cNvSpPr txBox="1">
              <a:spLocks noChangeArrowheads="1"/>
            </p:cNvSpPr>
            <p:nvPr/>
          </p:nvSpPr>
          <p:spPr bwMode="auto">
            <a:xfrm>
              <a:off x="837" y="2074"/>
              <a:ext cx="114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400">
                  <a:solidFill>
                    <a:schemeClr val="tx2"/>
                  </a:solidFill>
                  <a:latin typeface="Arial" charset="0"/>
                  <a:ea typeface="ＭＳ Ｐゴシック" charset="0"/>
                </a:rPr>
                <a:t>1. CPU programa o controlador DMA</a:t>
              </a:r>
              <a:endParaRPr lang="en-US" sz="1400">
                <a:solidFill>
                  <a:schemeClr val="tx2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74808" name="Group 56"/>
          <p:cNvGrpSpPr>
            <a:grpSpLocks/>
          </p:cNvGrpSpPr>
          <p:nvPr/>
        </p:nvGrpSpPr>
        <p:grpSpPr bwMode="auto">
          <a:xfrm>
            <a:off x="5408613" y="3292475"/>
            <a:ext cx="1560512" cy="731838"/>
            <a:chOff x="2447" y="2074"/>
            <a:chExt cx="983" cy="461"/>
          </a:xfrm>
        </p:grpSpPr>
        <p:sp>
          <p:nvSpPr>
            <p:cNvPr id="74781" name="Freeform 29"/>
            <p:cNvSpPr>
              <a:spLocks/>
            </p:cNvSpPr>
            <p:nvPr/>
          </p:nvSpPr>
          <p:spPr bwMode="auto">
            <a:xfrm>
              <a:off x="2447" y="2391"/>
              <a:ext cx="983" cy="144"/>
            </a:xfrm>
            <a:custGeom>
              <a:avLst/>
              <a:gdLst>
                <a:gd name="T0" fmla="*/ 0 w 864"/>
                <a:gd name="T1" fmla="*/ 144 h 144"/>
                <a:gd name="T2" fmla="*/ 432 w 864"/>
                <a:gd name="T3" fmla="*/ 0 h 144"/>
                <a:gd name="T4" fmla="*/ 864 w 864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4" h="144">
                  <a:moveTo>
                    <a:pt x="0" y="144"/>
                  </a:moveTo>
                  <a:cubicBezTo>
                    <a:pt x="144" y="72"/>
                    <a:pt x="288" y="0"/>
                    <a:pt x="432" y="0"/>
                  </a:cubicBezTo>
                  <a:cubicBezTo>
                    <a:pt x="576" y="0"/>
                    <a:pt x="720" y="72"/>
                    <a:pt x="864" y="144"/>
                  </a:cubicBez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74793" name="Text Box 41"/>
            <p:cNvSpPr txBox="1">
              <a:spLocks noChangeArrowheads="1"/>
            </p:cNvSpPr>
            <p:nvPr/>
          </p:nvSpPr>
          <p:spPr bwMode="auto">
            <a:xfrm>
              <a:off x="2550" y="2074"/>
              <a:ext cx="88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400">
                  <a:solidFill>
                    <a:schemeClr val="tx2"/>
                  </a:solidFill>
                  <a:latin typeface="Arial" charset="0"/>
                  <a:ea typeface="ＭＳ Ｐゴシック" charset="0"/>
                </a:rPr>
                <a:t>2. Pedido de transferência</a:t>
              </a:r>
              <a:endParaRPr lang="en-US" sz="1400">
                <a:solidFill>
                  <a:schemeClr val="tx2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74809" name="Group 57"/>
          <p:cNvGrpSpPr>
            <a:grpSpLocks/>
          </p:cNvGrpSpPr>
          <p:nvPr/>
        </p:nvGrpSpPr>
        <p:grpSpPr bwMode="auto">
          <a:xfrm>
            <a:off x="5444334" y="4557668"/>
            <a:ext cx="1760537" cy="533400"/>
            <a:chOff x="2459" y="3072"/>
            <a:chExt cx="1109" cy="336"/>
          </a:xfrm>
        </p:grpSpPr>
        <p:sp>
          <p:nvSpPr>
            <p:cNvPr id="74779" name="Freeform 27"/>
            <p:cNvSpPr>
              <a:spLocks/>
            </p:cNvSpPr>
            <p:nvPr/>
          </p:nvSpPr>
          <p:spPr bwMode="auto">
            <a:xfrm flipH="1" flipV="1">
              <a:off x="2459" y="3216"/>
              <a:ext cx="971" cy="192"/>
            </a:xfrm>
            <a:custGeom>
              <a:avLst/>
              <a:gdLst>
                <a:gd name="T0" fmla="*/ 0 w 864"/>
                <a:gd name="T1" fmla="*/ 144 h 144"/>
                <a:gd name="T2" fmla="*/ 432 w 864"/>
                <a:gd name="T3" fmla="*/ 0 h 144"/>
                <a:gd name="T4" fmla="*/ 864 w 864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4" h="144">
                  <a:moveTo>
                    <a:pt x="0" y="144"/>
                  </a:moveTo>
                  <a:cubicBezTo>
                    <a:pt x="144" y="72"/>
                    <a:pt x="288" y="0"/>
                    <a:pt x="432" y="0"/>
                  </a:cubicBezTo>
                  <a:cubicBezTo>
                    <a:pt x="576" y="0"/>
                    <a:pt x="720" y="72"/>
                    <a:pt x="864" y="144"/>
                  </a:cubicBez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74794" name="Text Box 42"/>
            <p:cNvSpPr txBox="1">
              <a:spLocks noChangeArrowheads="1"/>
            </p:cNvSpPr>
            <p:nvPr/>
          </p:nvSpPr>
          <p:spPr bwMode="auto">
            <a:xfrm>
              <a:off x="2505" y="3072"/>
              <a:ext cx="10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1400">
                  <a:solidFill>
                    <a:schemeClr val="tx2"/>
                  </a:solidFill>
                  <a:latin typeface="Arial" charset="0"/>
                  <a:ea typeface="ＭＳ Ｐゴシック" charset="0"/>
                </a:rPr>
                <a:t>4. Acknowledge</a:t>
              </a:r>
              <a:endParaRPr lang="en-US" sz="1400">
                <a:solidFill>
                  <a:schemeClr val="tx2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74810" name="Group 58"/>
          <p:cNvGrpSpPr>
            <a:grpSpLocks/>
          </p:cNvGrpSpPr>
          <p:nvPr/>
        </p:nvGrpSpPr>
        <p:grpSpPr bwMode="auto">
          <a:xfrm>
            <a:off x="3025776" y="5081588"/>
            <a:ext cx="1470025" cy="557212"/>
            <a:chOff x="946" y="3201"/>
            <a:chExt cx="926" cy="351"/>
          </a:xfrm>
        </p:grpSpPr>
        <p:sp>
          <p:nvSpPr>
            <p:cNvPr id="74782" name="Freeform 30"/>
            <p:cNvSpPr>
              <a:spLocks/>
            </p:cNvSpPr>
            <p:nvPr/>
          </p:nvSpPr>
          <p:spPr bwMode="auto">
            <a:xfrm flipH="1" flipV="1">
              <a:off x="1008" y="3201"/>
              <a:ext cx="864" cy="159"/>
            </a:xfrm>
            <a:custGeom>
              <a:avLst/>
              <a:gdLst>
                <a:gd name="T0" fmla="*/ 0 w 864"/>
                <a:gd name="T1" fmla="*/ 144 h 144"/>
                <a:gd name="T2" fmla="*/ 432 w 864"/>
                <a:gd name="T3" fmla="*/ 0 h 144"/>
                <a:gd name="T4" fmla="*/ 864 w 864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4" h="144">
                  <a:moveTo>
                    <a:pt x="0" y="144"/>
                  </a:moveTo>
                  <a:cubicBezTo>
                    <a:pt x="144" y="72"/>
                    <a:pt x="288" y="0"/>
                    <a:pt x="432" y="0"/>
                  </a:cubicBezTo>
                  <a:cubicBezTo>
                    <a:pt x="576" y="0"/>
                    <a:pt x="720" y="72"/>
                    <a:pt x="864" y="144"/>
                  </a:cubicBez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74795" name="Text Box 43"/>
            <p:cNvSpPr txBox="1">
              <a:spLocks noChangeArrowheads="1"/>
            </p:cNvSpPr>
            <p:nvPr/>
          </p:nvSpPr>
          <p:spPr bwMode="auto">
            <a:xfrm>
              <a:off x="946" y="3360"/>
              <a:ext cx="9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PT" altLang="en-US" sz="1400">
                  <a:solidFill>
                    <a:schemeClr val="tx2"/>
                  </a:solidFill>
                  <a:latin typeface="Arial" charset="0"/>
                </a:rPr>
                <a:t>5. Interrupção</a:t>
              </a:r>
              <a:endParaRPr lang="en-US" altLang="en-US" sz="140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74768" name="Rectangle 16"/>
          <p:cNvSpPr>
            <a:spLocks noChangeArrowheads="1"/>
          </p:cNvSpPr>
          <p:nvPr/>
        </p:nvSpPr>
        <p:spPr bwMode="auto">
          <a:xfrm>
            <a:off x="7054851" y="4114800"/>
            <a:ext cx="823913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pt-PT">
                <a:ea typeface="ＭＳ Ｐゴシック" charset="0"/>
              </a:rPr>
              <a:t>Buffer</a:t>
            </a:r>
            <a:endParaRPr lang="en-US">
              <a:ea typeface="ＭＳ Ｐゴシック" charset="0"/>
            </a:endParaRPr>
          </a:p>
        </p:txBody>
      </p:sp>
      <p:sp>
        <p:nvSpPr>
          <p:cNvPr id="74811" name="Text Box 59"/>
          <p:cNvSpPr txBox="1">
            <a:spLocks noChangeArrowheads="1"/>
          </p:cNvSpPr>
          <p:nvPr/>
        </p:nvSpPr>
        <p:spPr bwMode="auto">
          <a:xfrm>
            <a:off x="2447926" y="2389188"/>
            <a:ext cx="828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PT" b="1">
                <a:solidFill>
                  <a:srgbClr val="FF6600"/>
                </a:solidFill>
                <a:ea typeface="ＭＳ Ｐゴシック" charset="0"/>
              </a:rPr>
              <a:t>BUS</a:t>
            </a:r>
            <a:endParaRPr lang="en-US" b="1">
              <a:solidFill>
                <a:srgbClr val="FF6600"/>
              </a:solidFill>
              <a:ea typeface="ＭＳ Ｐゴシック" charset="0"/>
            </a:endParaRPr>
          </a:p>
        </p:txBody>
      </p:sp>
      <p:sp>
        <p:nvSpPr>
          <p:cNvPr id="3" name="Can 2"/>
          <p:cNvSpPr/>
          <p:nvPr/>
        </p:nvSpPr>
        <p:spPr>
          <a:xfrm>
            <a:off x="7242176" y="5647690"/>
            <a:ext cx="790575" cy="63572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317816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410</TotalTime>
  <Words>1929</Words>
  <Application>Microsoft Macintosh PowerPoint</Application>
  <PresentationFormat>Widescreen</PresentationFormat>
  <Paragraphs>327</Paragraphs>
  <Slides>29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ＭＳ Ｐゴシック</vt:lpstr>
      <vt:lpstr>Arial</vt:lpstr>
      <vt:lpstr>Arial Narrow</vt:lpstr>
      <vt:lpstr>Calibri</vt:lpstr>
      <vt:lpstr>Calibri Light</vt:lpstr>
      <vt:lpstr>Courier New</vt:lpstr>
      <vt:lpstr>Tahoma</vt:lpstr>
      <vt:lpstr>Times New Roman</vt:lpstr>
      <vt:lpstr>Wingdings</vt:lpstr>
      <vt:lpstr>Retrospect</vt:lpstr>
      <vt:lpstr>VISIO</vt:lpstr>
      <vt:lpstr>Input / Output</vt:lpstr>
      <vt:lpstr>Introdução</vt:lpstr>
      <vt:lpstr>I/O – hardware</vt:lpstr>
      <vt:lpstr>I/O – hardware</vt:lpstr>
      <vt:lpstr>I/O – hardware</vt:lpstr>
      <vt:lpstr>I/O – hardware: Acesso aos dispositivos</vt:lpstr>
      <vt:lpstr>I/O – hardware: Acesso aos dispositivos</vt:lpstr>
      <vt:lpstr>I/O – hardware: Acesso aos dispositivos</vt:lpstr>
      <vt:lpstr>I/O – hardware</vt:lpstr>
      <vt:lpstr>I/O – hardware</vt:lpstr>
      <vt:lpstr>I/O – hardware</vt:lpstr>
      <vt:lpstr>I/O – hardware</vt:lpstr>
      <vt:lpstr>I/O – Software</vt:lpstr>
      <vt:lpstr>I/O Programada</vt:lpstr>
      <vt:lpstr>I/O Programada</vt:lpstr>
      <vt:lpstr>I/O Programada</vt:lpstr>
      <vt:lpstr>I/O por Interrupções</vt:lpstr>
      <vt:lpstr>I/O por Interrupções</vt:lpstr>
      <vt:lpstr>I/O por DMA</vt:lpstr>
      <vt:lpstr>I/O por DMA</vt:lpstr>
      <vt:lpstr>Níveis de I/O</vt:lpstr>
      <vt:lpstr>Tratamento de Interrupções</vt:lpstr>
      <vt:lpstr>Device Drivers</vt:lpstr>
      <vt:lpstr>Device Drivers</vt:lpstr>
      <vt:lpstr>Device Independent I/O</vt:lpstr>
      <vt:lpstr>Device Independent I/O</vt:lpstr>
      <vt:lpstr>Nível do utilizador</vt:lpstr>
      <vt:lpstr>Nível do utilizador</vt:lpstr>
      <vt:lpstr>Níveis de I/O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Operativos</dc:title>
  <dc:creator>Fernando</dc:creator>
  <cp:lastModifiedBy>Fernando</cp:lastModifiedBy>
  <cp:revision>73</cp:revision>
  <cp:lastPrinted>2016-10-09T18:36:25Z</cp:lastPrinted>
  <dcterms:created xsi:type="dcterms:W3CDTF">2016-09-02T13:09:57Z</dcterms:created>
  <dcterms:modified xsi:type="dcterms:W3CDTF">2018-09-29T10:26:45Z</dcterms:modified>
</cp:coreProperties>
</file>