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803" r:id="rId1"/>
  </p:sldMasterIdLst>
  <p:notesMasterIdLst>
    <p:notesMasterId r:id="rId48"/>
  </p:notesMasterIdLst>
  <p:sldIdLst>
    <p:sldId id="256" r:id="rId2"/>
    <p:sldId id="257" r:id="rId3"/>
    <p:sldId id="301" r:id="rId4"/>
    <p:sldId id="258" r:id="rId5"/>
    <p:sldId id="302" r:id="rId6"/>
    <p:sldId id="305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304" r:id="rId19"/>
    <p:sldId id="272" r:id="rId20"/>
    <p:sldId id="273" r:id="rId21"/>
    <p:sldId id="274" r:id="rId22"/>
    <p:sldId id="275" r:id="rId23"/>
    <p:sldId id="277" r:id="rId24"/>
    <p:sldId id="278" r:id="rId25"/>
    <p:sldId id="279" r:id="rId26"/>
    <p:sldId id="280" r:id="rId27"/>
    <p:sldId id="303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0"/>
    <p:restoredTop sz="92062"/>
  </p:normalViewPr>
  <p:slideViewPr>
    <p:cSldViewPr snapToGrid="0" snapToObjects="1">
      <p:cViewPr varScale="1">
        <p:scale>
          <a:sx n="64" d="100"/>
          <a:sy n="64" d="100"/>
        </p:scale>
        <p:origin x="192" y="7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343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0342D-38C3-604A-AFC0-190AF142ED31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3DEF9-177E-F049-8DF6-EEB3F608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2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90D7035-91FB-B543-B999-7D5E06EAA179}" type="slidenum">
              <a:rPr lang="en-US" altLang="en-US" sz="1200">
                <a:latin typeface="Tahoma" charset="0"/>
              </a:rPr>
              <a:pPr eaLnBrk="1" hangingPunct="1"/>
              <a:t>42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634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634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90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6D89E83-2D6D-E54C-9744-62C1C8576098}" type="slidenum">
              <a:rPr lang="en-US" altLang="en-US" sz="1200">
                <a:latin typeface="Tahoma" charset="0"/>
              </a:rPr>
              <a:pPr eaLnBrk="1" hangingPunct="1"/>
              <a:t>43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645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645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944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EB65133-4D1E-3A45-841D-AD3D0F0B82D7}" type="slidenum">
              <a:rPr lang="en-US" altLang="en-US" sz="1200">
                <a:latin typeface="Tahoma" charset="0"/>
              </a:rPr>
              <a:pPr eaLnBrk="1" hangingPunct="1"/>
              <a:t>44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Text Box 2"/>
          <p:cNvSpPr txBox="1">
            <a:spLocks noGrp="1" noChangeArrowheads="1"/>
          </p:cNvSpPr>
          <p:nvPr>
            <p:ph type="body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PT" altLang="en-US">
                <a:solidFill>
                  <a:srgbClr val="000000"/>
                </a:solidFill>
                <a:ea typeface="ＭＳ Ｐゴシック" charset="-128"/>
              </a:rPr>
              <a:t>Cada endereço de bloco são 4 Bytes (32 bits - permite indexar 4G blocos)</a:t>
            </a:r>
          </a:p>
        </p:txBody>
      </p:sp>
    </p:spTree>
    <p:extLst>
      <p:ext uri="{BB962C8B-B14F-4D97-AF65-F5344CB8AC3E}">
        <p14:creationId xmlns:p14="http://schemas.microsoft.com/office/powerpoint/2010/main" val="1284720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9651BB-22ED-B84F-9DF5-D88EC4D9FC5F}" type="slidenum">
              <a:rPr lang="en-US" altLang="en-US" sz="1200">
                <a:latin typeface="Tahoma" charset="0"/>
              </a:rPr>
              <a:pPr eaLnBrk="1" hangingPunct="1"/>
              <a:t>45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665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</p:spPr>
      </p:sp>
      <p:sp>
        <p:nvSpPr>
          <p:cNvPr id="665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5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3DEF9-177E-F049-8DF6-EEB3F608B92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2016-07-06, Fernando: CORRIGIR ESTE SLIDE. N</a:t>
            </a:r>
            <a:r>
              <a:rPr lang="pt-PT" altLang="en-US">
                <a:ea typeface="ＭＳ Ｐゴシック" charset="-128"/>
              </a:rPr>
              <a:t>ão há necessidade de falar de vários diretorios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C275F23-B18A-A640-9653-4B38A34D11D1}" type="slidenum">
              <a:rPr lang="en-US" altLang="en-US" sz="1200">
                <a:latin typeface="Tahoma" charset="0"/>
              </a:rPr>
              <a:pPr/>
              <a:t>29</a:t>
            </a:fld>
            <a:endParaRPr lang="en-US" altLang="en-US" sz="12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3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72348C4-072F-FC47-96DE-EEA62BDC1937}" type="slidenum">
              <a:rPr lang="en-US" altLang="en-US" sz="1200">
                <a:latin typeface="Tahoma" charset="0"/>
              </a:rPr>
              <a:pPr eaLnBrk="1" hangingPunct="1"/>
              <a:t>35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0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6D2570C-388E-1A4B-82D3-75C0A9760AF5}" type="slidenum">
              <a:rPr lang="en-US" altLang="en-US" sz="1200">
                <a:latin typeface="Tahoma" charset="0"/>
              </a:rPr>
              <a:pPr eaLnBrk="1" hangingPunct="1"/>
              <a:t>36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0854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8546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altLang="en-US">
                <a:solidFill>
                  <a:srgbClr val="000000"/>
                </a:solidFill>
                <a:ea typeface="ＭＳ Ｐゴシック" charset="-128"/>
              </a:rPr>
              <a:t>FAT-12: são utilizados 12 bits p/ endereçar os blocos</a:t>
            </a: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altLang="en-US">
                <a:solidFill>
                  <a:srgbClr val="000000"/>
                </a:solidFill>
                <a:ea typeface="ＭＳ Ｐゴシック" charset="-128"/>
              </a:rPr>
              <a:t>FAT-16: são utilizados 16 bits p/ endereçar os blocos</a:t>
            </a: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altLang="en-US">
                <a:solidFill>
                  <a:srgbClr val="000000"/>
                </a:solidFill>
                <a:ea typeface="ＭＳ Ｐゴシック" charset="-128"/>
              </a:rPr>
              <a:t>FAT-32: são utilizados 28 bits p/endereçar os blocos e o limite de cada partição são 2TBytes</a:t>
            </a:r>
          </a:p>
        </p:txBody>
      </p:sp>
    </p:spTree>
    <p:extLst>
      <p:ext uri="{BB962C8B-B14F-4D97-AF65-F5344CB8AC3E}">
        <p14:creationId xmlns:p14="http://schemas.microsoft.com/office/powerpoint/2010/main" val="1375902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219E501-B854-F047-8D25-F35B812916BD}" type="slidenum">
              <a:rPr lang="en-US" altLang="en-US" sz="1200">
                <a:latin typeface="Tahoma" charset="0"/>
              </a:rPr>
              <a:pPr eaLnBrk="1" hangingPunct="1"/>
              <a:t>37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0956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9570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093B2B4-D8F4-BD4D-8FFF-550CB7566A86}" type="slidenum">
              <a:rPr lang="en-US" altLang="en-US" sz="1200">
                <a:latin typeface="Tahoma" charset="0"/>
              </a:rPr>
              <a:pPr eaLnBrk="1" hangingPunct="1"/>
              <a:t>38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5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D5A2F8E-5138-0041-AD69-430906D15630}" type="slidenum">
              <a:rPr lang="en-US" altLang="en-US" sz="1200">
                <a:latin typeface="Tahoma" charset="0"/>
              </a:rPr>
              <a:pPr eaLnBrk="1" hangingPunct="1"/>
              <a:t>39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1618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6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636CF82-7ADB-3B46-B3BF-611C8243676F}" type="slidenum">
              <a:rPr lang="en-US" altLang="en-US" sz="1200">
                <a:latin typeface="Tahoma" charset="0"/>
              </a:rPr>
              <a:pPr eaLnBrk="1" hangingPunct="1"/>
              <a:t>40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126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42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84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54A65CF-7082-1845-BB17-040B97652A7B}" type="slidenum">
              <a:rPr lang="en-US" altLang="en-US" sz="1200">
                <a:latin typeface="Tahoma" charset="0"/>
              </a:rPr>
              <a:pPr eaLnBrk="1" hangingPunct="1"/>
              <a:t>41</a:t>
            </a:fld>
            <a:endParaRPr lang="en-US" altLang="en-US" sz="1200">
              <a:latin typeface="Tahoma" charset="0"/>
            </a:endParaRPr>
          </a:p>
        </p:txBody>
      </p:sp>
      <p:sp>
        <p:nvSpPr>
          <p:cNvPr id="1136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3666" name="Text Box 2"/>
          <p:cNvSpPr txBox="1"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00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879" y="758953"/>
            <a:ext cx="11011200" cy="21138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79" y="3168028"/>
            <a:ext cx="11011200" cy="316077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b="0" i="0" kern="0" cap="none" spc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20879" y="2959230"/>
            <a:ext cx="11011200" cy="129571"/>
          </a:xfrm>
          <a:prstGeom prst="rect">
            <a:avLst/>
          </a:prstGeom>
          <a:gradFill flip="none" rotWithShape="1">
            <a:gsLst>
              <a:gs pos="80000">
                <a:schemeClr val="accent1"/>
              </a:gs>
              <a:gs pos="0">
                <a:schemeClr val="bg1"/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3817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8585" y="1836739"/>
            <a:ext cx="11154833" cy="4404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85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192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34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260707"/>
            <a:ext cx="11155680" cy="1023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noProof="0" dirty="0" err="1"/>
              <a:t>Click</a:t>
            </a:r>
            <a:r>
              <a:rPr lang="pt-PT" noProof="0" dirty="0"/>
              <a:t> to </a:t>
            </a:r>
            <a:r>
              <a:rPr lang="pt-PT" noProof="0" dirty="0" err="1"/>
              <a:t>edit</a:t>
            </a:r>
            <a:r>
              <a:rPr lang="pt-PT" noProof="0" dirty="0"/>
              <a:t> Master </a:t>
            </a:r>
            <a:r>
              <a:rPr lang="pt-PT" noProof="0" dirty="0" err="1"/>
              <a:t>title</a:t>
            </a:r>
            <a:r>
              <a:rPr lang="pt-PT" noProof="0" dirty="0"/>
              <a:t> </a:t>
            </a:r>
            <a:r>
              <a:rPr lang="pt-PT" noProof="0" dirty="0" err="1"/>
              <a:t>style</a:t>
            </a:r>
            <a:endParaRPr lang="pt-PT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1" y="1845734"/>
            <a:ext cx="11155679" cy="4365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 noProof="0" dirty="0" err="1"/>
              <a:t>Click</a:t>
            </a:r>
            <a:r>
              <a:rPr lang="pt-PT" noProof="0" dirty="0"/>
              <a:t> to </a:t>
            </a:r>
            <a:r>
              <a:rPr lang="pt-PT" noProof="0" dirty="0" err="1"/>
              <a:t>edit</a:t>
            </a:r>
            <a:r>
              <a:rPr lang="pt-PT" noProof="0" dirty="0"/>
              <a:t> Master </a:t>
            </a:r>
            <a:r>
              <a:rPr lang="pt-PT" noProof="0" dirty="0" err="1"/>
              <a:t>text</a:t>
            </a:r>
            <a:r>
              <a:rPr lang="pt-PT" noProof="0" dirty="0"/>
              <a:t> </a:t>
            </a:r>
            <a:r>
              <a:rPr lang="pt-PT" noProof="0" dirty="0" err="1"/>
              <a:t>styles</a:t>
            </a:r>
            <a:endParaRPr lang="pt-PT" noProof="0" dirty="0"/>
          </a:p>
          <a:p>
            <a:pPr lvl="1"/>
            <a:r>
              <a:rPr lang="pt-PT" noProof="0" dirty="0" err="1"/>
              <a:t>Second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2"/>
            <a:r>
              <a:rPr lang="pt-PT" noProof="0" dirty="0" err="1"/>
              <a:t>Third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3"/>
            <a:r>
              <a:rPr lang="pt-PT" noProof="0" dirty="0" err="1"/>
              <a:t>Fourth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  <a:p>
            <a:pPr lvl="4"/>
            <a:r>
              <a:rPr lang="pt-PT" noProof="0" dirty="0" err="1"/>
              <a:t>Fifth</a:t>
            </a:r>
            <a:r>
              <a:rPr lang="pt-PT" noProof="0" dirty="0"/>
              <a:t> </a:t>
            </a:r>
            <a:r>
              <a:rPr lang="pt-PT" noProof="0" dirty="0" err="1"/>
              <a:t>level</a:t>
            </a:r>
            <a:endParaRPr lang="pt-P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1" y="6459787"/>
            <a:ext cx="3051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605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7"/>
            <a:ext cx="17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95BE68C7-33D7-8D41-A638-FBFB84061A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18159" y="1342814"/>
            <a:ext cx="11155680" cy="89987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9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04" r:id="rId1"/>
    <p:sldLayoutId id="2147485805" r:id="rId2"/>
    <p:sldLayoutId id="2147485807" r:id="rId3"/>
    <p:sldLayoutId id="2147485808" r:id="rId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0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80000" indent="-18000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arstechnica.com/gadgets/2008/03/past-present-future-file-systems/1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PT"/>
              <a:t>Sistema de Ficheiros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conteúdo</a:t>
            </a:r>
            <a:endParaRPr lang="en-US" altLang="en-US" dirty="0"/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Exemplo: registo de dados (número 37)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052945" y="2600308"/>
            <a:ext cx="4716507" cy="1449628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Clr>
                <a:srgbClr val="FF6600"/>
              </a:buClr>
              <a:buSzPct val="80000"/>
              <a:buFont typeface="Wingdings" charset="2"/>
              <a:buNone/>
              <a:defRPr sz="1400">
                <a:solidFill>
                  <a:srgbClr val="003366"/>
                </a:solidFill>
                <a:latin typeface="Tahom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#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include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&lt;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stdio.h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&gt;</a:t>
            </a:r>
          </a:p>
          <a:p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int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main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(){</a:t>
            </a:r>
          </a:p>
          <a:p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   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int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i = 37;</a:t>
            </a:r>
          </a:p>
          <a:p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   FILE *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fp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= 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fopen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("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teste.txt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", "w");</a:t>
            </a:r>
          </a:p>
          <a:p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   </a:t>
            </a:r>
            <a:r>
              <a:rPr lang="pt-PT" altLang="en-US" b="1" dirty="0" err="1">
                <a:latin typeface="Courier" charset="0"/>
                <a:ea typeface="Consolas" charset="0"/>
                <a:cs typeface="Consolas" charset="0"/>
              </a:rPr>
              <a:t>fprintf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(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fp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, "%d", i );</a:t>
            </a:r>
          </a:p>
          <a:p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    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fclose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(</a:t>
            </a:r>
            <a:r>
              <a:rPr lang="pt-PT" altLang="en-US" dirty="0" err="1">
                <a:latin typeface="Courier" charset="0"/>
                <a:ea typeface="Consolas" charset="0"/>
                <a:cs typeface="Consolas" charset="0"/>
              </a:rPr>
              <a:t>fp</a:t>
            </a:r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);</a:t>
            </a:r>
          </a:p>
          <a:p>
            <a:r>
              <a:rPr lang="pt-PT" altLang="en-US" dirty="0">
                <a:latin typeface="Courier" charset="0"/>
                <a:ea typeface="Consolas" charset="0"/>
                <a:cs typeface="Consolas" charset="0"/>
              </a:rPr>
              <a:t>}</a:t>
            </a:r>
            <a:endParaRPr lang="en-US" altLang="en-US" dirty="0">
              <a:latin typeface="Courier" charset="0"/>
              <a:ea typeface="Consolas" charset="0"/>
              <a:cs typeface="Consolas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052945" y="4646974"/>
            <a:ext cx="4752905" cy="1449628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#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include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&lt;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stdio.h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main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(){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i = 37;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   FILE *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fp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("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teste.dat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", "w");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altLang="en-US" sz="1400" b="1" dirty="0" err="1">
                <a:latin typeface="Courier" charset="0"/>
                <a:ea typeface="Courier" charset="0"/>
                <a:cs typeface="Courier" charset="0"/>
              </a:rPr>
              <a:t>fwrite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(&amp;i, 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sizeof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(i), 1 , 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fp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fclose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pt-PT" altLang="en-US" sz="1400" dirty="0" err="1">
                <a:latin typeface="Courier" charset="0"/>
                <a:ea typeface="Courier" charset="0"/>
                <a:cs typeface="Courier" charset="0"/>
              </a:rPr>
              <a:t>fp</a:t>
            </a: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charset="2"/>
              <a:buNone/>
            </a:pPr>
            <a:r>
              <a:rPr lang="pt-PT" altLang="en-US" sz="1400" dirty="0"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1400" dirty="0">
              <a:solidFill>
                <a:schemeClr val="tx1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6019266" y="3439372"/>
            <a:ext cx="5404339" cy="63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0988" indent="-280988"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pt-PT" altLang="en-US" sz="1800" dirty="0"/>
              <a:t>Resultado: ficheiro com 2 bytes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pt-PT" altLang="en-US" sz="1800" dirty="0"/>
              <a:t>código do caractere '3’ e código do caractere '7'</a:t>
            </a:r>
            <a:endParaRPr lang="en-GB" altLang="en-US" sz="1800" dirty="0"/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6040580" y="5546677"/>
            <a:ext cx="5361709" cy="80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0988" indent="-280988"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pt-PT" altLang="en-US" sz="1800" dirty="0"/>
              <a:t>Resultado: ficheiro com 4 bytes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pt-PT" altLang="en-US" sz="1800" dirty="0"/>
              <a:t>representando o número 37 em binário</a:t>
            </a:r>
          </a:p>
          <a:p>
            <a:pPr eaLnBrk="1" hangingPunct="1">
              <a:spcBef>
                <a:spcPct val="0"/>
              </a:spcBef>
              <a:buFont typeface="Wingdings" charset="2"/>
              <a:buNone/>
            </a:pPr>
            <a:r>
              <a:rPr lang="pt-PT" altLang="en-US" sz="1200" dirty="0"/>
              <a:t>(numa máquina com inteiros de 32 bits)</a:t>
            </a:r>
          </a:p>
        </p:txBody>
      </p:sp>
      <p:sp>
        <p:nvSpPr>
          <p:cNvPr id="3" name="Rectangle 2"/>
          <p:cNvSpPr/>
          <p:nvPr/>
        </p:nvSpPr>
        <p:spPr>
          <a:xfrm>
            <a:off x="3726599" y="2472028"/>
            <a:ext cx="1858137" cy="3693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pt-PT" altLang="en-US" dirty="0"/>
              <a:t>Formato de texto </a:t>
            </a:r>
            <a:endParaRPr lang="pt-PT" dirty="0"/>
          </a:p>
        </p:txBody>
      </p:sp>
      <p:sp>
        <p:nvSpPr>
          <p:cNvPr id="10" name="Rectangle 9"/>
          <p:cNvSpPr/>
          <p:nvPr/>
        </p:nvSpPr>
        <p:spPr>
          <a:xfrm>
            <a:off x="3775812" y="4536779"/>
            <a:ext cx="1858137" cy="3693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altLang="en-US" dirty="0"/>
              <a:t>Formato binário</a:t>
            </a:r>
            <a:endParaRPr lang="pt-PT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70450" y="2597917"/>
            <a:ext cx="5311041" cy="761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Clr>
                <a:srgbClr val="FF6600"/>
              </a:buClr>
              <a:buSzPct val="80000"/>
              <a:buFont typeface="Wingdings" charset="2"/>
              <a:buNone/>
              <a:defRPr sz="1400">
                <a:solidFill>
                  <a:srgbClr val="003366"/>
                </a:solidFill>
                <a:latin typeface="Tahom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altLang="en-US" sz="1200" dirty="0">
                <a:latin typeface="Courier" charset="0"/>
                <a:ea typeface="Consolas" charset="0"/>
                <a:cs typeface="Consolas" charset="0"/>
              </a:rPr>
              <a:t>ls -la </a:t>
            </a:r>
            <a:r>
              <a:rPr lang="en-US" altLang="en-US" sz="1200" dirty="0" err="1">
                <a:latin typeface="Courier" charset="0"/>
                <a:ea typeface="Consolas" charset="0"/>
                <a:cs typeface="Consolas" charset="0"/>
              </a:rPr>
              <a:t>teste.txt</a:t>
            </a:r>
            <a:endParaRPr lang="en-US" altLang="en-US" sz="1200" dirty="0">
              <a:latin typeface="Courier" charset="0"/>
              <a:ea typeface="Consolas" charset="0"/>
              <a:cs typeface="Consolas" charset="0"/>
            </a:endParaRPr>
          </a:p>
          <a:p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-</a:t>
            </a:r>
            <a:r>
              <a:rPr lang="en-US" altLang="en-US" sz="1200" dirty="0" err="1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rw</a:t>
            </a:r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-r--r--  1 </a:t>
            </a:r>
            <a:r>
              <a:rPr lang="en-US" altLang="en-US" sz="1200" dirty="0" err="1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fmmb</a:t>
            </a:r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  staff  2  2 Out 19:13 </a:t>
            </a:r>
            <a:r>
              <a:rPr lang="en-US" altLang="en-US" sz="1200" dirty="0" err="1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teste.txt</a:t>
            </a:r>
            <a:endParaRPr lang="en-US" altLang="en-US" sz="1200" dirty="0">
              <a:solidFill>
                <a:schemeClr val="accent1"/>
              </a:solidFill>
              <a:latin typeface="Courier" charset="0"/>
              <a:ea typeface="Consolas" charset="0"/>
              <a:cs typeface="Consolas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altLang="en-US" sz="1200" dirty="0" err="1">
                <a:latin typeface="Courier" charset="0"/>
                <a:ea typeface="Consolas" charset="0"/>
                <a:cs typeface="Consolas" charset="0"/>
              </a:rPr>
              <a:t>hexdump</a:t>
            </a:r>
            <a:r>
              <a:rPr lang="en-US" altLang="en-US" sz="1200" dirty="0">
                <a:latin typeface="Courier" charset="0"/>
                <a:ea typeface="Consolas" charset="0"/>
                <a:cs typeface="Consolas" charset="0"/>
              </a:rPr>
              <a:t> </a:t>
            </a:r>
            <a:r>
              <a:rPr lang="en-US" altLang="en-US" sz="1200" dirty="0" err="1">
                <a:latin typeface="Courier" charset="0"/>
                <a:ea typeface="Consolas" charset="0"/>
                <a:cs typeface="Consolas" charset="0"/>
              </a:rPr>
              <a:t>teste.txt</a:t>
            </a:r>
            <a:endParaRPr lang="en-US" altLang="en-US" sz="1200" dirty="0">
              <a:latin typeface="Courier" charset="0"/>
              <a:ea typeface="Consolas" charset="0"/>
              <a:cs typeface="Consolas" charset="0"/>
            </a:endParaRPr>
          </a:p>
          <a:p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0000000 33 37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70450" y="4651400"/>
            <a:ext cx="5311041" cy="7610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Clr>
                <a:srgbClr val="FF6600"/>
              </a:buClr>
              <a:buSzPct val="80000"/>
              <a:buFont typeface="Wingdings" charset="2"/>
              <a:buNone/>
              <a:defRPr sz="1400">
                <a:solidFill>
                  <a:srgbClr val="003366"/>
                </a:solidFill>
                <a:latin typeface="Tahoma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Wingdings" charset="2"/>
              <a:buChar char="Ø"/>
            </a:pPr>
            <a:r>
              <a:rPr lang="en-US" altLang="en-US" sz="1200" dirty="0">
                <a:latin typeface="Courier" charset="0"/>
                <a:ea typeface="Consolas" charset="0"/>
                <a:cs typeface="Consolas" charset="0"/>
              </a:rPr>
              <a:t>ls -la </a:t>
            </a:r>
            <a:r>
              <a:rPr lang="en-US" altLang="en-US" sz="1200" dirty="0" err="1">
                <a:latin typeface="Courier" charset="0"/>
                <a:ea typeface="Consolas" charset="0"/>
                <a:cs typeface="Consolas" charset="0"/>
              </a:rPr>
              <a:t>teste.dat</a:t>
            </a:r>
            <a:endParaRPr lang="en-US" altLang="en-US" sz="1200" dirty="0">
              <a:latin typeface="Courier" charset="0"/>
              <a:ea typeface="Consolas" charset="0"/>
              <a:cs typeface="Consolas" charset="0"/>
            </a:endParaRPr>
          </a:p>
          <a:p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-</a:t>
            </a:r>
            <a:r>
              <a:rPr lang="en-US" altLang="en-US" sz="1200" dirty="0" err="1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rw</a:t>
            </a:r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-r--r--  1 </a:t>
            </a:r>
            <a:r>
              <a:rPr lang="en-US" altLang="en-US" sz="1200" dirty="0" err="1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fmmb</a:t>
            </a:r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  staff  4  2 Out 19:17 </a:t>
            </a:r>
            <a:r>
              <a:rPr lang="en-US" altLang="en-US" sz="1200" dirty="0" err="1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teste.dat</a:t>
            </a:r>
            <a:endParaRPr lang="en-US" altLang="en-US" sz="1200" dirty="0">
              <a:solidFill>
                <a:schemeClr val="accent1"/>
              </a:solidFill>
              <a:latin typeface="Courier" charset="0"/>
              <a:ea typeface="Consolas" charset="0"/>
              <a:cs typeface="Consolas" charset="0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altLang="en-US" sz="1200" dirty="0" err="1">
                <a:latin typeface="Courier" charset="0"/>
                <a:ea typeface="Consolas" charset="0"/>
                <a:cs typeface="Consolas" charset="0"/>
              </a:rPr>
              <a:t>hexdump</a:t>
            </a:r>
            <a:r>
              <a:rPr lang="en-US" altLang="en-US" sz="1200" dirty="0">
                <a:latin typeface="Courier" charset="0"/>
                <a:ea typeface="Consolas" charset="0"/>
                <a:cs typeface="Consolas" charset="0"/>
              </a:rPr>
              <a:t> </a:t>
            </a:r>
            <a:r>
              <a:rPr lang="en-US" altLang="en-US" sz="1200" dirty="0" err="1">
                <a:latin typeface="Courier" charset="0"/>
                <a:ea typeface="Consolas" charset="0"/>
                <a:cs typeface="Consolas" charset="0"/>
              </a:rPr>
              <a:t>teste.dat</a:t>
            </a:r>
            <a:endParaRPr lang="en-US" altLang="en-US" sz="1200" dirty="0">
              <a:latin typeface="Courier" charset="0"/>
              <a:ea typeface="Consolas" charset="0"/>
              <a:cs typeface="Consolas" charset="0"/>
            </a:endParaRPr>
          </a:p>
          <a:p>
            <a:r>
              <a:rPr lang="en-US" altLang="en-US" sz="1200" dirty="0">
                <a:solidFill>
                  <a:schemeClr val="accent1"/>
                </a:solidFill>
                <a:latin typeface="Courier" charset="0"/>
                <a:ea typeface="Consolas" charset="0"/>
                <a:cs typeface="Consolas" charset="0"/>
              </a:rPr>
              <a:t>0000000 25 00 00 00</a:t>
            </a:r>
          </a:p>
        </p:txBody>
      </p:sp>
    </p:spTree>
    <p:extLst>
      <p:ext uri="{BB962C8B-B14F-4D97-AF65-F5344CB8AC3E}">
        <p14:creationId xmlns:p14="http://schemas.microsoft.com/office/powerpoint/2010/main" val="1247130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355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acesso</a:t>
            </a:r>
            <a:endParaRPr lang="en-US" altLang="en-US" dirty="0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Ficheiros de acesso sequencial</a:t>
            </a:r>
          </a:p>
          <a:p>
            <a:pPr lvl="1"/>
            <a:r>
              <a:rPr lang="pt-PT" altLang="en-US" dirty="0"/>
              <a:t>Localizar lendo o ficheiro, desde o início até à posição pretendida</a:t>
            </a:r>
          </a:p>
          <a:p>
            <a:pPr lvl="1"/>
            <a:r>
              <a:rPr lang="pt-PT" altLang="en-US" dirty="0"/>
              <a:t>Historicamente ligado às bandas magnéticas</a:t>
            </a:r>
          </a:p>
          <a:p>
            <a:pPr lvl="1"/>
            <a:r>
              <a:rPr lang="pt-PT" altLang="en-US" dirty="0"/>
              <a:t>Ex: é dado um ficheiro de texto com vários números inteiros, um em cada linha – para obter o 13º número inteiro:</a:t>
            </a:r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3775165" y="3769430"/>
            <a:ext cx="6172200" cy="2308324"/>
          </a:xfrm>
          <a:prstGeom prst="rect">
            <a:avLst/>
          </a:prstGeom>
          <a:solidFill>
            <a:schemeClr val="bg2"/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#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include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&lt;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stdio.h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main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() {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i, n;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   FILE *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fp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pt-PT" altLang="en-US" sz="1800" b="1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("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teste.txt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", "r");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   for (i=1; i&lt;= 13; i++)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pt-PT" altLang="en-US" sz="1800" b="1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fscanf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fp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, "%d", &amp;n);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pt-PT" altLang="en-US" sz="1800" b="1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fclose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pt-PT" altLang="en-US" sz="1800" dirty="0" err="1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fp</a:t>
            </a: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eaLnBrk="1" hangingPunct="1">
              <a:buClr>
                <a:srgbClr val="FF6600"/>
              </a:buClr>
              <a:buSzPct val="80000"/>
              <a:buFont typeface="Wingdings" charset="2"/>
              <a:buNone/>
            </a:pPr>
            <a:r>
              <a:rPr lang="pt-PT" altLang="en-US" sz="1800" dirty="0"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28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9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acesso</a:t>
            </a:r>
            <a:endParaRPr lang="en-US" altLang="en-US" dirty="0"/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Ficheiros de acesso direto</a:t>
            </a:r>
          </a:p>
          <a:p>
            <a:pPr lvl="1"/>
            <a:r>
              <a:rPr lang="pt-PT" altLang="en-US" dirty="0"/>
              <a:t>Possibilidade de localizar uma posição ("</a:t>
            </a:r>
            <a:r>
              <a:rPr lang="pt-PT" altLang="en-US" dirty="0" err="1"/>
              <a:t>seek</a:t>
            </a:r>
            <a:r>
              <a:rPr lang="pt-PT" altLang="en-US" dirty="0"/>
              <a:t>"), com base numa chave ou outra indicação</a:t>
            </a:r>
          </a:p>
          <a:p>
            <a:pPr lvl="1"/>
            <a:r>
              <a:rPr lang="pt-PT" altLang="en-US" dirty="0"/>
              <a:t>Ex: é dado um ficheiro de texto com vários números inteiros – obter o 13º número:</a:t>
            </a:r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endParaRPr lang="pt-PT" altLang="en-US" dirty="0"/>
          </a:p>
          <a:p>
            <a:r>
              <a:rPr lang="pt-PT" altLang="en-US" dirty="0"/>
              <a:t>Ficheiros de acesso por chave (usado em </a:t>
            </a:r>
            <a:r>
              <a:rPr lang="pt-PT" altLang="en-US" dirty="0" err="1"/>
              <a:t>BDs</a:t>
            </a:r>
            <a:r>
              <a:rPr lang="pt-PT" altLang="en-US" dirty="0"/>
              <a:t>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419137" y="3169837"/>
            <a:ext cx="6542314" cy="2308324"/>
          </a:xfrm>
          <a:prstGeom prst="rect">
            <a:avLst/>
          </a:prstGeom>
          <a:solidFill>
            <a:schemeClr val="bg2"/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>
              <a:buClr>
                <a:srgbClr val="FF6600"/>
              </a:buClr>
              <a:buSzPct val="80000"/>
              <a:buFont typeface="Wingdings" charset="2"/>
              <a:buNone/>
              <a:defRPr>
                <a:solidFill>
                  <a:srgbClr val="003366"/>
                </a:solidFill>
                <a:latin typeface="Courier" charset="0"/>
                <a:ea typeface="Courier" charset="0"/>
                <a:cs typeface="Courier" charset="0"/>
              </a:defRPr>
            </a:lvl1pPr>
            <a:lvl2pPr marL="742950" indent="-285750">
              <a:defRPr sz="2400"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charset="0"/>
                <a:ea typeface="ＭＳ Ｐゴシック" charset="-128"/>
              </a:defRPr>
            </a:lvl9pPr>
          </a:lstStyle>
          <a:p>
            <a:r>
              <a:rPr lang="pt-PT" altLang="en-US" dirty="0"/>
              <a:t>#</a:t>
            </a:r>
            <a:r>
              <a:rPr lang="pt-PT" altLang="en-US" dirty="0" err="1"/>
              <a:t>include</a:t>
            </a:r>
            <a:r>
              <a:rPr lang="pt-PT" altLang="en-US" dirty="0"/>
              <a:t> &lt;</a:t>
            </a:r>
            <a:r>
              <a:rPr lang="pt-PT" altLang="en-US" dirty="0" err="1"/>
              <a:t>stdio.h</a:t>
            </a:r>
            <a:r>
              <a:rPr lang="pt-PT" altLang="en-US" dirty="0"/>
              <a:t>&gt;</a:t>
            </a:r>
          </a:p>
          <a:p>
            <a:r>
              <a:rPr lang="pt-PT" altLang="en-US" dirty="0" err="1"/>
              <a:t>int</a:t>
            </a:r>
            <a:r>
              <a:rPr lang="pt-PT" altLang="en-US" dirty="0"/>
              <a:t> </a:t>
            </a:r>
            <a:r>
              <a:rPr lang="pt-PT" altLang="en-US" dirty="0" err="1"/>
              <a:t>main</a:t>
            </a:r>
            <a:r>
              <a:rPr lang="pt-PT" altLang="en-US" dirty="0"/>
              <a:t>() {</a:t>
            </a:r>
          </a:p>
          <a:p>
            <a:r>
              <a:rPr lang="pt-PT" altLang="en-US" dirty="0"/>
              <a:t>    </a:t>
            </a:r>
            <a:r>
              <a:rPr lang="pt-PT" altLang="en-US" dirty="0" err="1"/>
              <a:t>int</a:t>
            </a:r>
            <a:r>
              <a:rPr lang="pt-PT" altLang="en-US" dirty="0"/>
              <a:t> n;</a:t>
            </a:r>
          </a:p>
          <a:p>
            <a:r>
              <a:rPr lang="pt-PT" altLang="en-US" dirty="0"/>
              <a:t>    FILE *</a:t>
            </a:r>
            <a:r>
              <a:rPr lang="pt-PT" altLang="en-US" dirty="0" err="1"/>
              <a:t>fp</a:t>
            </a:r>
            <a:r>
              <a:rPr lang="pt-PT" altLang="en-US" dirty="0"/>
              <a:t> = </a:t>
            </a:r>
            <a:r>
              <a:rPr lang="pt-PT" altLang="en-US" b="1" dirty="0" err="1"/>
              <a:t>fopen</a:t>
            </a:r>
            <a:r>
              <a:rPr lang="pt-PT" altLang="en-US" dirty="0"/>
              <a:t>("</a:t>
            </a:r>
            <a:r>
              <a:rPr lang="pt-PT" altLang="en-US" dirty="0" err="1"/>
              <a:t>teste.txt</a:t>
            </a:r>
            <a:r>
              <a:rPr lang="pt-PT" altLang="en-US" dirty="0"/>
              <a:t>", "</a:t>
            </a:r>
            <a:r>
              <a:rPr lang="pt-PT" altLang="en-US" dirty="0" err="1"/>
              <a:t>rb</a:t>
            </a:r>
            <a:r>
              <a:rPr lang="pt-PT" altLang="en-US" dirty="0"/>
              <a:t>" );</a:t>
            </a:r>
          </a:p>
          <a:p>
            <a:r>
              <a:rPr lang="pt-PT" altLang="en-US" dirty="0"/>
              <a:t>    </a:t>
            </a:r>
            <a:r>
              <a:rPr lang="pt-PT" altLang="en-US" b="1" dirty="0" err="1"/>
              <a:t>fseek</a:t>
            </a:r>
            <a:r>
              <a:rPr lang="pt-PT" altLang="en-US" dirty="0"/>
              <a:t>(</a:t>
            </a:r>
            <a:r>
              <a:rPr lang="pt-PT" altLang="en-US" dirty="0" err="1"/>
              <a:t>fp</a:t>
            </a:r>
            <a:r>
              <a:rPr lang="pt-PT" altLang="en-US" dirty="0"/>
              <a:t>, 12 * </a:t>
            </a:r>
            <a:r>
              <a:rPr lang="pt-PT" altLang="en-US" dirty="0" err="1"/>
              <a:t>sizeof</a:t>
            </a:r>
            <a:r>
              <a:rPr lang="pt-PT" altLang="en-US" dirty="0"/>
              <a:t>(</a:t>
            </a:r>
            <a:r>
              <a:rPr lang="pt-PT" altLang="en-US" dirty="0" err="1"/>
              <a:t>int</a:t>
            </a:r>
            <a:r>
              <a:rPr lang="pt-PT" altLang="en-US" dirty="0"/>
              <a:t>), SEEK_SET );</a:t>
            </a:r>
          </a:p>
          <a:p>
            <a:r>
              <a:rPr lang="pt-PT" altLang="en-US" dirty="0"/>
              <a:t>    </a:t>
            </a:r>
            <a:r>
              <a:rPr lang="pt-PT" altLang="en-US" b="1" dirty="0" err="1"/>
              <a:t>fread</a:t>
            </a:r>
            <a:r>
              <a:rPr lang="pt-PT" altLang="en-US" dirty="0"/>
              <a:t>(&amp;n, </a:t>
            </a:r>
            <a:r>
              <a:rPr lang="pt-PT" altLang="en-US" dirty="0" err="1"/>
              <a:t>sizeof</a:t>
            </a:r>
            <a:r>
              <a:rPr lang="pt-PT" altLang="en-US" dirty="0"/>
              <a:t>(</a:t>
            </a:r>
            <a:r>
              <a:rPr lang="pt-PT" altLang="en-US" dirty="0" err="1"/>
              <a:t>int</a:t>
            </a:r>
            <a:r>
              <a:rPr lang="pt-PT" altLang="en-US" dirty="0"/>
              <a:t>), 1, </a:t>
            </a:r>
            <a:r>
              <a:rPr lang="pt-PT" altLang="en-US" dirty="0" err="1"/>
              <a:t>fp</a:t>
            </a:r>
            <a:r>
              <a:rPr lang="pt-PT" altLang="en-US" dirty="0"/>
              <a:t>);</a:t>
            </a:r>
          </a:p>
          <a:p>
            <a:r>
              <a:rPr lang="pt-PT" altLang="en-US" dirty="0"/>
              <a:t>    </a:t>
            </a:r>
            <a:r>
              <a:rPr lang="pt-PT" altLang="en-US" b="1" dirty="0" err="1"/>
              <a:t>fclose</a:t>
            </a:r>
            <a:r>
              <a:rPr lang="pt-PT" altLang="en-US" dirty="0"/>
              <a:t>(</a:t>
            </a:r>
            <a:r>
              <a:rPr lang="pt-PT" altLang="en-US" dirty="0" err="1"/>
              <a:t>fp</a:t>
            </a:r>
            <a:r>
              <a:rPr lang="pt-PT" altLang="en-US" dirty="0"/>
              <a:t>);</a:t>
            </a:r>
          </a:p>
          <a:p>
            <a:r>
              <a:rPr lang="pt-PT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3855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Ficheiros: atributos</a:t>
            </a:r>
            <a:endParaRPr lang="en-US" altLang="en-US" dirty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altLang="en-US" dirty="0"/>
              <a:t>Atributos são características do ficheiro (além do nome), para efeitos de controlo e administração</a:t>
            </a:r>
          </a:p>
          <a:p>
            <a:pPr lvl="1"/>
            <a:r>
              <a:rPr lang="pt-PT" dirty="0"/>
              <a:t>Podem variar de sistema de ficheiros para sistema de ficheiros</a:t>
            </a:r>
          </a:p>
          <a:p>
            <a:r>
              <a:rPr lang="pt-PT" altLang="en-US" dirty="0"/>
              <a:t>Alguns atributos significativos (maior utilidade)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Dono</a:t>
            </a:r>
            <a:r>
              <a:rPr lang="pt-PT" altLang="en-US" dirty="0"/>
              <a:t> (</a:t>
            </a:r>
            <a:r>
              <a:rPr lang="pt-PT" altLang="en-US" dirty="0" err="1"/>
              <a:t>owner</a:t>
            </a:r>
            <a:r>
              <a:rPr lang="pt-PT" altLang="en-US" dirty="0"/>
              <a:t>) –  utilizador dono / criador do ficheiro</a:t>
            </a:r>
          </a:p>
          <a:p>
            <a:pPr lvl="2"/>
            <a:r>
              <a:rPr lang="pt-PT" altLang="en-US" dirty="0"/>
              <a:t>geralmente corresponde a quem o criou. controlo de acessos, quotas, etc.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Proteção</a:t>
            </a:r>
            <a:r>
              <a:rPr lang="pt-PT" altLang="en-US" dirty="0"/>
              <a:t> – permissões de acesso ao ficheiro</a:t>
            </a:r>
          </a:p>
          <a:p>
            <a:pPr lvl="2"/>
            <a:r>
              <a:rPr lang="pt-PT" altLang="en-US" dirty="0"/>
              <a:t>quem pode aceder ao ficheiro e quais as operações que pode realizar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Datas</a:t>
            </a:r>
            <a:r>
              <a:rPr lang="pt-PT" altLang="en-US" dirty="0"/>
              <a:t> – data de criação, última leitura, última escrita</a:t>
            </a:r>
          </a:p>
          <a:p>
            <a:pPr lvl="2"/>
            <a:r>
              <a:rPr lang="pt-PT" altLang="en-US" dirty="0"/>
              <a:t>gestão, procura por "tempo"; suporte do </a:t>
            </a:r>
            <a:r>
              <a:rPr lang="pt-PT" altLang="en-US" dirty="0" err="1"/>
              <a:t>make</a:t>
            </a:r>
            <a:endParaRPr lang="pt-PT" altLang="en-US" dirty="0"/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Dimensão</a:t>
            </a:r>
            <a:r>
              <a:rPr lang="pt-PT" altLang="en-US" dirty="0"/>
              <a:t> – dimensão atual do ficheiro</a:t>
            </a:r>
          </a:p>
          <a:p>
            <a:pPr lvl="2"/>
            <a:r>
              <a:rPr lang="pt-PT" altLang="en-US" dirty="0"/>
              <a:t>gestão / quantificação do espaço livre/ocupado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Flags</a:t>
            </a:r>
            <a:r>
              <a:rPr lang="pt-PT" altLang="en-US" dirty="0">
                <a:solidFill>
                  <a:schemeClr val="accent2"/>
                </a:solidFill>
              </a:rPr>
              <a:t> extra </a:t>
            </a:r>
            <a:r>
              <a:rPr lang="pt-PT" altLang="en-US" dirty="0"/>
              <a:t>– </a:t>
            </a:r>
            <a:r>
              <a:rPr lang="pt-PT" altLang="en-US" dirty="0" err="1"/>
              <a:t>hidden</a:t>
            </a:r>
            <a:r>
              <a:rPr lang="pt-PT" altLang="en-US" dirty="0"/>
              <a:t>, </a:t>
            </a:r>
            <a:r>
              <a:rPr lang="pt-PT" altLang="en-US" dirty="0" err="1"/>
              <a:t>system</a:t>
            </a:r>
            <a:r>
              <a:rPr lang="pt-PT" alt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6356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operações</a:t>
            </a:r>
            <a:endParaRPr lang="en-US" altLang="en-US" dirty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 numCol="2" spcCol="108000">
            <a:noAutofit/>
          </a:bodyPr>
          <a:lstStyle/>
          <a:p>
            <a:r>
              <a:rPr lang="pt-PT" altLang="en-US" dirty="0"/>
              <a:t>Operações de manipulação de ficheiros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read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ler o conteúdo de um ficheiro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cat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teste ; </a:t>
            </a:r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fgets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(...);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write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escrever (alterar) o seu conteúdo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cat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&gt; teste ; </a:t>
            </a:r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fprintf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(...);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create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criação do ficheiro (vazio)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cat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&gt; </a:t>
            </a:r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novo_ficheiro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lvl="2"/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(..., "w" );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delete</a:t>
            </a:r>
            <a:r>
              <a:rPr lang="pt-PT" altLang="en-US" dirty="0"/>
              <a:t> – remover um ficheiro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rm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antigo.txt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remove(...);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rename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alterar o nome de um ficheiro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mv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.... ; </a:t>
            </a:r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rename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(...);</a:t>
            </a:r>
          </a:p>
          <a:p>
            <a:pPr lvl="1"/>
            <a:endParaRPr lang="pt-PT" altLang="en-US" dirty="0">
              <a:solidFill>
                <a:schemeClr val="accent2"/>
              </a:solidFill>
            </a:endParaRPr>
          </a:p>
          <a:p>
            <a:pPr lvl="1"/>
            <a:endParaRPr lang="pt-PT" altLang="en-US" dirty="0">
              <a:solidFill>
                <a:schemeClr val="accent2"/>
              </a:solidFill>
            </a:endParaRP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open</a:t>
            </a:r>
            <a:r>
              <a:rPr lang="pt-PT" altLang="en-US" dirty="0"/>
              <a:t> – abrir um ficheiro para dada operação</a:t>
            </a:r>
          </a:p>
          <a:p>
            <a:pPr lvl="2"/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(... , "r");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close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fechar um ficheiro depois de concluído um conjunto de operações</a:t>
            </a:r>
          </a:p>
          <a:p>
            <a:pPr lvl="2"/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fclose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(...);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append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acrescentar ao conteúdo anterior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cat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&gt;&gt; teste ; </a:t>
            </a:r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fopen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(..., "w+");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seek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posicionamento para acesso </a:t>
            </a:r>
            <a:r>
              <a:rPr lang="pt-PT" altLang="en-US" dirty="0" err="1"/>
              <a:t>directo</a:t>
            </a:r>
            <a:endParaRPr lang="pt-PT" altLang="en-US" dirty="0"/>
          </a:p>
          <a:p>
            <a:pPr lvl="2"/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fseek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(...)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get</a:t>
            </a:r>
            <a:r>
              <a:rPr lang="pt-PT" altLang="en-US" dirty="0">
                <a:solidFill>
                  <a:schemeClr val="accent2"/>
                </a:solidFill>
              </a:rPr>
              <a:t>/set </a:t>
            </a:r>
            <a:r>
              <a:rPr lang="pt-PT" altLang="en-US" dirty="0" err="1">
                <a:solidFill>
                  <a:schemeClr val="accent2"/>
                </a:solidFill>
              </a:rPr>
              <a:t>attributes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/>
              <a:t>– obter / alterar atributos</a:t>
            </a:r>
          </a:p>
          <a:p>
            <a:pPr lvl="2"/>
            <a:r>
              <a:rPr lang="pt-PT" altLang="en-US" dirty="0" err="1">
                <a:latin typeface="Courier" charset="0"/>
                <a:ea typeface="Courier" charset="0"/>
                <a:cs typeface="Courier" charset="0"/>
              </a:rPr>
              <a:t>chmod</a:t>
            </a:r>
            <a:r>
              <a:rPr lang="pt-PT" altLang="en-US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chmod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(...); </a:t>
            </a:r>
            <a:r>
              <a:rPr lang="pt-PT" altLang="en-US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stat</a:t>
            </a:r>
            <a:r>
              <a:rPr lang="pt-PT" altLang="en-US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(...);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97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operações</a:t>
            </a:r>
            <a:endParaRPr lang="en-US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pt-PT" altLang="en-US" dirty="0" err="1"/>
              <a:t>Lock</a:t>
            </a:r>
            <a:endParaRPr lang="pt-PT" altLang="en-US" dirty="0"/>
          </a:p>
          <a:p>
            <a:pPr lvl="1"/>
            <a:r>
              <a:rPr lang="pt-PT" altLang="en-US" dirty="0"/>
              <a:t>bloqueio de todo / parte do ficheiro</a:t>
            </a:r>
          </a:p>
          <a:p>
            <a:pPr lvl="1"/>
            <a:r>
              <a:rPr lang="pt-PT" altLang="en-US" dirty="0"/>
              <a:t>mecanismo de exclusão para acesso simultâneo</a:t>
            </a:r>
          </a:p>
          <a:p>
            <a:pPr marL="720000" lvl="3" indent="0">
              <a:buNone/>
            </a:pPr>
            <a:r>
              <a:rPr lang="en-US" dirty="0"/>
              <a:t>lock READ (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exclusivo</a:t>
            </a:r>
            <a:r>
              <a:rPr lang="en-US" dirty="0"/>
              <a:t>)</a:t>
            </a:r>
          </a:p>
          <a:p>
            <a:pPr marL="900000" lvl="4" indent="0">
              <a:buNone/>
            </a:pP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feito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processos</a:t>
            </a:r>
            <a:endParaRPr lang="en-US" dirty="0"/>
          </a:p>
          <a:p>
            <a:pPr marL="900000" lvl="4" indent="0">
              <a:buNone/>
            </a:pPr>
            <a:r>
              <a:rPr lang="en-US" dirty="0"/>
              <a:t>impede o lock WRITE </a:t>
            </a:r>
            <a:r>
              <a:rPr lang="en-US" dirty="0" err="1"/>
              <a:t>por</a:t>
            </a:r>
            <a:r>
              <a:rPr lang="en-US" dirty="0"/>
              <a:t> um outro </a:t>
            </a:r>
            <a:r>
              <a:rPr lang="en-US" dirty="0" err="1"/>
              <a:t>processo</a:t>
            </a:r>
            <a:endParaRPr lang="en-US" dirty="0"/>
          </a:p>
          <a:p>
            <a:pPr marL="720000" lvl="3" indent="0">
              <a:buNone/>
            </a:pPr>
            <a:r>
              <a:rPr lang="en-US" dirty="0"/>
              <a:t>lock WRITE (</a:t>
            </a:r>
            <a:r>
              <a:rPr lang="en-US" dirty="0" err="1"/>
              <a:t>exclusivo</a:t>
            </a:r>
            <a:r>
              <a:rPr lang="en-US" dirty="0"/>
              <a:t>)</a:t>
            </a:r>
          </a:p>
          <a:p>
            <a:pPr marL="900000" lvl="4" indent="0">
              <a:buNone/>
            </a:pPr>
            <a:r>
              <a:rPr lang="en-US" dirty="0"/>
              <a:t>impede </a:t>
            </a:r>
            <a:r>
              <a:rPr lang="en-US" dirty="0" err="1"/>
              <a:t>qualquer</a:t>
            </a:r>
            <a:r>
              <a:rPr lang="en-US" dirty="0"/>
              <a:t> outro lock (read </a:t>
            </a:r>
            <a:r>
              <a:rPr lang="en-US" dirty="0" err="1"/>
              <a:t>ou</a:t>
            </a:r>
            <a:r>
              <a:rPr lang="en-US" dirty="0"/>
              <a:t> write) </a:t>
            </a:r>
            <a:r>
              <a:rPr lang="en-US" dirty="0" err="1"/>
              <a:t>por</a:t>
            </a:r>
            <a:r>
              <a:rPr lang="en-US" dirty="0"/>
              <a:t> um outro </a:t>
            </a:r>
            <a:r>
              <a:rPr lang="en-US" dirty="0" err="1"/>
              <a:t>processo</a:t>
            </a:r>
            <a:endParaRPr lang="pt-PT" altLang="en-US" dirty="0"/>
          </a:p>
          <a:p>
            <a:r>
              <a:rPr lang="pt-PT" altLang="en-US" i="1" dirty="0" err="1"/>
              <a:t>memory</a:t>
            </a:r>
            <a:r>
              <a:rPr lang="pt-PT" altLang="en-US" i="1" dirty="0"/>
              <a:t> </a:t>
            </a:r>
            <a:r>
              <a:rPr lang="pt-PT" altLang="en-US" i="1" dirty="0" err="1"/>
              <a:t>mapped</a:t>
            </a:r>
            <a:r>
              <a:rPr lang="pt-PT" altLang="en-US" i="1" dirty="0"/>
              <a:t> files</a:t>
            </a:r>
          </a:p>
          <a:p>
            <a:pPr lvl="1"/>
            <a:r>
              <a:rPr lang="pt-PT" altLang="en-US" dirty="0"/>
              <a:t>mapeamento do ficheiro no espaço de endereçamento do processo;</a:t>
            </a:r>
          </a:p>
          <a:p>
            <a:pPr lvl="1"/>
            <a:r>
              <a:rPr lang="pt-PT" altLang="en-US" dirty="0"/>
              <a:t>permite o acesso ao ficheiro através de "variáveis"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1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Diretórios</a:t>
            </a:r>
            <a:endParaRPr lang="en-US" altLang="en-US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Árvore de diretórios e ficheiros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Diretórios</a:t>
            </a:r>
            <a:r>
              <a:rPr lang="pt-PT" altLang="en-US" dirty="0"/>
              <a:t> (nós) – contêm uma lista de outros diretórios ou ficheiros (folhas)</a:t>
            </a:r>
          </a:p>
          <a:p>
            <a:pPr lvl="2"/>
            <a:r>
              <a:rPr lang="pt-PT" altLang="en-US" dirty="0"/>
              <a:t>Nome do ficheiro – nome único na árvore de ficheiros – caminho desde o diretório principal (raiz) até diretório onde o ficheiro se encontra</a:t>
            </a:r>
          </a:p>
          <a:p>
            <a:pPr lvl="2"/>
            <a:r>
              <a:rPr lang="pt-PT" altLang="en-US" dirty="0"/>
              <a:t>Ou nome relativo – caminho a partir de um diretório intermédio ("corrente")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Link</a:t>
            </a:r>
            <a:r>
              <a:rPr lang="pt-PT" altLang="en-US" dirty="0"/>
              <a:t> – representação do mesmo ficheiro com mais do que um nome, em mais que um diretório	</a:t>
            </a:r>
          </a:p>
          <a:p>
            <a:pPr lvl="2"/>
            <a:r>
              <a:rPr lang="pt-PT" altLang="en-US" dirty="0"/>
              <a:t>soft – referência simbólica para um ficheiro real definido noutro diretório</a:t>
            </a:r>
          </a:p>
          <a:p>
            <a:pPr lvl="2"/>
            <a:r>
              <a:rPr lang="pt-PT" altLang="en-US" dirty="0"/>
              <a:t>hard – representação do mesmo ficheiro em mais que um diretório</a:t>
            </a:r>
          </a:p>
        </p:txBody>
      </p:sp>
    </p:spTree>
    <p:extLst>
      <p:ext uri="{BB962C8B-B14F-4D97-AF65-F5344CB8AC3E}">
        <p14:creationId xmlns:p14="http://schemas.microsoft.com/office/powerpoint/2010/main" val="1945475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Disco: organização lógica</a:t>
            </a:r>
            <a:endParaRPr lang="en-US" altLang="en-US" dirty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Organização típica do disco</a:t>
            </a:r>
          </a:p>
          <a:p>
            <a:pPr lvl="1"/>
            <a:r>
              <a:rPr lang="pt-PT" altLang="en-US" dirty="0"/>
              <a:t>A formatação de baixo nível divide o disco em sectores (blocos)</a:t>
            </a:r>
          </a:p>
          <a:p>
            <a:pPr lvl="1"/>
            <a:r>
              <a:rPr lang="pt-PT" altLang="en-US" dirty="0"/>
              <a:t>Em cima dessa formatação, o disco é dividido em partições (uma ou mais por disco)</a:t>
            </a:r>
          </a:p>
          <a:p>
            <a:pPr lvl="1"/>
            <a:r>
              <a:rPr lang="pt-PT" altLang="en-US" dirty="0"/>
              <a:t>Cada partição pode ter um sistema de ficheiros diferente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524959-82CC-6142-A6BA-50F4880375B7}"/>
              </a:ext>
            </a:extLst>
          </p:cNvPr>
          <p:cNvGrpSpPr/>
          <p:nvPr/>
        </p:nvGrpSpPr>
        <p:grpSpPr>
          <a:xfrm>
            <a:off x="981967" y="3665971"/>
            <a:ext cx="10228066" cy="2684627"/>
            <a:chOff x="1445352" y="4080926"/>
            <a:chExt cx="8562975" cy="2216331"/>
          </a:xfrm>
        </p:grpSpPr>
        <p:sp>
          <p:nvSpPr>
            <p:cNvPr id="3" name="Trapezoid 2"/>
            <p:cNvSpPr/>
            <p:nvPr/>
          </p:nvSpPr>
          <p:spPr>
            <a:xfrm>
              <a:off x="2123214" y="4698185"/>
              <a:ext cx="7498080" cy="937389"/>
            </a:xfrm>
            <a:prstGeom prst="trapezoid">
              <a:avLst>
                <a:gd name="adj" fmla="val 24635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724" name="Group 26"/>
            <p:cNvGrpSpPr>
              <a:grpSpLocks/>
            </p:cNvGrpSpPr>
            <p:nvPr/>
          </p:nvGrpSpPr>
          <p:grpSpPr bwMode="auto">
            <a:xfrm>
              <a:off x="1445352" y="4080926"/>
              <a:ext cx="8562975" cy="1025525"/>
              <a:chOff x="-66" y="3600"/>
              <a:chExt cx="5394" cy="646"/>
            </a:xfrm>
          </p:grpSpPr>
          <p:sp>
            <p:nvSpPr>
              <p:cNvPr id="30725" name="Rectangle 13"/>
              <p:cNvSpPr>
                <a:spLocks noChangeArrowheads="1"/>
              </p:cNvSpPr>
              <p:nvPr/>
            </p:nvSpPr>
            <p:spPr bwMode="auto">
              <a:xfrm>
                <a:off x="1104" y="3600"/>
                <a:ext cx="432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800" b="1" dirty="0"/>
                  <a:t>MBR</a:t>
                </a:r>
                <a:endParaRPr lang="en-GB" altLang="en-US" sz="1800" b="1" dirty="0"/>
              </a:p>
            </p:txBody>
          </p:sp>
          <p:sp>
            <p:nvSpPr>
              <p:cNvPr id="30726" name="Rectangle 14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288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en-GB" altLang="en-US" sz="1800"/>
              </a:p>
            </p:txBody>
          </p:sp>
          <p:sp>
            <p:nvSpPr>
              <p:cNvPr id="30727" name="Rectangle 16"/>
              <p:cNvSpPr>
                <a:spLocks noChangeArrowheads="1"/>
              </p:cNvSpPr>
              <p:nvPr/>
            </p:nvSpPr>
            <p:spPr bwMode="auto">
              <a:xfrm>
                <a:off x="1824" y="3600"/>
                <a:ext cx="1728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40000"/>
                  </a:spcBef>
                  <a:buClr>
                    <a:srgbClr val="FF6600"/>
                  </a:buClr>
                  <a:buSzPct val="80000"/>
                  <a:buFont typeface="Wingdings" charset="2"/>
                  <a:buChar char="®"/>
                  <a:defRPr sz="28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00"/>
                  </a:buClr>
                  <a:buSzPct val="70000"/>
                  <a:buFont typeface="Wingdings" charset="2"/>
                  <a:buChar char="®"/>
                  <a:defRPr sz="24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9900"/>
                  </a:buClr>
                  <a:buSzPct val="60000"/>
                  <a:buFont typeface="Wingdings" charset="2"/>
                  <a:buChar char="®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9900"/>
                  </a:buClr>
                  <a:buSzPct val="60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PT" altLang="en-US" sz="1800" b="1">
                    <a:solidFill>
                      <a:schemeClr val="tx1"/>
                    </a:solidFill>
                  </a:rPr>
                  <a:t>Partição 1</a:t>
                </a:r>
                <a:endParaRPr lang="en-GB" altLang="en-US" sz="1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28" name="Rectangle 17"/>
              <p:cNvSpPr>
                <a:spLocks noChangeArrowheads="1"/>
              </p:cNvSpPr>
              <p:nvPr/>
            </p:nvSpPr>
            <p:spPr bwMode="auto">
              <a:xfrm>
                <a:off x="3552" y="3600"/>
                <a:ext cx="1776" cy="2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40000"/>
                  </a:spcBef>
                  <a:buClr>
                    <a:srgbClr val="FF6600"/>
                  </a:buClr>
                  <a:buSzPct val="80000"/>
                  <a:buFont typeface="Wingdings" charset="2"/>
                  <a:buChar char="®"/>
                  <a:defRPr sz="28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00"/>
                  </a:buClr>
                  <a:buSzPct val="70000"/>
                  <a:buFont typeface="Wingdings" charset="2"/>
                  <a:buChar char="®"/>
                  <a:defRPr sz="24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9900"/>
                  </a:buClr>
                  <a:buSzPct val="60000"/>
                  <a:buFont typeface="Wingdings" charset="2"/>
                  <a:buChar char="®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9900"/>
                  </a:buClr>
                  <a:buSzPct val="60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PT" altLang="en-US" sz="1800" b="1">
                    <a:solidFill>
                      <a:schemeClr val="tx1"/>
                    </a:solidFill>
                  </a:rPr>
                  <a:t>Partição 2</a:t>
                </a:r>
                <a:endParaRPr lang="en-GB" altLang="en-US" sz="1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729" name="Freeform 18"/>
              <p:cNvSpPr>
                <a:spLocks/>
              </p:cNvSpPr>
              <p:nvPr/>
            </p:nvSpPr>
            <p:spPr bwMode="auto">
              <a:xfrm>
                <a:off x="1584" y="3888"/>
                <a:ext cx="480" cy="227"/>
              </a:xfrm>
              <a:custGeom>
                <a:avLst/>
                <a:gdLst>
                  <a:gd name="T0" fmla="*/ 0 w 675"/>
                  <a:gd name="T1" fmla="*/ 0 h 482"/>
                  <a:gd name="T2" fmla="*/ 226 w 675"/>
                  <a:gd name="T3" fmla="*/ 220 h 482"/>
                  <a:gd name="T4" fmla="*/ 480 w 675"/>
                  <a:gd name="T5" fmla="*/ 42 h 4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5" h="482">
                    <a:moveTo>
                      <a:pt x="0" y="0"/>
                    </a:moveTo>
                    <a:cubicBezTo>
                      <a:pt x="103" y="226"/>
                      <a:pt x="206" y="452"/>
                      <a:pt x="318" y="467"/>
                    </a:cubicBezTo>
                    <a:cubicBezTo>
                      <a:pt x="430" y="482"/>
                      <a:pt x="614" y="156"/>
                      <a:pt x="675" y="9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30" name="Freeform 19"/>
              <p:cNvSpPr>
                <a:spLocks/>
              </p:cNvSpPr>
              <p:nvPr/>
            </p:nvSpPr>
            <p:spPr bwMode="auto">
              <a:xfrm>
                <a:off x="1728" y="3888"/>
                <a:ext cx="1968" cy="308"/>
              </a:xfrm>
              <a:custGeom>
                <a:avLst/>
                <a:gdLst>
                  <a:gd name="T0" fmla="*/ 0 w 675"/>
                  <a:gd name="T1" fmla="*/ 0 h 482"/>
                  <a:gd name="T2" fmla="*/ 927 w 675"/>
                  <a:gd name="T3" fmla="*/ 298 h 482"/>
                  <a:gd name="T4" fmla="*/ 1968 w 675"/>
                  <a:gd name="T5" fmla="*/ 58 h 48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75" h="482">
                    <a:moveTo>
                      <a:pt x="0" y="0"/>
                    </a:moveTo>
                    <a:cubicBezTo>
                      <a:pt x="103" y="226"/>
                      <a:pt x="206" y="452"/>
                      <a:pt x="318" y="467"/>
                    </a:cubicBezTo>
                    <a:cubicBezTo>
                      <a:pt x="430" y="482"/>
                      <a:pt x="614" y="156"/>
                      <a:pt x="675" y="9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31" name="Text Box 22"/>
              <p:cNvSpPr txBox="1">
                <a:spLocks noChangeArrowheads="1"/>
              </p:cNvSpPr>
              <p:nvPr/>
            </p:nvSpPr>
            <p:spPr bwMode="auto">
              <a:xfrm>
                <a:off x="-66" y="3996"/>
                <a:ext cx="19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40000"/>
                  </a:spcBef>
                  <a:buClr>
                    <a:srgbClr val="FF6600"/>
                  </a:buClr>
                  <a:buSzPct val="80000"/>
                  <a:buFont typeface="Wingdings" charset="2"/>
                  <a:buChar char="®"/>
                  <a:defRPr sz="28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00"/>
                  </a:buClr>
                  <a:buSzPct val="70000"/>
                  <a:buFont typeface="Wingdings" charset="2"/>
                  <a:buChar char="®"/>
                  <a:defRPr sz="24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9900"/>
                  </a:buClr>
                  <a:buSzPct val="60000"/>
                  <a:buFont typeface="Wingdings" charset="2"/>
                  <a:buChar char="®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9900"/>
                  </a:buClr>
                  <a:buSzPct val="60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pt-PT" altLang="en-US" sz="2000" dirty="0"/>
                  <a:t>Tabela de partições</a:t>
                </a:r>
                <a:endParaRPr lang="en-US" altLang="en-US" sz="2000" dirty="0"/>
              </a:p>
            </p:txBody>
          </p:sp>
          <p:sp>
            <p:nvSpPr>
              <p:cNvPr id="30732" name="Line 23"/>
              <p:cNvSpPr>
                <a:spLocks noChangeShapeType="1"/>
              </p:cNvSpPr>
              <p:nvPr/>
            </p:nvSpPr>
            <p:spPr bwMode="auto">
              <a:xfrm flipV="1">
                <a:off x="1374" y="3915"/>
                <a:ext cx="210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33" name="Line 24"/>
              <p:cNvSpPr>
                <a:spLocks noChangeShapeType="1"/>
              </p:cNvSpPr>
              <p:nvPr/>
            </p:nvSpPr>
            <p:spPr bwMode="auto">
              <a:xfrm>
                <a:off x="1680" y="3600"/>
                <a:ext cx="0" cy="288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34" name="Text Box 25"/>
              <p:cNvSpPr txBox="1">
                <a:spLocks noChangeArrowheads="1"/>
              </p:cNvSpPr>
              <p:nvPr/>
            </p:nvSpPr>
            <p:spPr bwMode="auto">
              <a:xfrm>
                <a:off x="240" y="3600"/>
                <a:ext cx="9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pt-PT" altLang="en-US" b="1">
                    <a:solidFill>
                      <a:srgbClr val="003366"/>
                    </a:solidFill>
                  </a:rPr>
                  <a:t>Disco</a:t>
                </a:r>
                <a:endParaRPr lang="en-US" altLang="en-US" b="1">
                  <a:solidFill>
                    <a:srgbClr val="003366"/>
                  </a:solidFill>
                </a:endParaRPr>
              </a:p>
            </p:txBody>
          </p:sp>
        </p:grpSp>
        <p:grpSp>
          <p:nvGrpSpPr>
            <p:cNvPr id="16" name="Group 22"/>
            <p:cNvGrpSpPr>
              <a:grpSpLocks/>
            </p:cNvGrpSpPr>
            <p:nvPr/>
          </p:nvGrpSpPr>
          <p:grpSpPr bwMode="auto">
            <a:xfrm>
              <a:off x="2081713" y="5763857"/>
              <a:ext cx="7664450" cy="533400"/>
              <a:chOff x="192" y="1920"/>
              <a:chExt cx="4828" cy="336"/>
            </a:xfrm>
          </p:grpSpPr>
          <p:sp>
            <p:nvSpPr>
              <p:cNvPr id="17" name="Rectangle 23"/>
              <p:cNvSpPr>
                <a:spLocks noChangeArrowheads="1"/>
              </p:cNvSpPr>
              <p:nvPr/>
            </p:nvSpPr>
            <p:spPr bwMode="auto">
              <a:xfrm>
                <a:off x="192" y="1920"/>
                <a:ext cx="728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 i="1" dirty="0" err="1"/>
                  <a:t>Boot</a:t>
                </a:r>
                <a:r>
                  <a:rPr lang="pt-PT" altLang="en-US" sz="1600" i="1" dirty="0"/>
                  <a:t> </a:t>
                </a:r>
                <a:r>
                  <a:rPr lang="pt-PT" altLang="en-US" sz="1600" i="1" dirty="0" err="1"/>
                  <a:t>block</a:t>
                </a:r>
                <a:endParaRPr lang="en-GB" altLang="en-US" sz="1600" i="1" dirty="0"/>
              </a:p>
            </p:txBody>
          </p:sp>
          <p:sp>
            <p:nvSpPr>
              <p:cNvPr id="18" name="Rectangle 24"/>
              <p:cNvSpPr>
                <a:spLocks noChangeArrowheads="1"/>
              </p:cNvSpPr>
              <p:nvPr/>
            </p:nvSpPr>
            <p:spPr bwMode="auto">
              <a:xfrm>
                <a:off x="912" y="1920"/>
                <a:ext cx="720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Super block</a:t>
                </a:r>
                <a:endParaRPr lang="en-GB" altLang="en-US" sz="1600"/>
              </a:p>
            </p:txBody>
          </p:sp>
          <p:sp>
            <p:nvSpPr>
              <p:cNvPr id="19" name="Rectangle 25"/>
              <p:cNvSpPr>
                <a:spLocks noChangeArrowheads="1"/>
              </p:cNvSpPr>
              <p:nvPr/>
            </p:nvSpPr>
            <p:spPr bwMode="auto">
              <a:xfrm>
                <a:off x="1632" y="1920"/>
                <a:ext cx="960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40000"/>
                  </a:spcBef>
                  <a:buClr>
                    <a:srgbClr val="FF6600"/>
                  </a:buClr>
                  <a:buSzPct val="80000"/>
                  <a:buFont typeface="Wingdings" charset="2"/>
                  <a:buChar char="®"/>
                  <a:defRPr sz="28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00"/>
                  </a:buClr>
                  <a:buSzPct val="70000"/>
                  <a:buFont typeface="Wingdings" charset="2"/>
                  <a:buChar char="®"/>
                  <a:defRPr sz="24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9900"/>
                  </a:buClr>
                  <a:buSzPct val="60000"/>
                  <a:buFont typeface="Wingdings" charset="2"/>
                  <a:buChar char="®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9900"/>
                  </a:buClr>
                  <a:buSzPct val="60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PT" altLang="en-US" sz="1600">
                    <a:solidFill>
                      <a:schemeClr val="tx1"/>
                    </a:solidFill>
                  </a:rPr>
                  <a:t>Tab. colocação</a:t>
                </a:r>
                <a:endParaRPr lang="en-GB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26"/>
              <p:cNvSpPr>
                <a:spLocks noChangeArrowheads="1"/>
              </p:cNvSpPr>
              <p:nvPr/>
            </p:nvSpPr>
            <p:spPr bwMode="auto">
              <a:xfrm>
                <a:off x="2592" y="1920"/>
                <a:ext cx="2428" cy="33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40000"/>
                  </a:spcBef>
                  <a:buClr>
                    <a:srgbClr val="FF6600"/>
                  </a:buClr>
                  <a:buSzPct val="80000"/>
                  <a:buFont typeface="Wingdings" charset="2"/>
                  <a:buChar char="®"/>
                  <a:defRPr sz="28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00"/>
                  </a:buClr>
                  <a:buSzPct val="70000"/>
                  <a:buFont typeface="Wingdings" charset="2"/>
                  <a:buChar char="®"/>
                  <a:defRPr sz="24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9900"/>
                  </a:buClr>
                  <a:buSzPct val="60000"/>
                  <a:buFont typeface="Wingdings" charset="2"/>
                  <a:buChar char="®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9900"/>
                  </a:buClr>
                  <a:buSzPct val="60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charset="2"/>
                  <a:buChar char="l"/>
                  <a:defRPr sz="2000">
                    <a:solidFill>
                      <a:srgbClr val="003366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PT" altLang="en-US" sz="1800" dirty="0">
                    <a:solidFill>
                      <a:schemeClr val="tx1"/>
                    </a:solidFill>
                  </a:rPr>
                  <a:t>Diretórios e ficheiros</a:t>
                </a:r>
                <a:endParaRPr lang="en-GB" altLang="en-US" sz="18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41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Disco: organização lógica</a:t>
            </a:r>
            <a:endParaRPr lang="en-US" altLang="en-US" dirty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Código que efetua o </a:t>
            </a:r>
            <a:r>
              <a:rPr lang="pt-PT" altLang="en-US" dirty="0" err="1"/>
              <a:t>boot</a:t>
            </a:r>
            <a:r>
              <a:rPr lang="pt-PT" altLang="en-US" dirty="0"/>
              <a:t> do sistema (parte do BIOS)</a:t>
            </a:r>
          </a:p>
          <a:p>
            <a:pPr lvl="1"/>
            <a:r>
              <a:rPr lang="pt-PT" altLang="en-US" dirty="0"/>
              <a:t>Assume que a informação sobre as partições existentes estejam no início do disco, no MBR</a:t>
            </a:r>
          </a:p>
          <a:p>
            <a:r>
              <a:rPr lang="pt-PT" altLang="en-US" dirty="0">
                <a:solidFill>
                  <a:schemeClr val="accent2"/>
                </a:solidFill>
              </a:rPr>
              <a:t>MBR</a:t>
            </a:r>
            <a:r>
              <a:rPr lang="pt-PT" altLang="en-US" dirty="0"/>
              <a:t> - Master </a:t>
            </a:r>
            <a:r>
              <a:rPr lang="pt-PT" altLang="en-US" dirty="0" err="1"/>
              <a:t>Boot</a:t>
            </a:r>
            <a:r>
              <a:rPr lang="pt-PT" altLang="en-US" dirty="0"/>
              <a:t> Record</a:t>
            </a:r>
          </a:p>
          <a:p>
            <a:pPr lvl="1"/>
            <a:r>
              <a:rPr lang="pt-PT" altLang="en-US" dirty="0"/>
              <a:t>Possui código, geralmente independente do sistema operativo, que localiza a partição que tem o sistema operativo e transfere a execução para o primeiro bloco dessa partição (</a:t>
            </a:r>
            <a:r>
              <a:rPr lang="pt-PT" altLang="en-US" i="1" dirty="0" err="1"/>
              <a:t>boot</a:t>
            </a:r>
            <a:r>
              <a:rPr lang="pt-PT" altLang="en-US" i="1" dirty="0"/>
              <a:t> </a:t>
            </a:r>
            <a:r>
              <a:rPr lang="pt-PT" altLang="en-US" i="1" dirty="0" err="1"/>
              <a:t>block</a:t>
            </a:r>
            <a:r>
              <a:rPr lang="pt-PT" altLang="en-US" dirty="0"/>
              <a:t>)</a:t>
            </a:r>
          </a:p>
          <a:p>
            <a:r>
              <a:rPr lang="pt-PT" altLang="en-US" dirty="0">
                <a:solidFill>
                  <a:schemeClr val="accent2"/>
                </a:solidFill>
              </a:rPr>
              <a:t>Tabela de partições </a:t>
            </a:r>
            <a:r>
              <a:rPr lang="pt-PT" altLang="en-US" dirty="0"/>
              <a:t>– lista das partições existentes no disco</a:t>
            </a:r>
          </a:p>
        </p:txBody>
      </p:sp>
      <p:grpSp>
        <p:nvGrpSpPr>
          <p:cNvPr id="30724" name="Group 26"/>
          <p:cNvGrpSpPr>
            <a:grpSpLocks/>
          </p:cNvGrpSpPr>
          <p:nvPr/>
        </p:nvGrpSpPr>
        <p:grpSpPr bwMode="auto">
          <a:xfrm>
            <a:off x="1646831" y="4911843"/>
            <a:ext cx="8562975" cy="1025525"/>
            <a:chOff x="-66" y="3600"/>
            <a:chExt cx="5394" cy="646"/>
          </a:xfrm>
        </p:grpSpPr>
        <p:sp>
          <p:nvSpPr>
            <p:cNvPr id="30725" name="Rectangle 13"/>
            <p:cNvSpPr>
              <a:spLocks noChangeArrowheads="1"/>
            </p:cNvSpPr>
            <p:nvPr/>
          </p:nvSpPr>
          <p:spPr bwMode="auto">
            <a:xfrm>
              <a:off x="1104" y="3600"/>
              <a:ext cx="432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800" b="1" dirty="0"/>
                <a:t>MBR</a:t>
              </a:r>
              <a:endParaRPr lang="en-GB" altLang="en-US" sz="1800" b="1" dirty="0"/>
            </a:p>
          </p:txBody>
        </p:sp>
        <p:sp>
          <p:nvSpPr>
            <p:cNvPr id="30726" name="Rectangle 14"/>
            <p:cNvSpPr>
              <a:spLocks noChangeArrowheads="1"/>
            </p:cNvSpPr>
            <p:nvPr/>
          </p:nvSpPr>
          <p:spPr bwMode="auto">
            <a:xfrm>
              <a:off x="1536" y="3600"/>
              <a:ext cx="28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GB" altLang="en-US" sz="1800"/>
            </a:p>
          </p:txBody>
        </p:sp>
        <p:sp>
          <p:nvSpPr>
            <p:cNvPr id="30727" name="Rectangle 16"/>
            <p:cNvSpPr>
              <a:spLocks noChangeArrowheads="1"/>
            </p:cNvSpPr>
            <p:nvPr/>
          </p:nvSpPr>
          <p:spPr bwMode="auto">
            <a:xfrm>
              <a:off x="1824" y="3600"/>
              <a:ext cx="172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1800" b="1">
                  <a:solidFill>
                    <a:schemeClr val="tx1"/>
                  </a:solidFill>
                </a:rPr>
                <a:t>Partição 1</a:t>
              </a:r>
              <a:endParaRPr lang="en-GB" alt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30728" name="Rectangle 17"/>
            <p:cNvSpPr>
              <a:spLocks noChangeArrowheads="1"/>
            </p:cNvSpPr>
            <p:nvPr/>
          </p:nvSpPr>
          <p:spPr bwMode="auto">
            <a:xfrm>
              <a:off x="3552" y="3600"/>
              <a:ext cx="1776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1800" b="1">
                  <a:solidFill>
                    <a:schemeClr val="tx1"/>
                  </a:solidFill>
                </a:rPr>
                <a:t>Partição 2</a:t>
              </a:r>
              <a:endParaRPr lang="en-GB" alt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30729" name="Freeform 18"/>
            <p:cNvSpPr>
              <a:spLocks/>
            </p:cNvSpPr>
            <p:nvPr/>
          </p:nvSpPr>
          <p:spPr bwMode="auto">
            <a:xfrm>
              <a:off x="1584" y="3888"/>
              <a:ext cx="480" cy="227"/>
            </a:xfrm>
            <a:custGeom>
              <a:avLst/>
              <a:gdLst>
                <a:gd name="T0" fmla="*/ 0 w 675"/>
                <a:gd name="T1" fmla="*/ 0 h 482"/>
                <a:gd name="T2" fmla="*/ 226 w 675"/>
                <a:gd name="T3" fmla="*/ 220 h 482"/>
                <a:gd name="T4" fmla="*/ 480 w 675"/>
                <a:gd name="T5" fmla="*/ 42 h 4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5" h="482">
                  <a:moveTo>
                    <a:pt x="0" y="0"/>
                  </a:moveTo>
                  <a:cubicBezTo>
                    <a:pt x="103" y="226"/>
                    <a:pt x="206" y="452"/>
                    <a:pt x="318" y="467"/>
                  </a:cubicBezTo>
                  <a:cubicBezTo>
                    <a:pt x="430" y="482"/>
                    <a:pt x="614" y="156"/>
                    <a:pt x="675" y="9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0" name="Freeform 19"/>
            <p:cNvSpPr>
              <a:spLocks/>
            </p:cNvSpPr>
            <p:nvPr/>
          </p:nvSpPr>
          <p:spPr bwMode="auto">
            <a:xfrm>
              <a:off x="1728" y="3888"/>
              <a:ext cx="1968" cy="308"/>
            </a:xfrm>
            <a:custGeom>
              <a:avLst/>
              <a:gdLst>
                <a:gd name="T0" fmla="*/ 0 w 675"/>
                <a:gd name="T1" fmla="*/ 0 h 482"/>
                <a:gd name="T2" fmla="*/ 927 w 675"/>
                <a:gd name="T3" fmla="*/ 298 h 482"/>
                <a:gd name="T4" fmla="*/ 1968 w 675"/>
                <a:gd name="T5" fmla="*/ 58 h 4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5" h="482">
                  <a:moveTo>
                    <a:pt x="0" y="0"/>
                  </a:moveTo>
                  <a:cubicBezTo>
                    <a:pt x="103" y="226"/>
                    <a:pt x="206" y="452"/>
                    <a:pt x="318" y="467"/>
                  </a:cubicBezTo>
                  <a:cubicBezTo>
                    <a:pt x="430" y="482"/>
                    <a:pt x="614" y="156"/>
                    <a:pt x="675" y="9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1" name="Text Box 22"/>
            <p:cNvSpPr txBox="1">
              <a:spLocks noChangeArrowheads="1"/>
            </p:cNvSpPr>
            <p:nvPr/>
          </p:nvSpPr>
          <p:spPr bwMode="auto">
            <a:xfrm>
              <a:off x="-66" y="3996"/>
              <a:ext cx="19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PT" altLang="en-US" sz="2000" dirty="0"/>
                <a:t>Tabela de partições</a:t>
              </a:r>
              <a:endParaRPr lang="en-US" altLang="en-US" sz="2000" dirty="0"/>
            </a:p>
          </p:txBody>
        </p:sp>
        <p:sp>
          <p:nvSpPr>
            <p:cNvPr id="30732" name="Line 23"/>
            <p:cNvSpPr>
              <a:spLocks noChangeShapeType="1"/>
            </p:cNvSpPr>
            <p:nvPr/>
          </p:nvSpPr>
          <p:spPr bwMode="auto">
            <a:xfrm flipV="1">
              <a:off x="1374" y="3915"/>
              <a:ext cx="21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3" name="Line 24"/>
            <p:cNvSpPr>
              <a:spLocks noChangeShapeType="1"/>
            </p:cNvSpPr>
            <p:nvPr/>
          </p:nvSpPr>
          <p:spPr bwMode="auto">
            <a:xfrm>
              <a:off x="1680" y="3600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4" name="Text Box 25"/>
            <p:cNvSpPr txBox="1">
              <a:spLocks noChangeArrowheads="1"/>
            </p:cNvSpPr>
            <p:nvPr/>
          </p:nvSpPr>
          <p:spPr bwMode="auto">
            <a:xfrm>
              <a:off x="240" y="3600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pt-PT" altLang="en-US" b="1" dirty="0">
                  <a:solidFill>
                    <a:srgbClr val="003366"/>
                  </a:solidFill>
                </a:rPr>
                <a:t>Disco</a:t>
              </a:r>
              <a:endParaRPr lang="en-US" altLang="en-US" b="1" dirty="0">
                <a:solidFill>
                  <a:srgbClr val="0033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262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174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Partição: organização lógica</a:t>
            </a:r>
            <a:endParaRPr lang="en-US" altLang="en-US" dirty="0"/>
          </a:p>
        </p:txBody>
      </p:sp>
      <p:sp>
        <p:nvSpPr>
          <p:cNvPr id="31747" name="Rectangle 16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Partição: organização típica</a:t>
            </a:r>
          </a:p>
          <a:p>
            <a:pPr lvl="1"/>
            <a:endParaRPr lang="pt-PT" altLang="en-US" dirty="0"/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Boot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block</a:t>
            </a:r>
            <a:endParaRPr lang="pt-PT" altLang="en-US" dirty="0">
              <a:solidFill>
                <a:schemeClr val="accent2"/>
              </a:solidFill>
            </a:endParaRPr>
          </a:p>
          <a:p>
            <a:pPr lvl="2"/>
            <a:r>
              <a:rPr lang="pt-PT" altLang="en-US" dirty="0"/>
              <a:t>Programa de arranque do sistema operativo que sabe ler o sistema de ficheiros onde o SO se encontra instalado, carrega o SO e executa-o</a:t>
            </a:r>
          </a:p>
          <a:p>
            <a:pPr lvl="1"/>
            <a:r>
              <a:rPr lang="pt-PT" altLang="en-US" dirty="0" err="1">
                <a:solidFill>
                  <a:schemeClr val="accent2"/>
                </a:solidFill>
              </a:rPr>
              <a:t>Super-block</a:t>
            </a:r>
            <a:endParaRPr lang="pt-PT" altLang="en-US" dirty="0">
              <a:solidFill>
                <a:schemeClr val="accent2"/>
              </a:solidFill>
            </a:endParaRPr>
          </a:p>
          <a:p>
            <a:pPr lvl="2"/>
            <a:r>
              <a:rPr lang="pt-PT" altLang="en-US" dirty="0"/>
              <a:t>Informação característica do sistema de ficheiros instalado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Tabelas / estruturas de colocação</a:t>
            </a:r>
          </a:p>
          <a:p>
            <a:pPr lvl="2"/>
            <a:r>
              <a:rPr lang="pt-PT" altLang="en-US" dirty="0"/>
              <a:t>Informação relativa aos blocos do disco livres/ocupados com ficheiros</a:t>
            </a:r>
          </a:p>
          <a:p>
            <a:pPr lvl="2"/>
            <a:r>
              <a:rPr lang="pt-PT" altLang="en-US" dirty="0"/>
              <a:t>Elementos de controlo e gestão próprios de cada sistema de ficheiros</a:t>
            </a:r>
          </a:p>
          <a:p>
            <a:pPr lvl="3"/>
            <a:r>
              <a:rPr lang="pt-PT" altLang="en-US" dirty="0"/>
              <a:t>Unix: i-nodes; MS-DOS: FAT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Diretórios e ficheiros</a:t>
            </a:r>
          </a:p>
          <a:p>
            <a:pPr lvl="2"/>
            <a:r>
              <a:rPr lang="pt-PT" altLang="en-US" dirty="0"/>
              <a:t>Sectores ocupados com os ficheiros e diretórios armazenados no disco</a:t>
            </a:r>
          </a:p>
        </p:txBody>
      </p:sp>
      <p:grpSp>
        <p:nvGrpSpPr>
          <p:cNvPr id="31748" name="Group 22"/>
          <p:cNvGrpSpPr>
            <a:grpSpLocks/>
          </p:cNvGrpSpPr>
          <p:nvPr/>
        </p:nvGrpSpPr>
        <p:grpSpPr bwMode="auto">
          <a:xfrm>
            <a:off x="2778386" y="2288919"/>
            <a:ext cx="7664450" cy="533400"/>
            <a:chOff x="192" y="1920"/>
            <a:chExt cx="4828" cy="336"/>
          </a:xfrm>
        </p:grpSpPr>
        <p:sp>
          <p:nvSpPr>
            <p:cNvPr id="31749" name="Rectangle 23"/>
            <p:cNvSpPr>
              <a:spLocks noChangeArrowheads="1"/>
            </p:cNvSpPr>
            <p:nvPr/>
          </p:nvSpPr>
          <p:spPr bwMode="auto">
            <a:xfrm>
              <a:off x="192" y="1920"/>
              <a:ext cx="728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 i="1" dirty="0" err="1"/>
                <a:t>Boot</a:t>
              </a:r>
              <a:r>
                <a:rPr lang="pt-PT" altLang="en-US" sz="1600" i="1" dirty="0"/>
                <a:t> </a:t>
              </a:r>
              <a:r>
                <a:rPr lang="pt-PT" altLang="en-US" sz="1600" i="1" dirty="0" err="1"/>
                <a:t>block</a:t>
              </a:r>
              <a:endParaRPr lang="en-GB" altLang="en-US" sz="1600" i="1" dirty="0"/>
            </a:p>
          </p:txBody>
        </p:sp>
        <p:sp>
          <p:nvSpPr>
            <p:cNvPr id="31750" name="Rectangle 24"/>
            <p:cNvSpPr>
              <a:spLocks noChangeArrowheads="1"/>
            </p:cNvSpPr>
            <p:nvPr/>
          </p:nvSpPr>
          <p:spPr bwMode="auto">
            <a:xfrm>
              <a:off x="912" y="1920"/>
              <a:ext cx="720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Super block</a:t>
              </a:r>
              <a:endParaRPr lang="en-GB" altLang="en-US" sz="1600"/>
            </a:p>
          </p:txBody>
        </p:sp>
        <p:sp>
          <p:nvSpPr>
            <p:cNvPr id="31751" name="Rectangle 25"/>
            <p:cNvSpPr>
              <a:spLocks noChangeArrowheads="1"/>
            </p:cNvSpPr>
            <p:nvPr/>
          </p:nvSpPr>
          <p:spPr bwMode="auto">
            <a:xfrm>
              <a:off x="1632" y="1920"/>
              <a:ext cx="960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1600">
                  <a:solidFill>
                    <a:schemeClr val="tx1"/>
                  </a:solidFill>
                </a:rPr>
                <a:t>Tab. colocação</a:t>
              </a:r>
              <a:endParaRPr lang="en-GB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1752" name="Rectangle 26"/>
            <p:cNvSpPr>
              <a:spLocks noChangeArrowheads="1"/>
            </p:cNvSpPr>
            <p:nvPr/>
          </p:nvSpPr>
          <p:spPr bwMode="auto">
            <a:xfrm>
              <a:off x="2592" y="1920"/>
              <a:ext cx="2428" cy="33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1800" dirty="0">
                  <a:solidFill>
                    <a:schemeClr val="tx1"/>
                  </a:solidFill>
                </a:rPr>
                <a:t>Diretórios e ficheiros</a:t>
              </a:r>
              <a:endParaRPr lang="en-GB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845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Introdução</a:t>
            </a: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pt-PT" altLang="en-US" b="1" dirty="0"/>
              <a:t>Problema</a:t>
            </a:r>
            <a:r>
              <a:rPr lang="pt-PT" altLang="en-US" dirty="0"/>
              <a:t>: como armazenar muita informação de forma permanente</a:t>
            </a:r>
            <a:r>
              <a:rPr lang="en-GB" altLang="en-US" dirty="0"/>
              <a:t> </a:t>
            </a:r>
            <a:r>
              <a:rPr lang="pt-PT" altLang="en-US" dirty="0"/>
              <a:t>num suporte que o permita? (disco, CD, </a:t>
            </a:r>
            <a:r>
              <a:rPr lang="pt-PT" altLang="en-US" dirty="0" err="1"/>
              <a:t>usbpen</a:t>
            </a:r>
            <a:r>
              <a:rPr lang="pt-PT" altLang="en-US" dirty="0"/>
              <a:t>, ...)</a:t>
            </a:r>
          </a:p>
          <a:p>
            <a:r>
              <a:rPr lang="pt-PT" altLang="en-US" b="1" dirty="0"/>
              <a:t>Solução</a:t>
            </a:r>
            <a:r>
              <a:rPr lang="pt-PT" altLang="en-US" dirty="0"/>
              <a:t>: sobrepor à organização física do "meio" (sectores, ...) uma organização em "peças" de informação lógica: ficheiros</a:t>
            </a:r>
          </a:p>
          <a:p>
            <a:r>
              <a:rPr lang="pt-PT" altLang="en-US" dirty="0"/>
              <a:t>É da responsabilidade do SO criar esta organização lógica</a:t>
            </a:r>
          </a:p>
          <a:p>
            <a:r>
              <a:rPr lang="pt-PT" altLang="en-US" dirty="0"/>
              <a:t>Ficheiro</a:t>
            </a:r>
          </a:p>
          <a:p>
            <a:pPr lvl="1"/>
            <a:r>
              <a:rPr lang="pt-PT" dirty="0"/>
              <a:t>Conjunto de dados persistentes, geralmente relacionados, identificados por um nome</a:t>
            </a:r>
          </a:p>
          <a:p>
            <a:pPr lvl="1"/>
            <a:r>
              <a:rPr lang="pt-PT" dirty="0"/>
              <a:t>Organizado em hierarquia de pastas</a:t>
            </a:r>
            <a:endParaRPr lang="pt-PT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8654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277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Implementação do Sistema de Ficheiros</a:t>
            </a:r>
            <a:endParaRPr lang="en-US" altLang="en-US" dirty="0"/>
          </a:p>
        </p:txBody>
      </p:sp>
      <p:sp>
        <p:nvSpPr>
          <p:cNvPr id="32771" name="Rectangle 10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Colocação contígua</a:t>
            </a:r>
          </a:p>
          <a:p>
            <a:pPr lvl="1"/>
            <a:r>
              <a:rPr lang="pt-PT" altLang="en-US"/>
              <a:t>Armazenamento de cada ficheiro num conjunto de blocos contíguos</a:t>
            </a:r>
          </a:p>
          <a:p>
            <a:pPr lvl="1"/>
            <a:r>
              <a:rPr lang="pt-PT" altLang="en-US"/>
              <a:t>Vantagens:</a:t>
            </a:r>
          </a:p>
          <a:p>
            <a:pPr lvl="2"/>
            <a:r>
              <a:rPr lang="pt-PT" altLang="en-US"/>
              <a:t>Implementação simples – para cada ficheiro, basta o SO saber o bloco inicial e final (ou nº de blocos)</a:t>
            </a:r>
          </a:p>
          <a:p>
            <a:pPr lvl="2"/>
            <a:r>
              <a:rPr lang="pt-PT" altLang="en-US"/>
              <a:t>Eficiente em termos de leitura – sempre bloco contíguos</a:t>
            </a:r>
            <a:endParaRPr lang="pt-PT" altLang="en-US" dirty="0"/>
          </a:p>
        </p:txBody>
      </p:sp>
      <p:graphicFrame>
        <p:nvGraphicFramePr>
          <p:cNvPr id="229479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3583"/>
              </p:ext>
            </p:extLst>
          </p:nvPr>
        </p:nvGraphicFramePr>
        <p:xfrm>
          <a:off x="8923385" y="4325759"/>
          <a:ext cx="2743200" cy="2005404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22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Ficheiro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Início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Nº de blocos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6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6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6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6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6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6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71" marB="4567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806" name="Text Box 105"/>
          <p:cNvSpPr txBox="1">
            <a:spLocks noChangeArrowheads="1"/>
          </p:cNvSpPr>
          <p:nvPr/>
        </p:nvSpPr>
        <p:spPr bwMode="auto">
          <a:xfrm>
            <a:off x="1911246" y="475603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en-US" sz="2000">
                <a:solidFill>
                  <a:schemeClr val="tx1"/>
                </a:solidFill>
              </a:rPr>
              <a:t>Partição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2807" name="Text Box 106"/>
          <p:cNvSpPr txBox="1">
            <a:spLocks noChangeArrowheads="1"/>
          </p:cNvSpPr>
          <p:nvPr/>
        </p:nvSpPr>
        <p:spPr bwMode="auto">
          <a:xfrm>
            <a:off x="5189585" y="531636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en-US" sz="2000">
                <a:solidFill>
                  <a:schemeClr val="tx1"/>
                </a:solidFill>
              </a:rPr>
              <a:t>Tabela de colocação</a:t>
            </a: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2808" name="Line 107"/>
          <p:cNvSpPr>
            <a:spLocks noChangeShapeType="1"/>
          </p:cNvSpPr>
          <p:nvPr/>
        </p:nvSpPr>
        <p:spPr bwMode="auto">
          <a:xfrm flipV="1">
            <a:off x="8313785" y="5392559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9" name="Line 108"/>
          <p:cNvSpPr>
            <a:spLocks noChangeShapeType="1"/>
          </p:cNvSpPr>
          <p:nvPr/>
        </p:nvSpPr>
        <p:spPr bwMode="auto">
          <a:xfrm flipV="1">
            <a:off x="2673246" y="4492595"/>
            <a:ext cx="658858" cy="26343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2810" name="Group 3"/>
          <p:cNvGrpSpPr>
            <a:grpSpLocks/>
          </p:cNvGrpSpPr>
          <p:nvPr/>
        </p:nvGrpSpPr>
        <p:grpSpPr bwMode="auto">
          <a:xfrm>
            <a:off x="1620779" y="4028954"/>
            <a:ext cx="6872288" cy="400050"/>
            <a:chOff x="1331640" y="3501008"/>
            <a:chExt cx="7129447" cy="373063"/>
          </a:xfrm>
        </p:grpSpPr>
        <p:sp>
          <p:nvSpPr>
            <p:cNvPr id="32841" name="Rectangle 27"/>
            <p:cNvSpPr>
              <a:spLocks noChangeArrowheads="1"/>
            </p:cNvSpPr>
            <p:nvPr/>
          </p:nvSpPr>
          <p:spPr bwMode="auto">
            <a:xfrm>
              <a:off x="1331640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2" name="Rectangle 28"/>
            <p:cNvSpPr>
              <a:spLocks noChangeArrowheads="1"/>
            </p:cNvSpPr>
            <p:nvPr/>
          </p:nvSpPr>
          <p:spPr bwMode="auto">
            <a:xfrm>
              <a:off x="1628083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3" name="Rectangle 29"/>
            <p:cNvSpPr>
              <a:spLocks noChangeArrowheads="1"/>
            </p:cNvSpPr>
            <p:nvPr/>
          </p:nvSpPr>
          <p:spPr bwMode="auto">
            <a:xfrm>
              <a:off x="1924525" y="3501008"/>
              <a:ext cx="289855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4" name="Rectangle 27"/>
            <p:cNvSpPr>
              <a:spLocks noChangeArrowheads="1"/>
            </p:cNvSpPr>
            <p:nvPr/>
          </p:nvSpPr>
          <p:spPr bwMode="auto">
            <a:xfrm>
              <a:off x="2224262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5" name="Rectangle 28"/>
            <p:cNvSpPr>
              <a:spLocks noChangeArrowheads="1"/>
            </p:cNvSpPr>
            <p:nvPr/>
          </p:nvSpPr>
          <p:spPr bwMode="auto">
            <a:xfrm>
              <a:off x="2520705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6" name="Rectangle 29"/>
            <p:cNvSpPr>
              <a:spLocks noChangeArrowheads="1"/>
            </p:cNvSpPr>
            <p:nvPr/>
          </p:nvSpPr>
          <p:spPr bwMode="auto">
            <a:xfrm>
              <a:off x="2817147" y="3501008"/>
              <a:ext cx="289855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7" name="Rectangle 27"/>
            <p:cNvSpPr>
              <a:spLocks noChangeArrowheads="1"/>
            </p:cNvSpPr>
            <p:nvPr/>
          </p:nvSpPr>
          <p:spPr bwMode="auto">
            <a:xfrm>
              <a:off x="3116884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8" name="Rectangle 28"/>
            <p:cNvSpPr>
              <a:spLocks noChangeArrowheads="1"/>
            </p:cNvSpPr>
            <p:nvPr/>
          </p:nvSpPr>
          <p:spPr bwMode="auto">
            <a:xfrm>
              <a:off x="3413326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49" name="Rectangle 29"/>
            <p:cNvSpPr>
              <a:spLocks noChangeArrowheads="1"/>
            </p:cNvSpPr>
            <p:nvPr/>
          </p:nvSpPr>
          <p:spPr bwMode="auto">
            <a:xfrm>
              <a:off x="3709769" y="3501008"/>
              <a:ext cx="289855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0" name="Rectangle 27"/>
            <p:cNvSpPr>
              <a:spLocks noChangeArrowheads="1"/>
            </p:cNvSpPr>
            <p:nvPr/>
          </p:nvSpPr>
          <p:spPr bwMode="auto">
            <a:xfrm>
              <a:off x="4009506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1" name="Rectangle 28"/>
            <p:cNvSpPr>
              <a:spLocks noChangeArrowheads="1"/>
            </p:cNvSpPr>
            <p:nvPr/>
          </p:nvSpPr>
          <p:spPr bwMode="auto">
            <a:xfrm>
              <a:off x="4305948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2" name="Rectangle 29"/>
            <p:cNvSpPr>
              <a:spLocks noChangeArrowheads="1"/>
            </p:cNvSpPr>
            <p:nvPr/>
          </p:nvSpPr>
          <p:spPr bwMode="auto">
            <a:xfrm>
              <a:off x="4602391" y="3501008"/>
              <a:ext cx="288209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3" name="Rectangle 27"/>
            <p:cNvSpPr>
              <a:spLocks noChangeArrowheads="1"/>
            </p:cNvSpPr>
            <p:nvPr/>
          </p:nvSpPr>
          <p:spPr bwMode="auto">
            <a:xfrm>
              <a:off x="4902127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4" name="Rectangle 28"/>
            <p:cNvSpPr>
              <a:spLocks noChangeArrowheads="1"/>
            </p:cNvSpPr>
            <p:nvPr/>
          </p:nvSpPr>
          <p:spPr bwMode="auto">
            <a:xfrm>
              <a:off x="5198570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5" name="Rectangle 29"/>
            <p:cNvSpPr>
              <a:spLocks noChangeArrowheads="1"/>
            </p:cNvSpPr>
            <p:nvPr/>
          </p:nvSpPr>
          <p:spPr bwMode="auto">
            <a:xfrm>
              <a:off x="5495013" y="3501008"/>
              <a:ext cx="288209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6" name="Rectangle 27"/>
            <p:cNvSpPr>
              <a:spLocks noChangeArrowheads="1"/>
            </p:cNvSpPr>
            <p:nvPr/>
          </p:nvSpPr>
          <p:spPr bwMode="auto">
            <a:xfrm>
              <a:off x="5793103" y="3501008"/>
              <a:ext cx="288208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7" name="Rectangle 28"/>
            <p:cNvSpPr>
              <a:spLocks noChangeArrowheads="1"/>
            </p:cNvSpPr>
            <p:nvPr/>
          </p:nvSpPr>
          <p:spPr bwMode="auto">
            <a:xfrm>
              <a:off x="6091192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8" name="Rectangle 29"/>
            <p:cNvSpPr>
              <a:spLocks noChangeArrowheads="1"/>
            </p:cNvSpPr>
            <p:nvPr/>
          </p:nvSpPr>
          <p:spPr bwMode="auto">
            <a:xfrm>
              <a:off x="6387635" y="3501008"/>
              <a:ext cx="288209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59" name="Rectangle 27"/>
            <p:cNvSpPr>
              <a:spLocks noChangeArrowheads="1"/>
            </p:cNvSpPr>
            <p:nvPr/>
          </p:nvSpPr>
          <p:spPr bwMode="auto">
            <a:xfrm>
              <a:off x="6685725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60" name="Rectangle 28"/>
            <p:cNvSpPr>
              <a:spLocks noChangeArrowheads="1"/>
            </p:cNvSpPr>
            <p:nvPr/>
          </p:nvSpPr>
          <p:spPr bwMode="auto">
            <a:xfrm>
              <a:off x="6983814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61" name="Rectangle 29"/>
            <p:cNvSpPr>
              <a:spLocks noChangeArrowheads="1"/>
            </p:cNvSpPr>
            <p:nvPr/>
          </p:nvSpPr>
          <p:spPr bwMode="auto">
            <a:xfrm>
              <a:off x="7280256" y="3501008"/>
              <a:ext cx="288209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62" name="Rectangle 27"/>
            <p:cNvSpPr>
              <a:spLocks noChangeArrowheads="1"/>
            </p:cNvSpPr>
            <p:nvPr/>
          </p:nvSpPr>
          <p:spPr bwMode="auto">
            <a:xfrm>
              <a:off x="7578347" y="3501008"/>
              <a:ext cx="28656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63" name="Rectangle 28"/>
            <p:cNvSpPr>
              <a:spLocks noChangeArrowheads="1"/>
            </p:cNvSpPr>
            <p:nvPr/>
          </p:nvSpPr>
          <p:spPr bwMode="auto">
            <a:xfrm>
              <a:off x="7874789" y="3501008"/>
              <a:ext cx="288208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2864" name="Rectangle 29"/>
            <p:cNvSpPr>
              <a:spLocks noChangeArrowheads="1"/>
            </p:cNvSpPr>
            <p:nvPr/>
          </p:nvSpPr>
          <p:spPr bwMode="auto">
            <a:xfrm>
              <a:off x="8172878" y="3501008"/>
              <a:ext cx="288209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200466" y="4042448"/>
            <a:ext cx="573088" cy="373063"/>
            <a:chOff x="3962280" y="3962400"/>
            <a:chExt cx="573624" cy="373063"/>
          </a:xfrm>
        </p:grpSpPr>
        <p:sp>
          <p:nvSpPr>
            <p:cNvPr id="32839" name="Rectangle 14"/>
            <p:cNvSpPr>
              <a:spLocks noChangeArrowheads="1"/>
            </p:cNvSpPr>
            <p:nvPr/>
          </p:nvSpPr>
          <p:spPr bwMode="auto">
            <a:xfrm>
              <a:off x="3962280" y="3962400"/>
              <a:ext cx="28760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c</a:t>
              </a:r>
              <a:endParaRPr lang="en-GB" altLang="en-US" sz="1600"/>
            </a:p>
          </p:txBody>
        </p:sp>
        <p:sp>
          <p:nvSpPr>
            <p:cNvPr id="32840" name="Rectangle 15"/>
            <p:cNvSpPr>
              <a:spLocks noChangeArrowheads="1"/>
            </p:cNvSpPr>
            <p:nvPr/>
          </p:nvSpPr>
          <p:spPr bwMode="auto">
            <a:xfrm>
              <a:off x="4249887" y="3962400"/>
              <a:ext cx="28601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c</a:t>
              </a:r>
              <a:endParaRPr lang="en-GB" altLang="en-US" sz="1600"/>
            </a:p>
          </p:txBody>
        </p:sp>
      </p:grpSp>
      <p:sp>
        <p:nvSpPr>
          <p:cNvPr id="32812" name="Rectangle 25"/>
          <p:cNvSpPr>
            <a:spLocks noChangeArrowheads="1"/>
          </p:cNvSpPr>
          <p:nvPr/>
        </p:nvSpPr>
        <p:spPr bwMode="auto">
          <a:xfrm>
            <a:off x="7364355" y="4042448"/>
            <a:ext cx="288925" cy="3730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2813" name="Rectangle 26"/>
          <p:cNvSpPr>
            <a:spLocks noChangeArrowheads="1"/>
          </p:cNvSpPr>
          <p:nvPr/>
        </p:nvSpPr>
        <p:spPr bwMode="auto">
          <a:xfrm>
            <a:off x="7653280" y="4042448"/>
            <a:ext cx="287337" cy="3730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609667" y="4042448"/>
            <a:ext cx="862013" cy="373063"/>
            <a:chOff x="1371600" y="3962400"/>
            <a:chExt cx="862310" cy="373063"/>
          </a:xfrm>
        </p:grpSpPr>
        <p:sp>
          <p:nvSpPr>
            <p:cNvPr id="32836" name="Rectangle 12"/>
            <p:cNvSpPr>
              <a:spLocks noChangeArrowheads="1"/>
            </p:cNvSpPr>
            <p:nvPr/>
          </p:nvSpPr>
          <p:spPr bwMode="auto">
            <a:xfrm>
              <a:off x="1371600" y="3962400"/>
              <a:ext cx="28902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2837" name="Rectangle 37"/>
            <p:cNvSpPr>
              <a:spLocks noChangeArrowheads="1"/>
            </p:cNvSpPr>
            <p:nvPr/>
          </p:nvSpPr>
          <p:spPr bwMode="auto">
            <a:xfrm>
              <a:off x="1660625" y="3962400"/>
              <a:ext cx="285848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2838" name="Rectangle 38"/>
            <p:cNvSpPr>
              <a:spLocks noChangeArrowheads="1"/>
            </p:cNvSpPr>
            <p:nvPr/>
          </p:nvSpPr>
          <p:spPr bwMode="auto">
            <a:xfrm>
              <a:off x="1946473" y="3962400"/>
              <a:ext cx="28743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473266" y="4042448"/>
            <a:ext cx="1727200" cy="373063"/>
            <a:chOff x="2235785" y="3962400"/>
            <a:chExt cx="1726496" cy="373063"/>
          </a:xfrm>
        </p:grpSpPr>
        <p:sp>
          <p:nvSpPr>
            <p:cNvPr id="32830" name="Rectangle 13"/>
            <p:cNvSpPr>
              <a:spLocks noChangeArrowheads="1"/>
            </p:cNvSpPr>
            <p:nvPr/>
          </p:nvSpPr>
          <p:spPr bwMode="auto">
            <a:xfrm>
              <a:off x="2235785" y="3962400"/>
              <a:ext cx="287221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2831" name="Rectangle 39"/>
            <p:cNvSpPr>
              <a:spLocks noChangeArrowheads="1"/>
            </p:cNvSpPr>
            <p:nvPr/>
          </p:nvSpPr>
          <p:spPr bwMode="auto">
            <a:xfrm>
              <a:off x="2523006" y="3962400"/>
              <a:ext cx="28880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2832" name="Rectangle 40"/>
            <p:cNvSpPr>
              <a:spLocks noChangeArrowheads="1"/>
            </p:cNvSpPr>
            <p:nvPr/>
          </p:nvSpPr>
          <p:spPr bwMode="auto">
            <a:xfrm>
              <a:off x="3097447" y="3962400"/>
              <a:ext cx="287220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2833" name="Rectangle 41"/>
            <p:cNvSpPr>
              <a:spLocks noChangeArrowheads="1"/>
            </p:cNvSpPr>
            <p:nvPr/>
          </p:nvSpPr>
          <p:spPr bwMode="auto">
            <a:xfrm>
              <a:off x="3386254" y="3962400"/>
              <a:ext cx="287220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2834" name="Rectangle 42"/>
            <p:cNvSpPr>
              <a:spLocks noChangeArrowheads="1"/>
            </p:cNvSpPr>
            <p:nvPr/>
          </p:nvSpPr>
          <p:spPr bwMode="auto">
            <a:xfrm>
              <a:off x="3673474" y="3962400"/>
              <a:ext cx="28880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2835" name="Rectangle 43"/>
            <p:cNvSpPr>
              <a:spLocks noChangeArrowheads="1"/>
            </p:cNvSpPr>
            <p:nvPr/>
          </p:nvSpPr>
          <p:spPr bwMode="auto">
            <a:xfrm>
              <a:off x="2811813" y="3962400"/>
              <a:ext cx="285634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759266" y="4042448"/>
            <a:ext cx="1150938" cy="373063"/>
            <a:chOff x="4520908" y="3962400"/>
            <a:chExt cx="1150996" cy="373063"/>
          </a:xfrm>
        </p:grpSpPr>
        <p:sp>
          <p:nvSpPr>
            <p:cNvPr id="32826" name="Rectangle 44"/>
            <p:cNvSpPr>
              <a:spLocks noChangeArrowheads="1"/>
            </p:cNvSpPr>
            <p:nvPr/>
          </p:nvSpPr>
          <p:spPr bwMode="auto">
            <a:xfrm>
              <a:off x="4520908" y="3962400"/>
              <a:ext cx="288940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  <p:sp>
          <p:nvSpPr>
            <p:cNvPr id="32827" name="Rectangle 45"/>
            <p:cNvSpPr>
              <a:spLocks noChangeArrowheads="1"/>
            </p:cNvSpPr>
            <p:nvPr/>
          </p:nvSpPr>
          <p:spPr bwMode="auto">
            <a:xfrm>
              <a:off x="5384552" y="3962400"/>
              <a:ext cx="28735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  <p:sp>
          <p:nvSpPr>
            <p:cNvPr id="32828" name="Rectangle 48"/>
            <p:cNvSpPr>
              <a:spLocks noChangeArrowheads="1"/>
            </p:cNvSpPr>
            <p:nvPr/>
          </p:nvSpPr>
          <p:spPr bwMode="auto">
            <a:xfrm>
              <a:off x="4809848" y="3962400"/>
              <a:ext cx="28417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  <p:sp>
          <p:nvSpPr>
            <p:cNvPr id="32829" name="Rectangle 49"/>
            <p:cNvSpPr>
              <a:spLocks noChangeArrowheads="1"/>
            </p:cNvSpPr>
            <p:nvPr/>
          </p:nvSpPr>
          <p:spPr bwMode="auto">
            <a:xfrm>
              <a:off x="5097200" y="3962400"/>
              <a:ext cx="287351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484879" y="4042448"/>
            <a:ext cx="1439862" cy="373063"/>
            <a:chOff x="6247403" y="3962400"/>
            <a:chExt cx="1439684" cy="373063"/>
          </a:xfrm>
        </p:grpSpPr>
        <p:sp>
          <p:nvSpPr>
            <p:cNvPr id="32821" name="Rectangle 46"/>
            <p:cNvSpPr>
              <a:spLocks noChangeArrowheads="1"/>
            </p:cNvSpPr>
            <p:nvPr/>
          </p:nvSpPr>
          <p:spPr bwMode="auto">
            <a:xfrm>
              <a:off x="7110896" y="3962400"/>
              <a:ext cx="28571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2822" name="Rectangle 47"/>
            <p:cNvSpPr>
              <a:spLocks noChangeArrowheads="1"/>
            </p:cNvSpPr>
            <p:nvPr/>
          </p:nvSpPr>
          <p:spPr bwMode="auto">
            <a:xfrm>
              <a:off x="7398198" y="3962400"/>
              <a:ext cx="288889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2823" name="Rectangle 51"/>
            <p:cNvSpPr>
              <a:spLocks noChangeArrowheads="1"/>
            </p:cNvSpPr>
            <p:nvPr/>
          </p:nvSpPr>
          <p:spPr bwMode="auto">
            <a:xfrm>
              <a:off x="6247403" y="3962400"/>
              <a:ext cx="288889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2824" name="Rectangle 52"/>
            <p:cNvSpPr>
              <a:spLocks noChangeArrowheads="1"/>
            </p:cNvSpPr>
            <p:nvPr/>
          </p:nvSpPr>
          <p:spPr bwMode="auto">
            <a:xfrm>
              <a:off x="6536292" y="3962400"/>
              <a:ext cx="287301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2825" name="Rectangle 53"/>
            <p:cNvSpPr>
              <a:spLocks noChangeArrowheads="1"/>
            </p:cNvSpPr>
            <p:nvPr/>
          </p:nvSpPr>
          <p:spPr bwMode="auto">
            <a:xfrm>
              <a:off x="6823594" y="3962400"/>
              <a:ext cx="28730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910205" y="4042448"/>
            <a:ext cx="573087" cy="373063"/>
            <a:chOff x="5671904" y="3962400"/>
            <a:chExt cx="573624" cy="373063"/>
          </a:xfrm>
        </p:grpSpPr>
        <p:sp>
          <p:nvSpPr>
            <p:cNvPr id="32819" name="Rectangle 50"/>
            <p:cNvSpPr>
              <a:spLocks noChangeArrowheads="1"/>
            </p:cNvSpPr>
            <p:nvPr/>
          </p:nvSpPr>
          <p:spPr bwMode="auto">
            <a:xfrm>
              <a:off x="5671904" y="3962400"/>
              <a:ext cx="289196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e</a:t>
              </a:r>
              <a:endParaRPr lang="en-GB" altLang="en-US" sz="1600"/>
            </a:p>
          </p:txBody>
        </p:sp>
        <p:sp>
          <p:nvSpPr>
            <p:cNvPr id="32820" name="Rectangle 54"/>
            <p:cNvSpPr>
              <a:spLocks noChangeArrowheads="1"/>
            </p:cNvSpPr>
            <p:nvPr/>
          </p:nvSpPr>
          <p:spPr bwMode="auto">
            <a:xfrm>
              <a:off x="5961100" y="3962400"/>
              <a:ext cx="284428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e</a:t>
              </a:r>
              <a:endParaRPr lang="en-GB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41090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Implementação do Sistema de Ficheiros</a:t>
            </a: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Colocação contígua</a:t>
            </a:r>
          </a:p>
          <a:p>
            <a:pPr lvl="1"/>
            <a:r>
              <a:rPr lang="pt-PT" altLang="en-US" dirty="0"/>
              <a:t>Desvantagem</a:t>
            </a:r>
          </a:p>
          <a:p>
            <a:pPr lvl="2"/>
            <a:r>
              <a:rPr lang="pt-PT" altLang="en-US" dirty="0"/>
              <a:t>Fragmentação resultante da remoção / criação de novos ficheiros, que só pode ser eliminada com compactação</a:t>
            </a:r>
          </a:p>
          <a:p>
            <a:pPr lvl="2"/>
            <a:r>
              <a:rPr lang="pt-PT" altLang="en-US" dirty="0"/>
              <a:t>Ex: removeu-se a, c e e; um ficheiro d que ocupa 4 blocos só pode ser colocado após uma compactação...</a:t>
            </a:r>
          </a:p>
          <a:p>
            <a:pPr lvl="3"/>
            <a:endParaRPr lang="pt-PT" altLang="en-US" dirty="0"/>
          </a:p>
          <a:p>
            <a:pPr lvl="3"/>
            <a:endParaRPr lang="pt-PT" altLang="en-US" dirty="0"/>
          </a:p>
          <a:p>
            <a:pPr lvl="3"/>
            <a:endParaRPr lang="pt-PT" altLang="en-US" dirty="0"/>
          </a:p>
          <a:p>
            <a:pPr lvl="3"/>
            <a:endParaRPr lang="pt-PT" altLang="en-US" dirty="0"/>
          </a:p>
          <a:p>
            <a:pPr lvl="3"/>
            <a:endParaRPr lang="pt-PT" altLang="en-US" dirty="0"/>
          </a:p>
          <a:p>
            <a:pPr lvl="1"/>
            <a:r>
              <a:rPr lang="pt-PT" altLang="en-US" dirty="0"/>
              <a:t>Este sistema é útil em </a:t>
            </a:r>
            <a:r>
              <a:rPr lang="pt-PT" altLang="en-US" dirty="0" err="1"/>
              <a:t>CD-ROMs</a:t>
            </a:r>
            <a:r>
              <a:rPr lang="pt-PT" altLang="en-US" dirty="0"/>
              <a:t> e DVD-</a:t>
            </a:r>
            <a:r>
              <a:rPr lang="pt-PT" altLang="en-US" dirty="0" err="1"/>
              <a:t>ROMs</a:t>
            </a:r>
            <a:endParaRPr lang="pt-PT" altLang="en-US" dirty="0"/>
          </a:p>
          <a:p>
            <a:pPr lvl="2"/>
            <a:r>
              <a:rPr lang="pt-PT" altLang="en-US" dirty="0"/>
              <a:t>conhece-se à partida a dimensão de cada ficheiro</a:t>
            </a:r>
          </a:p>
          <a:p>
            <a:pPr lvl="2"/>
            <a:r>
              <a:rPr lang="pt-PT" altLang="en-US" dirty="0"/>
              <a:t>não são feitas remoções de ficheiros após a gravação</a:t>
            </a:r>
          </a:p>
        </p:txBody>
      </p:sp>
      <p:grpSp>
        <p:nvGrpSpPr>
          <p:cNvPr id="33796" name="Group 60"/>
          <p:cNvGrpSpPr>
            <a:grpSpLocks/>
          </p:cNvGrpSpPr>
          <p:nvPr/>
        </p:nvGrpSpPr>
        <p:grpSpPr bwMode="auto">
          <a:xfrm>
            <a:off x="3000376" y="3877458"/>
            <a:ext cx="6911975" cy="373062"/>
            <a:chOff x="1331640" y="3501008"/>
            <a:chExt cx="7129447" cy="373063"/>
          </a:xfrm>
        </p:grpSpPr>
        <p:sp>
          <p:nvSpPr>
            <p:cNvPr id="33827" name="Rectangle 27"/>
            <p:cNvSpPr>
              <a:spLocks noChangeArrowheads="1"/>
            </p:cNvSpPr>
            <p:nvPr/>
          </p:nvSpPr>
          <p:spPr bwMode="auto">
            <a:xfrm>
              <a:off x="1331640" y="3501008"/>
              <a:ext cx="286554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28" name="Rectangle 28"/>
            <p:cNvSpPr>
              <a:spLocks noChangeArrowheads="1"/>
            </p:cNvSpPr>
            <p:nvPr/>
          </p:nvSpPr>
          <p:spPr bwMode="auto">
            <a:xfrm>
              <a:off x="1628019" y="3501008"/>
              <a:ext cx="286553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29" name="Rectangle 29"/>
            <p:cNvSpPr>
              <a:spLocks noChangeArrowheads="1"/>
            </p:cNvSpPr>
            <p:nvPr/>
          </p:nvSpPr>
          <p:spPr bwMode="auto">
            <a:xfrm>
              <a:off x="1926034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0" name="Rectangle 27"/>
            <p:cNvSpPr>
              <a:spLocks noChangeArrowheads="1"/>
            </p:cNvSpPr>
            <p:nvPr/>
          </p:nvSpPr>
          <p:spPr bwMode="auto">
            <a:xfrm>
              <a:off x="2224049" y="3501008"/>
              <a:ext cx="286553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1" name="Rectangle 28"/>
            <p:cNvSpPr>
              <a:spLocks noChangeArrowheads="1"/>
            </p:cNvSpPr>
            <p:nvPr/>
          </p:nvSpPr>
          <p:spPr bwMode="auto">
            <a:xfrm>
              <a:off x="2520427" y="3501008"/>
              <a:ext cx="286554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2" name="Rectangle 29"/>
            <p:cNvSpPr>
              <a:spLocks noChangeArrowheads="1"/>
            </p:cNvSpPr>
            <p:nvPr/>
          </p:nvSpPr>
          <p:spPr bwMode="auto">
            <a:xfrm>
              <a:off x="2818442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3" name="Rectangle 27"/>
            <p:cNvSpPr>
              <a:spLocks noChangeArrowheads="1"/>
            </p:cNvSpPr>
            <p:nvPr/>
          </p:nvSpPr>
          <p:spPr bwMode="auto">
            <a:xfrm>
              <a:off x="3116458" y="3501008"/>
              <a:ext cx="286554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4" name="Rectangle 28"/>
            <p:cNvSpPr>
              <a:spLocks noChangeArrowheads="1"/>
            </p:cNvSpPr>
            <p:nvPr/>
          </p:nvSpPr>
          <p:spPr bwMode="auto">
            <a:xfrm>
              <a:off x="3412836" y="3501008"/>
              <a:ext cx="286553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5" name="Rectangle 29"/>
            <p:cNvSpPr>
              <a:spLocks noChangeArrowheads="1"/>
            </p:cNvSpPr>
            <p:nvPr/>
          </p:nvSpPr>
          <p:spPr bwMode="auto">
            <a:xfrm>
              <a:off x="3710852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6" name="Rectangle 27"/>
            <p:cNvSpPr>
              <a:spLocks noChangeArrowheads="1"/>
            </p:cNvSpPr>
            <p:nvPr/>
          </p:nvSpPr>
          <p:spPr bwMode="auto">
            <a:xfrm>
              <a:off x="4008867" y="3501008"/>
              <a:ext cx="286553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7" name="Rectangle 28"/>
            <p:cNvSpPr>
              <a:spLocks noChangeArrowheads="1"/>
            </p:cNvSpPr>
            <p:nvPr/>
          </p:nvSpPr>
          <p:spPr bwMode="auto">
            <a:xfrm>
              <a:off x="4305245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8" name="Rectangle 29"/>
            <p:cNvSpPr>
              <a:spLocks noChangeArrowheads="1"/>
            </p:cNvSpPr>
            <p:nvPr/>
          </p:nvSpPr>
          <p:spPr bwMode="auto">
            <a:xfrm>
              <a:off x="4603260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39" name="Rectangle 27"/>
            <p:cNvSpPr>
              <a:spLocks noChangeArrowheads="1"/>
            </p:cNvSpPr>
            <p:nvPr/>
          </p:nvSpPr>
          <p:spPr bwMode="auto">
            <a:xfrm>
              <a:off x="4901276" y="3501008"/>
              <a:ext cx="286554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0" name="Rectangle 28"/>
            <p:cNvSpPr>
              <a:spLocks noChangeArrowheads="1"/>
            </p:cNvSpPr>
            <p:nvPr/>
          </p:nvSpPr>
          <p:spPr bwMode="auto">
            <a:xfrm>
              <a:off x="5197654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1" name="Rectangle 29"/>
            <p:cNvSpPr>
              <a:spLocks noChangeArrowheads="1"/>
            </p:cNvSpPr>
            <p:nvPr/>
          </p:nvSpPr>
          <p:spPr bwMode="auto">
            <a:xfrm>
              <a:off x="5495670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2" name="Rectangle 27"/>
            <p:cNvSpPr>
              <a:spLocks noChangeArrowheads="1"/>
            </p:cNvSpPr>
            <p:nvPr/>
          </p:nvSpPr>
          <p:spPr bwMode="auto">
            <a:xfrm>
              <a:off x="5793685" y="3501008"/>
              <a:ext cx="286553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3" name="Rectangle 28"/>
            <p:cNvSpPr>
              <a:spLocks noChangeArrowheads="1"/>
            </p:cNvSpPr>
            <p:nvPr/>
          </p:nvSpPr>
          <p:spPr bwMode="auto">
            <a:xfrm>
              <a:off x="6090063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4" name="Rectangle 29"/>
            <p:cNvSpPr>
              <a:spLocks noChangeArrowheads="1"/>
            </p:cNvSpPr>
            <p:nvPr/>
          </p:nvSpPr>
          <p:spPr bwMode="auto">
            <a:xfrm>
              <a:off x="6388078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5" name="Rectangle 27"/>
            <p:cNvSpPr>
              <a:spLocks noChangeArrowheads="1"/>
            </p:cNvSpPr>
            <p:nvPr/>
          </p:nvSpPr>
          <p:spPr bwMode="auto">
            <a:xfrm>
              <a:off x="6686094" y="3501008"/>
              <a:ext cx="286554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6" name="Rectangle 28"/>
            <p:cNvSpPr>
              <a:spLocks noChangeArrowheads="1"/>
            </p:cNvSpPr>
            <p:nvPr/>
          </p:nvSpPr>
          <p:spPr bwMode="auto">
            <a:xfrm>
              <a:off x="6982472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7" name="Rectangle 29"/>
            <p:cNvSpPr>
              <a:spLocks noChangeArrowheads="1"/>
            </p:cNvSpPr>
            <p:nvPr/>
          </p:nvSpPr>
          <p:spPr bwMode="auto">
            <a:xfrm>
              <a:off x="7280488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8" name="Rectangle 27"/>
            <p:cNvSpPr>
              <a:spLocks noChangeArrowheads="1"/>
            </p:cNvSpPr>
            <p:nvPr/>
          </p:nvSpPr>
          <p:spPr bwMode="auto">
            <a:xfrm>
              <a:off x="7578503" y="3501008"/>
              <a:ext cx="286553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49" name="Rectangle 28"/>
            <p:cNvSpPr>
              <a:spLocks noChangeArrowheads="1"/>
            </p:cNvSpPr>
            <p:nvPr/>
          </p:nvSpPr>
          <p:spPr bwMode="auto">
            <a:xfrm>
              <a:off x="7874881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3850" name="Rectangle 29"/>
            <p:cNvSpPr>
              <a:spLocks noChangeArrowheads="1"/>
            </p:cNvSpPr>
            <p:nvPr/>
          </p:nvSpPr>
          <p:spPr bwMode="auto">
            <a:xfrm>
              <a:off x="8172896" y="3501008"/>
              <a:ext cx="288191" cy="3730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</p:grpSp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5591175" y="3877458"/>
            <a:ext cx="573088" cy="373062"/>
            <a:chOff x="3962280" y="3962400"/>
            <a:chExt cx="573624" cy="373063"/>
          </a:xfrm>
        </p:grpSpPr>
        <p:sp>
          <p:nvSpPr>
            <p:cNvPr id="33825" name="Rectangle 14"/>
            <p:cNvSpPr>
              <a:spLocks noChangeArrowheads="1"/>
            </p:cNvSpPr>
            <p:nvPr/>
          </p:nvSpPr>
          <p:spPr bwMode="auto">
            <a:xfrm>
              <a:off x="3962280" y="3962400"/>
              <a:ext cx="28760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c</a:t>
              </a:r>
              <a:endParaRPr lang="en-GB" altLang="en-US" sz="1600"/>
            </a:p>
          </p:txBody>
        </p:sp>
        <p:sp>
          <p:nvSpPr>
            <p:cNvPr id="33826" name="Rectangle 15"/>
            <p:cNvSpPr>
              <a:spLocks noChangeArrowheads="1"/>
            </p:cNvSpPr>
            <p:nvPr/>
          </p:nvSpPr>
          <p:spPr bwMode="auto">
            <a:xfrm>
              <a:off x="4249887" y="3962400"/>
              <a:ext cx="28601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c</a:t>
              </a:r>
              <a:endParaRPr lang="en-GB" altLang="en-US" sz="1600"/>
            </a:p>
          </p:txBody>
        </p:sp>
      </p:grpSp>
      <p:sp>
        <p:nvSpPr>
          <p:cNvPr id="33798" name="Rectangle 25"/>
          <p:cNvSpPr>
            <a:spLocks noChangeArrowheads="1"/>
          </p:cNvSpPr>
          <p:nvPr/>
        </p:nvSpPr>
        <p:spPr bwMode="auto">
          <a:xfrm>
            <a:off x="8755064" y="3877458"/>
            <a:ext cx="288925" cy="3730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3799" name="Rectangle 26"/>
          <p:cNvSpPr>
            <a:spLocks noChangeArrowheads="1"/>
          </p:cNvSpPr>
          <p:nvPr/>
        </p:nvSpPr>
        <p:spPr bwMode="auto">
          <a:xfrm>
            <a:off x="9043989" y="3877458"/>
            <a:ext cx="287337" cy="3730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grpSp>
        <p:nvGrpSpPr>
          <p:cNvPr id="91" name="Group 90"/>
          <p:cNvGrpSpPr>
            <a:grpSpLocks/>
          </p:cNvGrpSpPr>
          <p:nvPr/>
        </p:nvGrpSpPr>
        <p:grpSpPr bwMode="auto">
          <a:xfrm>
            <a:off x="3000376" y="3877458"/>
            <a:ext cx="862013" cy="373062"/>
            <a:chOff x="1371600" y="3962400"/>
            <a:chExt cx="862310" cy="373063"/>
          </a:xfrm>
        </p:grpSpPr>
        <p:sp>
          <p:nvSpPr>
            <p:cNvPr id="33822" name="Rectangle 12"/>
            <p:cNvSpPr>
              <a:spLocks noChangeArrowheads="1"/>
            </p:cNvSpPr>
            <p:nvPr/>
          </p:nvSpPr>
          <p:spPr bwMode="auto">
            <a:xfrm>
              <a:off x="1371600" y="3962400"/>
              <a:ext cx="28902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3823" name="Rectangle 37"/>
            <p:cNvSpPr>
              <a:spLocks noChangeArrowheads="1"/>
            </p:cNvSpPr>
            <p:nvPr/>
          </p:nvSpPr>
          <p:spPr bwMode="auto">
            <a:xfrm>
              <a:off x="1660625" y="3962400"/>
              <a:ext cx="285848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3824" name="Rectangle 38"/>
            <p:cNvSpPr>
              <a:spLocks noChangeArrowheads="1"/>
            </p:cNvSpPr>
            <p:nvPr/>
          </p:nvSpPr>
          <p:spPr bwMode="auto">
            <a:xfrm>
              <a:off x="1946473" y="3962400"/>
              <a:ext cx="28743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</p:grpSp>
      <p:grpSp>
        <p:nvGrpSpPr>
          <p:cNvPr id="33801" name="Group 94"/>
          <p:cNvGrpSpPr>
            <a:grpSpLocks/>
          </p:cNvGrpSpPr>
          <p:nvPr/>
        </p:nvGrpSpPr>
        <p:grpSpPr bwMode="auto">
          <a:xfrm>
            <a:off x="3863975" y="3877458"/>
            <a:ext cx="1727200" cy="373062"/>
            <a:chOff x="2235785" y="3962400"/>
            <a:chExt cx="1726496" cy="373063"/>
          </a:xfrm>
        </p:grpSpPr>
        <p:sp>
          <p:nvSpPr>
            <p:cNvPr id="33816" name="Rectangle 13"/>
            <p:cNvSpPr>
              <a:spLocks noChangeArrowheads="1"/>
            </p:cNvSpPr>
            <p:nvPr/>
          </p:nvSpPr>
          <p:spPr bwMode="auto">
            <a:xfrm>
              <a:off x="2235785" y="3962400"/>
              <a:ext cx="287221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3817" name="Rectangle 39"/>
            <p:cNvSpPr>
              <a:spLocks noChangeArrowheads="1"/>
            </p:cNvSpPr>
            <p:nvPr/>
          </p:nvSpPr>
          <p:spPr bwMode="auto">
            <a:xfrm>
              <a:off x="2523006" y="3962400"/>
              <a:ext cx="28880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3818" name="Rectangle 40"/>
            <p:cNvSpPr>
              <a:spLocks noChangeArrowheads="1"/>
            </p:cNvSpPr>
            <p:nvPr/>
          </p:nvSpPr>
          <p:spPr bwMode="auto">
            <a:xfrm>
              <a:off x="3097447" y="3962400"/>
              <a:ext cx="287220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3819" name="Rectangle 41"/>
            <p:cNvSpPr>
              <a:spLocks noChangeArrowheads="1"/>
            </p:cNvSpPr>
            <p:nvPr/>
          </p:nvSpPr>
          <p:spPr bwMode="auto">
            <a:xfrm>
              <a:off x="3386254" y="3962400"/>
              <a:ext cx="287220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3820" name="Rectangle 42"/>
            <p:cNvSpPr>
              <a:spLocks noChangeArrowheads="1"/>
            </p:cNvSpPr>
            <p:nvPr/>
          </p:nvSpPr>
          <p:spPr bwMode="auto">
            <a:xfrm>
              <a:off x="3673474" y="3962400"/>
              <a:ext cx="28880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3821" name="Rectangle 43"/>
            <p:cNvSpPr>
              <a:spLocks noChangeArrowheads="1"/>
            </p:cNvSpPr>
            <p:nvPr/>
          </p:nvSpPr>
          <p:spPr bwMode="auto">
            <a:xfrm>
              <a:off x="2811813" y="3962400"/>
              <a:ext cx="285634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</p:grpSp>
      <p:grpSp>
        <p:nvGrpSpPr>
          <p:cNvPr id="33802" name="Group 101"/>
          <p:cNvGrpSpPr>
            <a:grpSpLocks/>
          </p:cNvGrpSpPr>
          <p:nvPr/>
        </p:nvGrpSpPr>
        <p:grpSpPr bwMode="auto">
          <a:xfrm>
            <a:off x="6149975" y="3877458"/>
            <a:ext cx="1150938" cy="373062"/>
            <a:chOff x="4520908" y="3962400"/>
            <a:chExt cx="1150996" cy="373063"/>
          </a:xfrm>
        </p:grpSpPr>
        <p:sp>
          <p:nvSpPr>
            <p:cNvPr id="33812" name="Rectangle 44"/>
            <p:cNvSpPr>
              <a:spLocks noChangeArrowheads="1"/>
            </p:cNvSpPr>
            <p:nvPr/>
          </p:nvSpPr>
          <p:spPr bwMode="auto">
            <a:xfrm>
              <a:off x="4520908" y="3962400"/>
              <a:ext cx="288940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  <p:sp>
          <p:nvSpPr>
            <p:cNvPr id="33813" name="Rectangle 45"/>
            <p:cNvSpPr>
              <a:spLocks noChangeArrowheads="1"/>
            </p:cNvSpPr>
            <p:nvPr/>
          </p:nvSpPr>
          <p:spPr bwMode="auto">
            <a:xfrm>
              <a:off x="5384552" y="3962400"/>
              <a:ext cx="28735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  <p:sp>
          <p:nvSpPr>
            <p:cNvPr id="33814" name="Rectangle 48"/>
            <p:cNvSpPr>
              <a:spLocks noChangeArrowheads="1"/>
            </p:cNvSpPr>
            <p:nvPr/>
          </p:nvSpPr>
          <p:spPr bwMode="auto">
            <a:xfrm>
              <a:off x="4809848" y="3962400"/>
              <a:ext cx="284177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  <p:sp>
          <p:nvSpPr>
            <p:cNvPr id="33815" name="Rectangle 49"/>
            <p:cNvSpPr>
              <a:spLocks noChangeArrowheads="1"/>
            </p:cNvSpPr>
            <p:nvPr/>
          </p:nvSpPr>
          <p:spPr bwMode="auto">
            <a:xfrm>
              <a:off x="5097200" y="3962400"/>
              <a:ext cx="287351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d</a:t>
              </a:r>
              <a:endParaRPr lang="en-GB" altLang="en-US" sz="1600"/>
            </a:p>
          </p:txBody>
        </p:sp>
      </p:grpSp>
      <p:grpSp>
        <p:nvGrpSpPr>
          <p:cNvPr id="33803" name="Group 106"/>
          <p:cNvGrpSpPr>
            <a:grpSpLocks/>
          </p:cNvGrpSpPr>
          <p:nvPr/>
        </p:nvGrpSpPr>
        <p:grpSpPr bwMode="auto">
          <a:xfrm>
            <a:off x="7875588" y="3877458"/>
            <a:ext cx="1439862" cy="373062"/>
            <a:chOff x="6247403" y="3962400"/>
            <a:chExt cx="1439684" cy="373063"/>
          </a:xfrm>
        </p:grpSpPr>
        <p:sp>
          <p:nvSpPr>
            <p:cNvPr id="33807" name="Rectangle 46"/>
            <p:cNvSpPr>
              <a:spLocks noChangeArrowheads="1"/>
            </p:cNvSpPr>
            <p:nvPr/>
          </p:nvSpPr>
          <p:spPr bwMode="auto">
            <a:xfrm>
              <a:off x="7110896" y="3962400"/>
              <a:ext cx="285715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3808" name="Rectangle 47"/>
            <p:cNvSpPr>
              <a:spLocks noChangeArrowheads="1"/>
            </p:cNvSpPr>
            <p:nvPr/>
          </p:nvSpPr>
          <p:spPr bwMode="auto">
            <a:xfrm>
              <a:off x="7398198" y="3962400"/>
              <a:ext cx="288889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3809" name="Rectangle 51"/>
            <p:cNvSpPr>
              <a:spLocks noChangeArrowheads="1"/>
            </p:cNvSpPr>
            <p:nvPr/>
          </p:nvSpPr>
          <p:spPr bwMode="auto">
            <a:xfrm>
              <a:off x="6247403" y="3962400"/>
              <a:ext cx="288889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3810" name="Rectangle 52"/>
            <p:cNvSpPr>
              <a:spLocks noChangeArrowheads="1"/>
            </p:cNvSpPr>
            <p:nvPr/>
          </p:nvSpPr>
          <p:spPr bwMode="auto">
            <a:xfrm>
              <a:off x="6536292" y="3962400"/>
              <a:ext cx="287301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  <p:sp>
          <p:nvSpPr>
            <p:cNvPr id="33811" name="Rectangle 53"/>
            <p:cNvSpPr>
              <a:spLocks noChangeArrowheads="1"/>
            </p:cNvSpPr>
            <p:nvPr/>
          </p:nvSpPr>
          <p:spPr bwMode="auto">
            <a:xfrm>
              <a:off x="6823594" y="3962400"/>
              <a:ext cx="287302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f</a:t>
              </a:r>
              <a:endParaRPr lang="en-GB" altLang="en-US" sz="1600"/>
            </a:p>
          </p:txBody>
        </p:sp>
      </p:grpSp>
      <p:grpSp>
        <p:nvGrpSpPr>
          <p:cNvPr id="113" name="Group 112"/>
          <p:cNvGrpSpPr>
            <a:grpSpLocks/>
          </p:cNvGrpSpPr>
          <p:nvPr/>
        </p:nvGrpSpPr>
        <p:grpSpPr bwMode="auto">
          <a:xfrm>
            <a:off x="7300914" y="3877458"/>
            <a:ext cx="573087" cy="373062"/>
            <a:chOff x="5671904" y="3962400"/>
            <a:chExt cx="573624" cy="373063"/>
          </a:xfrm>
        </p:grpSpPr>
        <p:sp>
          <p:nvSpPr>
            <p:cNvPr id="33805" name="Rectangle 50"/>
            <p:cNvSpPr>
              <a:spLocks noChangeArrowheads="1"/>
            </p:cNvSpPr>
            <p:nvPr/>
          </p:nvSpPr>
          <p:spPr bwMode="auto">
            <a:xfrm>
              <a:off x="5671904" y="3962400"/>
              <a:ext cx="289196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e</a:t>
              </a:r>
              <a:endParaRPr lang="en-GB" altLang="en-US" sz="1600"/>
            </a:p>
          </p:txBody>
        </p:sp>
        <p:sp>
          <p:nvSpPr>
            <p:cNvPr id="33806" name="Rectangle 54"/>
            <p:cNvSpPr>
              <a:spLocks noChangeArrowheads="1"/>
            </p:cNvSpPr>
            <p:nvPr/>
          </p:nvSpPr>
          <p:spPr bwMode="auto">
            <a:xfrm>
              <a:off x="5961100" y="3962400"/>
              <a:ext cx="284428" cy="3730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e</a:t>
              </a:r>
              <a:endParaRPr lang="en-GB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6271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818" name="Rectangle 8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Implementação do Sistema de Ficheiros</a:t>
            </a:r>
            <a:endParaRPr lang="en-US" altLang="en-US"/>
          </a:p>
        </p:txBody>
      </p:sp>
      <p:sp>
        <p:nvSpPr>
          <p:cNvPr id="34819" name="Rectangle 84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Lista ligada de blocos</a:t>
            </a:r>
          </a:p>
          <a:p>
            <a:pPr lvl="1"/>
            <a:r>
              <a:rPr lang="pt-PT" altLang="en-US" dirty="0"/>
              <a:t>Mantém-se uma lista ligada dos blocos ocupados por cada ficheiro; Em cada bloco, para além dos dados, guarda-se também um apontador para o bloco seguinte do mesmo ficheiro</a:t>
            </a:r>
          </a:p>
          <a:p>
            <a:pPr lvl="1"/>
            <a:endParaRPr lang="pt-PT" altLang="en-US" dirty="0"/>
          </a:p>
          <a:p>
            <a:pPr lvl="1"/>
            <a:endParaRPr lang="pt-PT" altLang="en-US" dirty="0"/>
          </a:p>
          <a:p>
            <a:pPr lvl="1"/>
            <a:r>
              <a:rPr lang="pt-PT" altLang="en-US" dirty="0"/>
              <a:t>Vantagens:</a:t>
            </a:r>
          </a:p>
          <a:p>
            <a:pPr lvl="2"/>
            <a:r>
              <a:rPr lang="pt-PT" altLang="en-US" dirty="0"/>
              <a:t>Todos os blocos podem ser ocupados (a fragmentação não é problemática)</a:t>
            </a:r>
          </a:p>
          <a:p>
            <a:pPr lvl="2"/>
            <a:r>
              <a:rPr lang="pt-PT" altLang="en-US" dirty="0"/>
              <a:t>Ao SO basta saber a localização do 1º bloco.</a:t>
            </a:r>
          </a:p>
          <a:p>
            <a:pPr lvl="1"/>
            <a:r>
              <a:rPr lang="pt-PT" altLang="en-US" dirty="0"/>
              <a:t>Desvantagens</a:t>
            </a:r>
          </a:p>
          <a:p>
            <a:pPr lvl="2"/>
            <a:r>
              <a:rPr lang="pt-PT" altLang="en-US" dirty="0"/>
              <a:t>Acesso sequencial – para chegar a um bloco é preciso passar pelos anteriores</a:t>
            </a:r>
          </a:p>
          <a:p>
            <a:pPr lvl="3"/>
            <a:r>
              <a:rPr lang="pt-PT" altLang="en-US" dirty="0"/>
              <a:t>Em ficheiros que ocupem muitos blocos espalhados pela partição o acesso aos últimos blocos é demasiado lento</a:t>
            </a:r>
          </a:p>
          <a:p>
            <a:pPr lvl="3"/>
            <a:r>
              <a:rPr lang="pt-PT" altLang="en-US" dirty="0"/>
              <a:t>Ex: para aceder ao último bloco de um ficheiro com 1000 blocos – será necessário que sejam lidos os 999 blocos anteriores</a:t>
            </a:r>
          </a:p>
          <a:p>
            <a:pPr lvl="2"/>
            <a:r>
              <a:rPr lang="pt-PT" altLang="en-US" dirty="0"/>
              <a:t>O tamanho real de cada bloco é diminuído pelo espaço ocupado pelo apontador</a:t>
            </a:r>
          </a:p>
        </p:txBody>
      </p:sp>
      <p:grpSp>
        <p:nvGrpSpPr>
          <p:cNvPr id="34820" name="Group 90"/>
          <p:cNvGrpSpPr>
            <a:grpSpLocks/>
          </p:cNvGrpSpPr>
          <p:nvPr/>
        </p:nvGrpSpPr>
        <p:grpSpPr bwMode="auto">
          <a:xfrm>
            <a:off x="3409014" y="3097107"/>
            <a:ext cx="8131175" cy="774700"/>
            <a:chOff x="466" y="3504"/>
            <a:chExt cx="5122" cy="488"/>
          </a:xfrm>
        </p:grpSpPr>
        <p:sp>
          <p:nvSpPr>
            <p:cNvPr id="34821" name="Rectangle 61"/>
            <p:cNvSpPr>
              <a:spLocks noChangeArrowheads="1"/>
            </p:cNvSpPr>
            <p:nvPr/>
          </p:nvSpPr>
          <p:spPr bwMode="auto">
            <a:xfrm>
              <a:off x="466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4822" name="Rectangle 62"/>
            <p:cNvSpPr>
              <a:spLocks noChangeArrowheads="1"/>
            </p:cNvSpPr>
            <p:nvPr/>
          </p:nvSpPr>
          <p:spPr bwMode="auto">
            <a:xfrm>
              <a:off x="2042" y="3504"/>
              <a:ext cx="394" cy="3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4823" name="Rectangle 63"/>
            <p:cNvSpPr>
              <a:spLocks noChangeArrowheads="1"/>
            </p:cNvSpPr>
            <p:nvPr/>
          </p:nvSpPr>
          <p:spPr bwMode="auto">
            <a:xfrm>
              <a:off x="2436" y="3504"/>
              <a:ext cx="394" cy="3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4824" name="Rectangle 64"/>
            <p:cNvSpPr>
              <a:spLocks noChangeArrowheads="1"/>
            </p:cNvSpPr>
            <p:nvPr/>
          </p:nvSpPr>
          <p:spPr bwMode="auto">
            <a:xfrm>
              <a:off x="5194" y="3504"/>
              <a:ext cx="394" cy="3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sp>
          <p:nvSpPr>
            <p:cNvPr id="34825" name="Rectangle 65"/>
            <p:cNvSpPr>
              <a:spLocks noChangeArrowheads="1"/>
            </p:cNvSpPr>
            <p:nvPr/>
          </p:nvSpPr>
          <p:spPr bwMode="auto">
            <a:xfrm>
              <a:off x="1254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4826" name="Rectangle 66"/>
            <p:cNvSpPr>
              <a:spLocks noChangeArrowheads="1"/>
            </p:cNvSpPr>
            <p:nvPr/>
          </p:nvSpPr>
          <p:spPr bwMode="auto">
            <a:xfrm>
              <a:off x="1648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4827" name="Rectangle 67"/>
            <p:cNvSpPr>
              <a:spLocks noChangeArrowheads="1"/>
            </p:cNvSpPr>
            <p:nvPr/>
          </p:nvSpPr>
          <p:spPr bwMode="auto">
            <a:xfrm>
              <a:off x="860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4828" name="Rectangle 68"/>
            <p:cNvSpPr>
              <a:spLocks noChangeArrowheads="1"/>
            </p:cNvSpPr>
            <p:nvPr/>
          </p:nvSpPr>
          <p:spPr bwMode="auto">
            <a:xfrm>
              <a:off x="3224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4829" name="Rectangle 69"/>
            <p:cNvSpPr>
              <a:spLocks noChangeArrowheads="1"/>
            </p:cNvSpPr>
            <p:nvPr/>
          </p:nvSpPr>
          <p:spPr bwMode="auto">
            <a:xfrm>
              <a:off x="2830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4830" name="Rectangle 70"/>
            <p:cNvSpPr>
              <a:spLocks noChangeArrowheads="1"/>
            </p:cNvSpPr>
            <p:nvPr/>
          </p:nvSpPr>
          <p:spPr bwMode="auto">
            <a:xfrm>
              <a:off x="3618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4831" name="Rectangle 71"/>
            <p:cNvSpPr>
              <a:spLocks noChangeArrowheads="1"/>
            </p:cNvSpPr>
            <p:nvPr/>
          </p:nvSpPr>
          <p:spPr bwMode="auto">
            <a:xfrm>
              <a:off x="4012" y="3504"/>
              <a:ext cx="394" cy="3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n-GB" altLang="en-US" sz="1600"/>
            </a:p>
          </p:txBody>
        </p:sp>
        <p:sp>
          <p:nvSpPr>
            <p:cNvPr id="34832" name="Rectangle 72"/>
            <p:cNvSpPr>
              <a:spLocks noChangeArrowheads="1"/>
            </p:cNvSpPr>
            <p:nvPr/>
          </p:nvSpPr>
          <p:spPr bwMode="auto">
            <a:xfrm>
              <a:off x="4406" y="3504"/>
              <a:ext cx="394" cy="3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4833" name="Rectangle 73"/>
            <p:cNvSpPr>
              <a:spLocks noChangeArrowheads="1"/>
            </p:cNvSpPr>
            <p:nvPr/>
          </p:nvSpPr>
          <p:spPr bwMode="auto">
            <a:xfrm>
              <a:off x="4800" y="3504"/>
              <a:ext cx="394" cy="32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pt-PT" altLang="en-US"/>
            </a:p>
          </p:txBody>
        </p:sp>
        <p:grpSp>
          <p:nvGrpSpPr>
            <p:cNvPr id="34834" name="Group 85"/>
            <p:cNvGrpSpPr>
              <a:grpSpLocks/>
            </p:cNvGrpSpPr>
            <p:nvPr/>
          </p:nvGrpSpPr>
          <p:grpSpPr bwMode="auto">
            <a:xfrm>
              <a:off x="641" y="3832"/>
              <a:ext cx="755" cy="159"/>
              <a:chOff x="641" y="3832"/>
              <a:chExt cx="755" cy="159"/>
            </a:xfrm>
          </p:grpSpPr>
          <p:sp>
            <p:nvSpPr>
              <p:cNvPr id="34841" name="Line 74"/>
              <p:cNvSpPr>
                <a:spLocks noChangeShapeType="1"/>
              </p:cNvSpPr>
              <p:nvPr/>
            </p:nvSpPr>
            <p:spPr bwMode="auto">
              <a:xfrm>
                <a:off x="641" y="3832"/>
                <a:ext cx="0" cy="1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842" name="Line 75"/>
              <p:cNvSpPr>
                <a:spLocks noChangeShapeType="1"/>
              </p:cNvSpPr>
              <p:nvPr/>
            </p:nvSpPr>
            <p:spPr bwMode="auto">
              <a:xfrm>
                <a:off x="641" y="3991"/>
                <a:ext cx="7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843" name="Line 76"/>
              <p:cNvSpPr>
                <a:spLocks noChangeShapeType="1"/>
              </p:cNvSpPr>
              <p:nvPr/>
            </p:nvSpPr>
            <p:spPr bwMode="auto">
              <a:xfrm flipV="1">
                <a:off x="1396" y="3832"/>
                <a:ext cx="0" cy="1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4835" name="Line 77"/>
            <p:cNvSpPr>
              <a:spLocks noChangeShapeType="1"/>
            </p:cNvSpPr>
            <p:nvPr/>
          </p:nvSpPr>
          <p:spPr bwMode="auto">
            <a:xfrm>
              <a:off x="1525" y="3832"/>
              <a:ext cx="0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6" name="Line 78"/>
            <p:cNvSpPr>
              <a:spLocks noChangeShapeType="1"/>
            </p:cNvSpPr>
            <p:nvPr/>
          </p:nvSpPr>
          <p:spPr bwMode="auto">
            <a:xfrm>
              <a:off x="1525" y="3991"/>
              <a:ext cx="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Line 79"/>
            <p:cNvSpPr>
              <a:spLocks noChangeShapeType="1"/>
            </p:cNvSpPr>
            <p:nvPr/>
          </p:nvSpPr>
          <p:spPr bwMode="auto">
            <a:xfrm flipV="1">
              <a:off x="1754" y="3823"/>
              <a:ext cx="0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8" name="Line 80"/>
            <p:cNvSpPr>
              <a:spLocks noChangeShapeType="1"/>
            </p:cNvSpPr>
            <p:nvPr/>
          </p:nvSpPr>
          <p:spPr bwMode="auto">
            <a:xfrm>
              <a:off x="1903" y="3832"/>
              <a:ext cx="0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9" name="Line 81"/>
            <p:cNvSpPr>
              <a:spLocks noChangeShapeType="1"/>
            </p:cNvSpPr>
            <p:nvPr/>
          </p:nvSpPr>
          <p:spPr bwMode="auto">
            <a:xfrm flipV="1">
              <a:off x="1903" y="3991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0" name="Line 82"/>
            <p:cNvSpPr>
              <a:spLocks noChangeShapeType="1"/>
            </p:cNvSpPr>
            <p:nvPr/>
          </p:nvSpPr>
          <p:spPr bwMode="auto">
            <a:xfrm flipV="1">
              <a:off x="3343" y="3842"/>
              <a:ext cx="0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990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Sistema de Ficheiros: FAT</a:t>
            </a:r>
            <a:endParaRPr lang="en-US" altLang="en-US" dirty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FAT – </a:t>
            </a:r>
            <a:r>
              <a:rPr lang="pt-PT" altLang="en-US" i="1" dirty="0"/>
              <a:t>File </a:t>
            </a:r>
            <a:r>
              <a:rPr lang="pt-PT" altLang="en-US" i="1" dirty="0" err="1"/>
              <a:t>Allocation</a:t>
            </a:r>
            <a:r>
              <a:rPr lang="pt-PT" altLang="en-US" i="1" dirty="0"/>
              <a:t> </a:t>
            </a:r>
            <a:r>
              <a:rPr lang="pt-PT" altLang="en-US" i="1" dirty="0" err="1"/>
              <a:t>Table</a:t>
            </a:r>
            <a:endParaRPr lang="pt-PT" altLang="en-US" i="1" dirty="0"/>
          </a:p>
          <a:p>
            <a:pPr lvl="1"/>
            <a:r>
              <a:rPr lang="pt-PT" altLang="en-US" dirty="0"/>
              <a:t>Manter em memória uma tabela com uma representação da lista ligada de blocos. Em cada posição da tabela indica-se o bloco seguinte do ficheiro.</a:t>
            </a:r>
          </a:p>
          <a:p>
            <a:pPr lvl="1"/>
            <a:r>
              <a:rPr lang="pt-PT" altLang="en-US" dirty="0"/>
              <a:t>Vantagens</a:t>
            </a:r>
          </a:p>
          <a:p>
            <a:pPr lvl="2"/>
            <a:r>
              <a:rPr lang="pt-PT" altLang="en-US" dirty="0"/>
              <a:t>Tal como no modelo anterior, a </a:t>
            </a:r>
            <a:r>
              <a:rPr lang="pt-PT" altLang="en-US" dirty="0">
                <a:solidFill>
                  <a:schemeClr val="accent2"/>
                </a:solidFill>
              </a:rPr>
              <a:t>fragmentação não é problemática</a:t>
            </a:r>
          </a:p>
          <a:p>
            <a:pPr lvl="2"/>
            <a:r>
              <a:rPr lang="pt-PT" altLang="en-US" dirty="0"/>
              <a:t>Cada </a:t>
            </a:r>
            <a:r>
              <a:rPr lang="pt-PT" altLang="en-US" dirty="0">
                <a:solidFill>
                  <a:schemeClr val="accent2"/>
                </a:solidFill>
              </a:rPr>
              <a:t>bloco é utilizado integralmente para armazenamento de dados </a:t>
            </a:r>
            <a:r>
              <a:rPr lang="pt-PT" altLang="en-US" dirty="0"/>
              <a:t>(ao contrário do esquema anterior)</a:t>
            </a:r>
          </a:p>
          <a:p>
            <a:pPr lvl="2"/>
            <a:r>
              <a:rPr lang="pt-PT" altLang="en-US" dirty="0">
                <a:solidFill>
                  <a:schemeClr val="accent2"/>
                </a:solidFill>
              </a:rPr>
              <a:t>Facilita o acesso direto </a:t>
            </a:r>
            <a:r>
              <a:rPr lang="pt-PT" altLang="en-US" dirty="0"/>
              <a:t>– para obter um bloco basta percorrer a FAT (mais rápido, pois percorre-se a memória e não o disco) </a:t>
            </a:r>
          </a:p>
          <a:p>
            <a:pPr lvl="1"/>
            <a:r>
              <a:rPr lang="pt-PT" altLang="en-US" dirty="0"/>
              <a:t>Desvantagem </a:t>
            </a:r>
          </a:p>
          <a:p>
            <a:pPr lvl="2"/>
            <a:r>
              <a:rPr lang="pt-PT" altLang="en-US" dirty="0"/>
              <a:t>A dimensão da FAT pode ser demasiado grande</a:t>
            </a:r>
          </a:p>
          <a:p>
            <a:pPr lvl="3"/>
            <a:r>
              <a:rPr lang="pt-PT" altLang="en-US" dirty="0"/>
              <a:t>Ex: 500GB de disco, blocos de 4KB indexados com 32bits (4Bytes)</a:t>
            </a:r>
            <a:br>
              <a:rPr lang="pt-PT" altLang="en-US" dirty="0"/>
            </a:br>
            <a:r>
              <a:rPr lang="pt-PT" altLang="en-US" dirty="0">
                <a:sym typeface="Symbol" charset="2"/>
              </a:rPr>
              <a:t> </a:t>
            </a:r>
            <a:r>
              <a:rPr lang="pt-PT" altLang="en-US" dirty="0"/>
              <a:t>A FAT terá uma dimensão de 500MB</a:t>
            </a:r>
          </a:p>
        </p:txBody>
      </p:sp>
    </p:spTree>
    <p:extLst>
      <p:ext uri="{BB962C8B-B14F-4D97-AF65-F5344CB8AC3E}">
        <p14:creationId xmlns:p14="http://schemas.microsoft.com/office/powerpoint/2010/main" val="168545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Sistema de Ficheiros: FAT</a:t>
            </a:r>
            <a:endParaRPr lang="en-US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FAT – File Allocation Table</a:t>
            </a:r>
          </a:p>
          <a:p>
            <a:pPr lvl="1"/>
            <a:r>
              <a:rPr lang="pt-PT" altLang="en-US"/>
              <a:t>Exemplo:</a:t>
            </a:r>
            <a:endParaRPr lang="pt-PT" altLang="en-US" dirty="0"/>
          </a:p>
        </p:txBody>
      </p:sp>
      <p:sp>
        <p:nvSpPr>
          <p:cNvPr id="37900" name="Rectangle 32"/>
          <p:cNvSpPr>
            <a:spLocks noChangeArrowheads="1"/>
          </p:cNvSpPr>
          <p:nvPr/>
        </p:nvSpPr>
        <p:spPr bwMode="auto">
          <a:xfrm>
            <a:off x="4715672" y="3166371"/>
            <a:ext cx="400050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7901" name="Rectangle 33"/>
          <p:cNvSpPr>
            <a:spLocks noChangeArrowheads="1"/>
          </p:cNvSpPr>
          <p:nvPr/>
        </p:nvSpPr>
        <p:spPr bwMode="auto">
          <a:xfrm>
            <a:off x="5115722" y="3166371"/>
            <a:ext cx="400050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7902" name="Rectangle 34"/>
          <p:cNvSpPr>
            <a:spLocks noChangeArrowheads="1"/>
          </p:cNvSpPr>
          <p:nvPr/>
        </p:nvSpPr>
        <p:spPr bwMode="auto">
          <a:xfrm>
            <a:off x="6319048" y="3166371"/>
            <a:ext cx="403225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7903" name="Rectangle 35"/>
          <p:cNvSpPr>
            <a:spLocks noChangeArrowheads="1"/>
          </p:cNvSpPr>
          <p:nvPr/>
        </p:nvSpPr>
        <p:spPr bwMode="auto">
          <a:xfrm>
            <a:off x="7123908" y="3166371"/>
            <a:ext cx="401637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7905" name="Rectangle 59"/>
          <p:cNvSpPr>
            <a:spLocks noChangeArrowheads="1"/>
          </p:cNvSpPr>
          <p:nvPr/>
        </p:nvSpPr>
        <p:spPr bwMode="auto">
          <a:xfrm>
            <a:off x="2305844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7906" name="Text Box 63"/>
          <p:cNvSpPr txBox="1">
            <a:spLocks noChangeArrowheads="1"/>
          </p:cNvSpPr>
          <p:nvPr/>
        </p:nvSpPr>
        <p:spPr bwMode="auto">
          <a:xfrm>
            <a:off x="3525044" y="2625477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12</a:t>
            </a:r>
            <a:endParaRPr lang="en-US" altLang="en-US" sz="1400"/>
          </a:p>
        </p:txBody>
      </p:sp>
      <p:sp>
        <p:nvSpPr>
          <p:cNvPr id="37907" name="Text Box 64"/>
          <p:cNvSpPr txBox="1">
            <a:spLocks noChangeArrowheads="1"/>
          </p:cNvSpPr>
          <p:nvPr/>
        </p:nvSpPr>
        <p:spPr bwMode="auto">
          <a:xfrm>
            <a:off x="3906044" y="2625477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13</a:t>
            </a:r>
            <a:endParaRPr lang="en-US" altLang="en-US" sz="1400"/>
          </a:p>
        </p:txBody>
      </p:sp>
      <p:sp>
        <p:nvSpPr>
          <p:cNvPr id="37908" name="Text Box 65"/>
          <p:cNvSpPr txBox="1">
            <a:spLocks noChangeArrowheads="1"/>
          </p:cNvSpPr>
          <p:nvPr/>
        </p:nvSpPr>
        <p:spPr bwMode="auto">
          <a:xfrm>
            <a:off x="2715419" y="2625477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10</a:t>
            </a:r>
            <a:endParaRPr lang="en-US" altLang="en-US" sz="1400"/>
          </a:p>
        </p:txBody>
      </p:sp>
      <p:sp>
        <p:nvSpPr>
          <p:cNvPr id="37909" name="Text Box 66"/>
          <p:cNvSpPr txBox="1">
            <a:spLocks noChangeArrowheads="1"/>
          </p:cNvSpPr>
          <p:nvPr/>
        </p:nvSpPr>
        <p:spPr bwMode="auto">
          <a:xfrm>
            <a:off x="3096419" y="2625477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11</a:t>
            </a:r>
            <a:endParaRPr lang="en-US" altLang="en-US" sz="1400"/>
          </a:p>
        </p:txBody>
      </p:sp>
      <p:sp>
        <p:nvSpPr>
          <p:cNvPr id="37910" name="Text Box 67"/>
          <p:cNvSpPr txBox="1">
            <a:spLocks noChangeArrowheads="1"/>
          </p:cNvSpPr>
          <p:nvPr/>
        </p:nvSpPr>
        <p:spPr bwMode="auto">
          <a:xfrm>
            <a:off x="5144294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16</a:t>
            </a:r>
            <a:endParaRPr lang="en-US" altLang="en-US" sz="1400"/>
          </a:p>
        </p:txBody>
      </p:sp>
      <p:sp>
        <p:nvSpPr>
          <p:cNvPr id="37911" name="Text Box 68"/>
          <p:cNvSpPr txBox="1">
            <a:spLocks noChangeArrowheads="1"/>
          </p:cNvSpPr>
          <p:nvPr/>
        </p:nvSpPr>
        <p:spPr bwMode="auto">
          <a:xfrm>
            <a:off x="5525294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17</a:t>
            </a:r>
            <a:endParaRPr lang="en-US" altLang="en-US" sz="1400"/>
          </a:p>
        </p:txBody>
      </p:sp>
      <p:sp>
        <p:nvSpPr>
          <p:cNvPr id="37912" name="Text Box 69"/>
          <p:cNvSpPr txBox="1">
            <a:spLocks noChangeArrowheads="1"/>
          </p:cNvSpPr>
          <p:nvPr/>
        </p:nvSpPr>
        <p:spPr bwMode="auto">
          <a:xfrm>
            <a:off x="4334669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14</a:t>
            </a:r>
            <a:endParaRPr lang="en-US" altLang="en-US" sz="1400"/>
          </a:p>
        </p:txBody>
      </p:sp>
      <p:sp>
        <p:nvSpPr>
          <p:cNvPr id="37913" name="Text Box 70"/>
          <p:cNvSpPr txBox="1">
            <a:spLocks noChangeArrowheads="1"/>
          </p:cNvSpPr>
          <p:nvPr/>
        </p:nvSpPr>
        <p:spPr bwMode="auto">
          <a:xfrm>
            <a:off x="4715669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15</a:t>
            </a:r>
            <a:endParaRPr lang="en-US" altLang="en-US" sz="1400"/>
          </a:p>
        </p:txBody>
      </p:sp>
      <p:sp>
        <p:nvSpPr>
          <p:cNvPr id="37914" name="Text Box 71"/>
          <p:cNvSpPr txBox="1">
            <a:spLocks noChangeArrowheads="1"/>
          </p:cNvSpPr>
          <p:nvPr/>
        </p:nvSpPr>
        <p:spPr bwMode="auto">
          <a:xfrm>
            <a:off x="6730207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20</a:t>
            </a:r>
            <a:endParaRPr lang="en-US" altLang="en-US" sz="1400"/>
          </a:p>
        </p:txBody>
      </p:sp>
      <p:sp>
        <p:nvSpPr>
          <p:cNvPr id="37915" name="Text Box 72"/>
          <p:cNvSpPr txBox="1">
            <a:spLocks noChangeArrowheads="1"/>
          </p:cNvSpPr>
          <p:nvPr/>
        </p:nvSpPr>
        <p:spPr bwMode="auto">
          <a:xfrm>
            <a:off x="7111207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...</a:t>
            </a:r>
            <a:endParaRPr lang="en-US" altLang="en-US" sz="1400"/>
          </a:p>
        </p:txBody>
      </p:sp>
      <p:sp>
        <p:nvSpPr>
          <p:cNvPr id="37916" name="Text Box 73"/>
          <p:cNvSpPr txBox="1">
            <a:spLocks noChangeArrowheads="1"/>
          </p:cNvSpPr>
          <p:nvPr/>
        </p:nvSpPr>
        <p:spPr bwMode="auto">
          <a:xfrm>
            <a:off x="5920582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18</a:t>
            </a:r>
            <a:endParaRPr lang="en-US" altLang="en-US" sz="1400"/>
          </a:p>
        </p:txBody>
      </p:sp>
      <p:sp>
        <p:nvSpPr>
          <p:cNvPr id="37917" name="Text Box 74"/>
          <p:cNvSpPr txBox="1">
            <a:spLocks noChangeArrowheads="1"/>
          </p:cNvSpPr>
          <p:nvPr/>
        </p:nvSpPr>
        <p:spPr bwMode="auto">
          <a:xfrm>
            <a:off x="6301582" y="2615952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19</a:t>
            </a:r>
            <a:endParaRPr lang="en-US" altLang="en-US" sz="1400"/>
          </a:p>
        </p:txBody>
      </p:sp>
      <p:sp>
        <p:nvSpPr>
          <p:cNvPr id="37918" name="Text Box 77"/>
          <p:cNvSpPr txBox="1">
            <a:spLocks noChangeArrowheads="1"/>
          </p:cNvSpPr>
          <p:nvPr/>
        </p:nvSpPr>
        <p:spPr bwMode="auto">
          <a:xfrm>
            <a:off x="2315369" y="2625477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...</a:t>
            </a:r>
            <a:endParaRPr lang="en-US" altLang="en-US" sz="1400"/>
          </a:p>
        </p:txBody>
      </p:sp>
      <p:grpSp>
        <p:nvGrpSpPr>
          <p:cNvPr id="37919" name="Group 120"/>
          <p:cNvGrpSpPr>
            <a:grpSpLocks/>
          </p:cNvGrpSpPr>
          <p:nvPr/>
        </p:nvGrpSpPr>
        <p:grpSpPr bwMode="auto">
          <a:xfrm>
            <a:off x="8494713" y="2587626"/>
            <a:ext cx="1441450" cy="3648075"/>
            <a:chOff x="4391" y="1630"/>
            <a:chExt cx="908" cy="2298"/>
          </a:xfrm>
        </p:grpSpPr>
        <p:grpSp>
          <p:nvGrpSpPr>
            <p:cNvPr id="37943" name="Group 116"/>
            <p:cNvGrpSpPr>
              <a:grpSpLocks/>
            </p:cNvGrpSpPr>
            <p:nvPr/>
          </p:nvGrpSpPr>
          <p:grpSpPr bwMode="auto">
            <a:xfrm>
              <a:off x="4675" y="1630"/>
              <a:ext cx="624" cy="2298"/>
              <a:chOff x="4620" y="1246"/>
              <a:chExt cx="624" cy="1978"/>
            </a:xfrm>
          </p:grpSpPr>
          <p:sp>
            <p:nvSpPr>
              <p:cNvPr id="37956" name="Rectangle 58"/>
              <p:cNvSpPr>
                <a:spLocks noChangeArrowheads="1"/>
              </p:cNvSpPr>
              <p:nvPr/>
            </p:nvSpPr>
            <p:spPr bwMode="auto">
              <a:xfrm>
                <a:off x="4620" y="2614"/>
                <a:ext cx="624" cy="1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-1</a:t>
                </a:r>
                <a:endParaRPr lang="en-US" altLang="en-US" sz="1600"/>
              </a:p>
            </p:txBody>
          </p:sp>
          <p:sp>
            <p:nvSpPr>
              <p:cNvPr id="37957" name="Rectangle 79"/>
              <p:cNvSpPr>
                <a:spLocks noChangeArrowheads="1"/>
              </p:cNvSpPr>
              <p:nvPr/>
            </p:nvSpPr>
            <p:spPr bwMode="auto">
              <a:xfrm>
                <a:off x="4620" y="2766"/>
                <a:ext cx="624" cy="15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0</a:t>
                </a:r>
                <a:endParaRPr lang="en-US" altLang="en-US" sz="1600"/>
              </a:p>
            </p:txBody>
          </p:sp>
          <p:sp>
            <p:nvSpPr>
              <p:cNvPr id="37958" name="Rectangle 80"/>
              <p:cNvSpPr>
                <a:spLocks noChangeArrowheads="1"/>
              </p:cNvSpPr>
              <p:nvPr/>
            </p:nvSpPr>
            <p:spPr bwMode="auto">
              <a:xfrm>
                <a:off x="4620" y="2918"/>
                <a:ext cx="624" cy="1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-1</a:t>
                </a:r>
                <a:endParaRPr lang="en-US" altLang="en-US" sz="1600"/>
              </a:p>
            </p:txBody>
          </p:sp>
          <p:sp>
            <p:nvSpPr>
              <p:cNvPr id="37959" name="Rectangle 81"/>
              <p:cNvSpPr>
                <a:spLocks noChangeArrowheads="1"/>
              </p:cNvSpPr>
              <p:nvPr/>
            </p:nvSpPr>
            <p:spPr bwMode="auto">
              <a:xfrm>
                <a:off x="4620" y="2158"/>
                <a:ext cx="624" cy="151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0</a:t>
                </a:r>
                <a:endParaRPr lang="en-US" altLang="en-US" sz="1600"/>
              </a:p>
            </p:txBody>
          </p:sp>
          <p:sp>
            <p:nvSpPr>
              <p:cNvPr id="37960" name="Rectangle 82"/>
              <p:cNvSpPr>
                <a:spLocks noChangeArrowheads="1"/>
              </p:cNvSpPr>
              <p:nvPr/>
            </p:nvSpPr>
            <p:spPr bwMode="auto">
              <a:xfrm>
                <a:off x="4620" y="2310"/>
                <a:ext cx="624" cy="15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0</a:t>
                </a:r>
                <a:endParaRPr lang="en-US" altLang="en-US" sz="1600"/>
              </a:p>
            </p:txBody>
          </p:sp>
          <p:sp>
            <p:nvSpPr>
              <p:cNvPr id="37961" name="Rectangle 83"/>
              <p:cNvSpPr>
                <a:spLocks noChangeArrowheads="1"/>
              </p:cNvSpPr>
              <p:nvPr/>
            </p:nvSpPr>
            <p:spPr bwMode="auto">
              <a:xfrm>
                <a:off x="4620" y="2462"/>
                <a:ext cx="624" cy="15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20</a:t>
                </a:r>
                <a:endParaRPr lang="en-US" altLang="en-US" sz="1600"/>
              </a:p>
            </p:txBody>
          </p:sp>
          <p:sp>
            <p:nvSpPr>
              <p:cNvPr id="37962" name="Rectangle 91"/>
              <p:cNvSpPr>
                <a:spLocks noChangeArrowheads="1"/>
              </p:cNvSpPr>
              <p:nvPr/>
            </p:nvSpPr>
            <p:spPr bwMode="auto">
              <a:xfrm>
                <a:off x="4620" y="3072"/>
                <a:ext cx="624" cy="15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...</a:t>
                </a:r>
                <a:endParaRPr lang="en-US" altLang="en-US" sz="1600"/>
              </a:p>
            </p:txBody>
          </p:sp>
          <p:sp>
            <p:nvSpPr>
              <p:cNvPr id="37963" name="Rectangle 93"/>
              <p:cNvSpPr>
                <a:spLocks noChangeArrowheads="1"/>
              </p:cNvSpPr>
              <p:nvPr/>
            </p:nvSpPr>
            <p:spPr bwMode="auto">
              <a:xfrm>
                <a:off x="4620" y="1702"/>
                <a:ext cx="624" cy="15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 dirty="0"/>
                  <a:t>10</a:t>
                </a:r>
                <a:endParaRPr lang="en-US" altLang="en-US" sz="1600" dirty="0"/>
              </a:p>
            </p:txBody>
          </p:sp>
          <p:sp>
            <p:nvSpPr>
              <p:cNvPr id="37964" name="Rectangle 94"/>
              <p:cNvSpPr>
                <a:spLocks noChangeArrowheads="1"/>
              </p:cNvSpPr>
              <p:nvPr/>
            </p:nvSpPr>
            <p:spPr bwMode="auto">
              <a:xfrm>
                <a:off x="4620" y="1854"/>
                <a:ext cx="624" cy="1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14</a:t>
                </a:r>
                <a:endParaRPr lang="en-US" altLang="en-US" sz="1600"/>
              </a:p>
            </p:txBody>
          </p:sp>
          <p:sp>
            <p:nvSpPr>
              <p:cNvPr id="37965" name="Rectangle 95"/>
              <p:cNvSpPr>
                <a:spLocks noChangeArrowheads="1"/>
              </p:cNvSpPr>
              <p:nvPr/>
            </p:nvSpPr>
            <p:spPr bwMode="auto">
              <a:xfrm>
                <a:off x="4620" y="2006"/>
                <a:ext cx="624" cy="1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/>
                  <a:t>-1</a:t>
                </a:r>
                <a:endParaRPr lang="en-US" altLang="en-US" sz="1600"/>
              </a:p>
            </p:txBody>
          </p:sp>
          <p:sp>
            <p:nvSpPr>
              <p:cNvPr id="37966" name="Rectangle 96"/>
              <p:cNvSpPr>
                <a:spLocks noChangeArrowheads="1"/>
              </p:cNvSpPr>
              <p:nvPr/>
            </p:nvSpPr>
            <p:spPr bwMode="auto">
              <a:xfrm>
                <a:off x="4620" y="1246"/>
                <a:ext cx="624" cy="15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 dirty="0"/>
                  <a:t>...</a:t>
                </a:r>
                <a:endParaRPr lang="en-US" altLang="en-US" sz="1600" dirty="0"/>
              </a:p>
            </p:txBody>
          </p:sp>
          <p:sp>
            <p:nvSpPr>
              <p:cNvPr id="37967" name="Rectangle 97"/>
              <p:cNvSpPr>
                <a:spLocks noChangeArrowheads="1"/>
              </p:cNvSpPr>
              <p:nvPr/>
            </p:nvSpPr>
            <p:spPr bwMode="auto">
              <a:xfrm>
                <a:off x="4620" y="1398"/>
                <a:ext cx="624" cy="15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 dirty="0"/>
                  <a:t>18</a:t>
                </a:r>
                <a:endParaRPr lang="en-US" altLang="en-US" sz="1600" dirty="0"/>
              </a:p>
            </p:txBody>
          </p:sp>
          <p:sp>
            <p:nvSpPr>
              <p:cNvPr id="37968" name="Rectangle 98"/>
              <p:cNvSpPr>
                <a:spLocks noChangeArrowheads="1"/>
              </p:cNvSpPr>
              <p:nvPr/>
            </p:nvSpPr>
            <p:spPr bwMode="auto">
              <a:xfrm>
                <a:off x="4620" y="1550"/>
                <a:ext cx="624" cy="15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/>
                <a:r>
                  <a:rPr lang="pt-PT" altLang="en-US" sz="1600" dirty="0"/>
                  <a:t>13</a:t>
                </a:r>
                <a:endParaRPr lang="en-US" altLang="en-US" sz="1600" dirty="0"/>
              </a:p>
            </p:txBody>
          </p:sp>
        </p:grpSp>
        <p:grpSp>
          <p:nvGrpSpPr>
            <p:cNvPr id="37944" name="Group 118"/>
            <p:cNvGrpSpPr>
              <a:grpSpLocks/>
            </p:cNvGrpSpPr>
            <p:nvPr/>
          </p:nvGrpSpPr>
          <p:grpSpPr bwMode="auto">
            <a:xfrm>
              <a:off x="4391" y="1801"/>
              <a:ext cx="288" cy="1969"/>
              <a:chOff x="4336" y="1417"/>
              <a:chExt cx="288" cy="1969"/>
            </a:xfrm>
          </p:grpSpPr>
          <p:sp>
            <p:nvSpPr>
              <p:cNvPr id="37945" name="Text Box 99"/>
              <p:cNvSpPr txBox="1">
                <a:spLocks noChangeArrowheads="1"/>
              </p:cNvSpPr>
              <p:nvPr/>
            </p:nvSpPr>
            <p:spPr bwMode="auto">
              <a:xfrm>
                <a:off x="4336" y="1417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10</a:t>
                </a:r>
                <a:endParaRPr lang="en-US" altLang="en-US" sz="1600"/>
              </a:p>
            </p:txBody>
          </p:sp>
          <p:sp>
            <p:nvSpPr>
              <p:cNvPr id="37946" name="Text Box 100"/>
              <p:cNvSpPr txBox="1">
                <a:spLocks noChangeArrowheads="1"/>
              </p:cNvSpPr>
              <p:nvPr/>
            </p:nvSpPr>
            <p:spPr bwMode="auto">
              <a:xfrm>
                <a:off x="4336" y="1593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11</a:t>
                </a:r>
                <a:endParaRPr lang="en-US" altLang="en-US" sz="1600"/>
              </a:p>
            </p:txBody>
          </p:sp>
          <p:sp>
            <p:nvSpPr>
              <p:cNvPr id="37947" name="Text Box 101"/>
              <p:cNvSpPr txBox="1">
                <a:spLocks noChangeArrowheads="1"/>
              </p:cNvSpPr>
              <p:nvPr/>
            </p:nvSpPr>
            <p:spPr bwMode="auto">
              <a:xfrm>
                <a:off x="4336" y="1769"/>
                <a:ext cx="28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12</a:t>
                </a:r>
                <a:endParaRPr lang="en-US" altLang="en-US" sz="1600"/>
              </a:p>
            </p:txBody>
          </p:sp>
          <p:sp>
            <p:nvSpPr>
              <p:cNvPr id="37948" name="Text Box 102"/>
              <p:cNvSpPr txBox="1">
                <a:spLocks noChangeArrowheads="1"/>
              </p:cNvSpPr>
              <p:nvPr/>
            </p:nvSpPr>
            <p:spPr bwMode="auto">
              <a:xfrm>
                <a:off x="4336" y="1946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13</a:t>
                </a:r>
                <a:endParaRPr lang="en-US" altLang="en-US" sz="1600"/>
              </a:p>
            </p:txBody>
          </p:sp>
          <p:sp>
            <p:nvSpPr>
              <p:cNvPr id="37949" name="Text Box 103"/>
              <p:cNvSpPr txBox="1">
                <a:spLocks noChangeArrowheads="1"/>
              </p:cNvSpPr>
              <p:nvPr/>
            </p:nvSpPr>
            <p:spPr bwMode="auto">
              <a:xfrm>
                <a:off x="4336" y="2121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14</a:t>
                </a:r>
                <a:endParaRPr lang="en-US" altLang="en-US" sz="1600"/>
              </a:p>
            </p:txBody>
          </p:sp>
          <p:sp>
            <p:nvSpPr>
              <p:cNvPr id="37950" name="Text Box 104"/>
              <p:cNvSpPr txBox="1">
                <a:spLocks noChangeArrowheads="1"/>
              </p:cNvSpPr>
              <p:nvPr/>
            </p:nvSpPr>
            <p:spPr bwMode="auto">
              <a:xfrm>
                <a:off x="4336" y="2297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15</a:t>
                </a:r>
                <a:endParaRPr lang="en-US" altLang="en-US" sz="1600"/>
              </a:p>
            </p:txBody>
          </p:sp>
          <p:sp>
            <p:nvSpPr>
              <p:cNvPr id="37951" name="Text Box 105"/>
              <p:cNvSpPr txBox="1">
                <a:spLocks noChangeArrowheads="1"/>
              </p:cNvSpPr>
              <p:nvPr/>
            </p:nvSpPr>
            <p:spPr bwMode="auto">
              <a:xfrm>
                <a:off x="4336" y="2473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16</a:t>
                </a:r>
                <a:endParaRPr lang="en-US" altLang="en-US" sz="1600"/>
              </a:p>
            </p:txBody>
          </p:sp>
          <p:sp>
            <p:nvSpPr>
              <p:cNvPr id="37952" name="Text Box 106"/>
              <p:cNvSpPr txBox="1">
                <a:spLocks noChangeArrowheads="1"/>
              </p:cNvSpPr>
              <p:nvPr/>
            </p:nvSpPr>
            <p:spPr bwMode="auto">
              <a:xfrm>
                <a:off x="4336" y="2648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17</a:t>
                </a:r>
                <a:endParaRPr lang="en-US" altLang="en-US" sz="1600"/>
              </a:p>
            </p:txBody>
          </p:sp>
          <p:sp>
            <p:nvSpPr>
              <p:cNvPr id="37953" name="Text Box 107"/>
              <p:cNvSpPr txBox="1">
                <a:spLocks noChangeArrowheads="1"/>
              </p:cNvSpPr>
              <p:nvPr/>
            </p:nvSpPr>
            <p:spPr bwMode="auto">
              <a:xfrm>
                <a:off x="4336" y="2824"/>
                <a:ext cx="28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18</a:t>
                </a:r>
                <a:endParaRPr lang="en-US" altLang="en-US" sz="1600"/>
              </a:p>
            </p:txBody>
          </p:sp>
          <p:sp>
            <p:nvSpPr>
              <p:cNvPr id="37954" name="Text Box 108"/>
              <p:cNvSpPr txBox="1">
                <a:spLocks noChangeArrowheads="1"/>
              </p:cNvSpPr>
              <p:nvPr/>
            </p:nvSpPr>
            <p:spPr bwMode="auto">
              <a:xfrm>
                <a:off x="4336" y="2999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19</a:t>
                </a:r>
                <a:endParaRPr lang="en-US" altLang="en-US" sz="1600"/>
              </a:p>
            </p:txBody>
          </p:sp>
          <p:sp>
            <p:nvSpPr>
              <p:cNvPr id="37955" name="Text Box 109"/>
              <p:cNvSpPr txBox="1">
                <a:spLocks noChangeArrowheads="1"/>
              </p:cNvSpPr>
              <p:nvPr/>
            </p:nvSpPr>
            <p:spPr bwMode="auto">
              <a:xfrm>
                <a:off x="4336" y="3174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pt-PT" altLang="en-US" sz="1600"/>
                  <a:t>20</a:t>
                </a:r>
                <a:endParaRPr lang="en-US" altLang="en-US" sz="1600"/>
              </a:p>
            </p:txBody>
          </p:sp>
        </p:grpSp>
      </p:grpSp>
      <p:graphicFrame>
        <p:nvGraphicFramePr>
          <p:cNvPr id="234640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84190"/>
              </p:ext>
            </p:extLst>
          </p:nvPr>
        </p:nvGraphicFramePr>
        <p:xfrm>
          <a:off x="2434352" y="4900362"/>
          <a:ext cx="3003550" cy="1466852"/>
        </p:xfrm>
        <a:graphic>
          <a:graphicData uri="http://schemas.openxmlformats.org/drawingml/2006/table">
            <a:tbl>
              <a:tblPr/>
              <a:tblGrid>
                <a:gridCol w="146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Ficheiro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1º bloco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FF6600"/>
                        </a:buClr>
                        <a:buSzPct val="80000"/>
                        <a:buFont typeface="Wingdings" charset="2"/>
                        <a:defRPr sz="24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charset="2"/>
                        <a:defRPr sz="2000"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9900"/>
                        </a:buClr>
                        <a:buSzPct val="60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charset="2"/>
                        <a:defRPr>
                          <a:solidFill>
                            <a:srgbClr val="003366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pt-PT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937" name="Line 145"/>
          <p:cNvSpPr>
            <a:spLocks noChangeShapeType="1"/>
          </p:cNvSpPr>
          <p:nvPr/>
        </p:nvSpPr>
        <p:spPr bwMode="auto">
          <a:xfrm flipV="1">
            <a:off x="5454650" y="3643312"/>
            <a:ext cx="3094038" cy="178117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8" name="Line 146"/>
          <p:cNvSpPr>
            <a:spLocks noChangeShapeType="1"/>
          </p:cNvSpPr>
          <p:nvPr/>
        </p:nvSpPr>
        <p:spPr bwMode="auto">
          <a:xfrm flipV="1">
            <a:off x="5454650" y="3324225"/>
            <a:ext cx="3079750" cy="251496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39" name="Line 147"/>
          <p:cNvSpPr>
            <a:spLocks noChangeShapeType="1"/>
          </p:cNvSpPr>
          <p:nvPr/>
        </p:nvSpPr>
        <p:spPr bwMode="auto">
          <a:xfrm flipV="1">
            <a:off x="5437902" y="4992688"/>
            <a:ext cx="3082211" cy="120347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40" name="Text Box 148"/>
          <p:cNvSpPr txBox="1">
            <a:spLocks noChangeArrowheads="1"/>
          </p:cNvSpPr>
          <p:nvPr/>
        </p:nvSpPr>
        <p:spPr bwMode="auto">
          <a:xfrm>
            <a:off x="8694738" y="2046288"/>
            <a:ext cx="1363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/>
              <a:t>FAT</a:t>
            </a:r>
            <a:endParaRPr lang="en-US" altLang="en-US"/>
          </a:p>
        </p:txBody>
      </p:sp>
      <p:sp>
        <p:nvSpPr>
          <p:cNvPr id="37941" name="Text Box 149"/>
          <p:cNvSpPr txBox="1">
            <a:spLocks noChangeArrowheads="1"/>
          </p:cNvSpPr>
          <p:nvPr/>
        </p:nvSpPr>
        <p:spPr bwMode="auto">
          <a:xfrm>
            <a:off x="2389902" y="4225676"/>
            <a:ext cx="3062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en-US" sz="1600">
                <a:solidFill>
                  <a:schemeClr val="tx1"/>
                </a:solidFill>
              </a:rPr>
              <a:t>No directório basta guardar o bloco de início de cada ficheiro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7942" name="Text Box 150"/>
          <p:cNvSpPr txBox="1">
            <a:spLocks noChangeArrowheads="1"/>
          </p:cNvSpPr>
          <p:nvPr/>
        </p:nvSpPr>
        <p:spPr bwMode="auto">
          <a:xfrm>
            <a:off x="6211889" y="6072189"/>
            <a:ext cx="3876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40000"/>
              </a:spcBef>
              <a:buClr>
                <a:srgbClr val="FF6600"/>
              </a:buClr>
              <a:buSzPct val="80000"/>
              <a:buFont typeface="Wingdings" charset="2"/>
              <a:buChar char="®"/>
              <a:defRPr sz="28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®"/>
              <a:defRPr sz="24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009900"/>
              </a:buClr>
              <a:buSzPct val="60000"/>
              <a:buFont typeface="Wingdings" charset="2"/>
              <a:buChar char="®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9900"/>
              </a:buClr>
              <a:buSzPct val="60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2"/>
              <a:buChar char="l"/>
              <a:defRPr sz="2000">
                <a:solidFill>
                  <a:srgbClr val="003366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PT" altLang="en-GB" sz="1600">
                <a:solidFill>
                  <a:schemeClr val="tx1"/>
                </a:solidFill>
              </a:rPr>
              <a:t>“</a:t>
            </a:r>
            <a:r>
              <a:rPr lang="pt-PT" altLang="en-US" sz="1600">
                <a:solidFill>
                  <a:schemeClr val="tx1"/>
                </a:solidFill>
              </a:rPr>
              <a:t>0</a:t>
            </a:r>
            <a:r>
              <a:rPr lang="pt-PT" altLang="en-GB" sz="1600">
                <a:solidFill>
                  <a:schemeClr val="tx1"/>
                </a:solidFill>
              </a:rPr>
              <a:t>”</a:t>
            </a:r>
            <a:r>
              <a:rPr lang="pt-PT" altLang="en-US" sz="1600">
                <a:solidFill>
                  <a:schemeClr val="tx1"/>
                </a:solidFill>
              </a:rPr>
              <a:t> representa bloco livre</a:t>
            </a:r>
            <a:br>
              <a:rPr lang="pt-PT" altLang="en-US" sz="1600">
                <a:solidFill>
                  <a:schemeClr val="tx1"/>
                </a:solidFill>
              </a:rPr>
            </a:br>
            <a:r>
              <a:rPr lang="pt-PT" altLang="en-GB" sz="1600">
                <a:solidFill>
                  <a:schemeClr val="tx1"/>
                </a:solidFill>
              </a:rPr>
              <a:t>“</a:t>
            </a:r>
            <a:r>
              <a:rPr lang="pt-PT" altLang="en-US" sz="1600">
                <a:solidFill>
                  <a:schemeClr val="tx1"/>
                </a:solidFill>
              </a:rPr>
              <a:t> –1</a:t>
            </a:r>
            <a:r>
              <a:rPr lang="pt-PT" altLang="en-GB" sz="1600">
                <a:solidFill>
                  <a:schemeClr val="tx1"/>
                </a:solidFill>
              </a:rPr>
              <a:t>”</a:t>
            </a:r>
            <a:r>
              <a:rPr lang="pt-PT" altLang="en-US" sz="1600">
                <a:solidFill>
                  <a:schemeClr val="tx1"/>
                </a:solidFill>
              </a:rPr>
              <a:t> representa último bloco do ficheiro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4" name="Rectangle 59">
            <a:extLst>
              <a:ext uri="{FF2B5EF4-FFF2-40B4-BE49-F238E27FC236}">
                <a16:creationId xmlns:a16="http://schemas.microsoft.com/office/drawing/2014/main" id="{C943E0DD-8EC4-3E43-B58C-65396032A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482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85" name="Rectangle 59">
            <a:extLst>
              <a:ext uri="{FF2B5EF4-FFF2-40B4-BE49-F238E27FC236}">
                <a16:creationId xmlns:a16="http://schemas.microsoft.com/office/drawing/2014/main" id="{507DF7A7-927B-E440-A90E-E669521C2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120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86" name="Rectangle 59">
            <a:extLst>
              <a:ext uri="{FF2B5EF4-FFF2-40B4-BE49-F238E27FC236}">
                <a16:creationId xmlns:a16="http://schemas.microsoft.com/office/drawing/2014/main" id="{7AEA9A4E-40CE-A34B-86C4-B155173A6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0758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87" name="Rectangle 59">
            <a:extLst>
              <a:ext uri="{FF2B5EF4-FFF2-40B4-BE49-F238E27FC236}">
                <a16:creationId xmlns:a16="http://schemas.microsoft.com/office/drawing/2014/main" id="{C6842F1D-0012-124A-8EC3-5C697A27E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396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88" name="Rectangle 59">
            <a:extLst>
              <a:ext uri="{FF2B5EF4-FFF2-40B4-BE49-F238E27FC236}">
                <a16:creationId xmlns:a16="http://schemas.microsoft.com/office/drawing/2014/main" id="{E4F47716-39CF-3442-94D6-A0C699013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4034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89" name="Rectangle 59">
            <a:extLst>
              <a:ext uri="{FF2B5EF4-FFF2-40B4-BE49-F238E27FC236}">
                <a16:creationId xmlns:a16="http://schemas.microsoft.com/office/drawing/2014/main" id="{E88E1C78-3AE3-0548-AC07-F4CB69C4B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5772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90" name="Rectangle 59">
            <a:extLst>
              <a:ext uri="{FF2B5EF4-FFF2-40B4-BE49-F238E27FC236}">
                <a16:creationId xmlns:a16="http://schemas.microsoft.com/office/drawing/2014/main" id="{B0B81ADC-DC19-7549-812D-DC890447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7410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91" name="Rectangle 59">
            <a:extLst>
              <a:ext uri="{FF2B5EF4-FFF2-40B4-BE49-F238E27FC236}">
                <a16:creationId xmlns:a16="http://schemas.microsoft.com/office/drawing/2014/main" id="{B5C90B17-EDC7-894C-8A12-ED991ECB6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2273" y="3166371"/>
            <a:ext cx="401638" cy="4492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73A37DE-499A-E441-96D9-E07796907AB9}"/>
              </a:ext>
            </a:extLst>
          </p:cNvPr>
          <p:cNvGrpSpPr/>
          <p:nvPr/>
        </p:nvGrpSpPr>
        <p:grpSpPr>
          <a:xfrm>
            <a:off x="2707654" y="3007209"/>
            <a:ext cx="4411662" cy="838200"/>
            <a:chOff x="2707483" y="3006477"/>
            <a:chExt cx="4411662" cy="838200"/>
          </a:xfrm>
        </p:grpSpPr>
        <p:sp>
          <p:nvSpPr>
            <p:cNvPr id="37892" name="Rectangle 5"/>
            <p:cNvSpPr>
              <a:spLocks noChangeArrowheads="1"/>
            </p:cNvSpPr>
            <p:nvPr/>
          </p:nvSpPr>
          <p:spPr bwMode="auto">
            <a:xfrm>
              <a:off x="2707483" y="3158877"/>
              <a:ext cx="401637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7893" name="Rectangle 6"/>
            <p:cNvSpPr>
              <a:spLocks noChangeArrowheads="1"/>
            </p:cNvSpPr>
            <p:nvPr/>
          </p:nvSpPr>
          <p:spPr bwMode="auto">
            <a:xfrm>
              <a:off x="3909220" y="3158877"/>
              <a:ext cx="403225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7894" name="Rectangle 7"/>
            <p:cNvSpPr>
              <a:spLocks noChangeArrowheads="1"/>
            </p:cNvSpPr>
            <p:nvPr/>
          </p:nvSpPr>
          <p:spPr bwMode="auto">
            <a:xfrm>
              <a:off x="5514182" y="3158877"/>
              <a:ext cx="400050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c</a:t>
              </a:r>
              <a:endParaRPr lang="en-GB" altLang="en-US" sz="1600"/>
            </a:p>
          </p:txBody>
        </p:sp>
        <p:sp>
          <p:nvSpPr>
            <p:cNvPr id="37895" name="Rectangle 8"/>
            <p:cNvSpPr>
              <a:spLocks noChangeArrowheads="1"/>
            </p:cNvSpPr>
            <p:nvPr/>
          </p:nvSpPr>
          <p:spPr bwMode="auto">
            <a:xfrm>
              <a:off x="6717508" y="3158877"/>
              <a:ext cx="401637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c</a:t>
              </a:r>
              <a:endParaRPr lang="en-GB" altLang="en-US" sz="1600"/>
            </a:p>
          </p:txBody>
        </p:sp>
        <p:sp>
          <p:nvSpPr>
            <p:cNvPr id="37896" name="Rectangle 14"/>
            <p:cNvSpPr>
              <a:spLocks noChangeArrowheads="1"/>
            </p:cNvSpPr>
            <p:nvPr/>
          </p:nvSpPr>
          <p:spPr bwMode="auto">
            <a:xfrm>
              <a:off x="5914232" y="3158877"/>
              <a:ext cx="400050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7897" name="Rectangle 15"/>
            <p:cNvSpPr>
              <a:spLocks noChangeArrowheads="1"/>
            </p:cNvSpPr>
            <p:nvPr/>
          </p:nvSpPr>
          <p:spPr bwMode="auto">
            <a:xfrm>
              <a:off x="3509169" y="3158877"/>
              <a:ext cx="400050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a</a:t>
              </a:r>
              <a:endParaRPr lang="en-GB" altLang="en-US" sz="1600"/>
            </a:p>
          </p:txBody>
        </p:sp>
        <p:sp>
          <p:nvSpPr>
            <p:cNvPr id="37898" name="Rectangle 16"/>
            <p:cNvSpPr>
              <a:spLocks noChangeArrowheads="1"/>
            </p:cNvSpPr>
            <p:nvPr/>
          </p:nvSpPr>
          <p:spPr bwMode="auto">
            <a:xfrm>
              <a:off x="4312444" y="3158877"/>
              <a:ext cx="401638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sp>
          <p:nvSpPr>
            <p:cNvPr id="37899" name="Rectangle 20"/>
            <p:cNvSpPr>
              <a:spLocks noChangeArrowheads="1"/>
            </p:cNvSpPr>
            <p:nvPr/>
          </p:nvSpPr>
          <p:spPr bwMode="auto">
            <a:xfrm>
              <a:off x="3109119" y="3158877"/>
              <a:ext cx="400050" cy="4492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600"/>
                <a:t>b</a:t>
              </a:r>
              <a:endParaRPr lang="en-GB" altLang="en-US" sz="1600"/>
            </a:p>
          </p:txBody>
        </p:sp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2839244" y="3006477"/>
              <a:ext cx="4038600" cy="838200"/>
              <a:chOff x="1317625" y="2754313"/>
              <a:chExt cx="4038600" cy="838200"/>
            </a:xfrm>
          </p:grpSpPr>
          <p:grpSp>
            <p:nvGrpSpPr>
              <p:cNvPr id="37969" name="Group 2"/>
              <p:cNvGrpSpPr>
                <a:grpSpLocks/>
              </p:cNvGrpSpPr>
              <p:nvPr/>
            </p:nvGrpSpPr>
            <p:grpSpPr bwMode="auto">
              <a:xfrm>
                <a:off x="1851025" y="2754313"/>
                <a:ext cx="1066800" cy="152400"/>
                <a:chOff x="1851025" y="2754313"/>
                <a:chExt cx="1066800" cy="152400"/>
              </a:xfrm>
            </p:grpSpPr>
            <p:sp>
              <p:nvSpPr>
                <p:cNvPr id="37980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851025" y="2754313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81" name="Line 44"/>
                <p:cNvSpPr>
                  <a:spLocks noChangeShapeType="1"/>
                </p:cNvSpPr>
                <p:nvPr/>
              </p:nvSpPr>
              <p:spPr bwMode="auto">
                <a:xfrm>
                  <a:off x="1851025" y="2754313"/>
                  <a:ext cx="685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82" name="Line 45"/>
                <p:cNvSpPr>
                  <a:spLocks noChangeShapeType="1"/>
                </p:cNvSpPr>
                <p:nvPr/>
              </p:nvSpPr>
              <p:spPr bwMode="auto">
                <a:xfrm>
                  <a:off x="2536825" y="2754313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83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689225" y="2754313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84" name="Line 47"/>
                <p:cNvSpPr>
                  <a:spLocks noChangeShapeType="1"/>
                </p:cNvSpPr>
                <p:nvPr/>
              </p:nvSpPr>
              <p:spPr bwMode="auto">
                <a:xfrm>
                  <a:off x="2689225" y="2754313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85" name="Line 48"/>
                <p:cNvSpPr>
                  <a:spLocks noChangeShapeType="1"/>
                </p:cNvSpPr>
                <p:nvPr/>
              </p:nvSpPr>
              <p:spPr bwMode="auto">
                <a:xfrm>
                  <a:off x="2917825" y="2754313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70" name="Group 1"/>
              <p:cNvGrpSpPr>
                <a:grpSpLocks/>
              </p:cNvGrpSpPr>
              <p:nvPr/>
            </p:nvGrpSpPr>
            <p:grpSpPr bwMode="auto">
              <a:xfrm>
                <a:off x="1317625" y="3363913"/>
                <a:ext cx="4038600" cy="228600"/>
                <a:chOff x="1317625" y="3363913"/>
                <a:chExt cx="4038600" cy="228600"/>
              </a:xfrm>
            </p:grpSpPr>
            <p:sp>
              <p:nvSpPr>
                <p:cNvPr id="37971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155825" y="3363913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2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317625" y="3592513"/>
                  <a:ext cx="8382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317625" y="3363913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4" name="Line 40"/>
                <p:cNvSpPr>
                  <a:spLocks noChangeShapeType="1"/>
                </p:cNvSpPr>
                <p:nvPr/>
              </p:nvSpPr>
              <p:spPr bwMode="auto">
                <a:xfrm>
                  <a:off x="1470025" y="3363913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4518025" y="3363913"/>
                  <a:ext cx="0" cy="152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7" name="Line 52"/>
                <p:cNvSpPr>
                  <a:spLocks noChangeShapeType="1"/>
                </p:cNvSpPr>
                <p:nvPr/>
              </p:nvSpPr>
              <p:spPr bwMode="auto">
                <a:xfrm>
                  <a:off x="4213225" y="3363913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8" name="Line 53"/>
                <p:cNvSpPr>
                  <a:spLocks noChangeShapeType="1"/>
                </p:cNvSpPr>
                <p:nvPr/>
              </p:nvSpPr>
              <p:spPr bwMode="auto">
                <a:xfrm>
                  <a:off x="4213225" y="3592513"/>
                  <a:ext cx="1143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9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5356225" y="3363913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37975" name="Line 41"/>
                <p:cNvSpPr>
                  <a:spLocks noChangeShapeType="1"/>
                </p:cNvSpPr>
                <p:nvPr/>
              </p:nvSpPr>
              <p:spPr bwMode="auto">
                <a:xfrm>
                  <a:off x="1470025" y="3516313"/>
                  <a:ext cx="30480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473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Sistema de Ficheiros: i-nodes</a:t>
            </a:r>
            <a:endParaRPr lang="en-US" altLang="en-US" dirty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/>
              <a:t>i-nodes</a:t>
            </a:r>
          </a:p>
          <a:p>
            <a:pPr lvl="1"/>
            <a:r>
              <a:rPr lang="pt-PT" altLang="en-US" dirty="0"/>
              <a:t>Associa a cada ficheiro uma </a:t>
            </a:r>
            <a:r>
              <a:rPr lang="pt-PT" altLang="en-US" dirty="0">
                <a:solidFill>
                  <a:schemeClr val="accent2"/>
                </a:solidFill>
              </a:rPr>
              <a:t>estrutura de dados </a:t>
            </a:r>
            <a:r>
              <a:rPr lang="pt-PT" altLang="en-US" dirty="0"/>
              <a:t>contendo a localização em disco e os atributos do ficheiro</a:t>
            </a:r>
          </a:p>
          <a:p>
            <a:pPr lvl="1"/>
            <a:r>
              <a:rPr lang="pt-PT" altLang="en-US" dirty="0"/>
              <a:t>O i-node contém um </a:t>
            </a:r>
            <a:r>
              <a:rPr lang="pt-PT" altLang="en-US" dirty="0">
                <a:solidFill>
                  <a:schemeClr val="accent2"/>
                </a:solidFill>
              </a:rPr>
              <a:t>número limitado de blocos </a:t>
            </a:r>
            <a:r>
              <a:rPr lang="pt-PT" altLang="en-US" dirty="0"/>
              <a:t>do ficheiro</a:t>
            </a:r>
          </a:p>
          <a:p>
            <a:pPr lvl="1"/>
            <a:r>
              <a:rPr lang="pt-PT" altLang="en-US" dirty="0"/>
              <a:t>Para ficheiros de maior dimensão são atribuídos ao i-node outros blocos que contém tabelas com nºs de bloco extra</a:t>
            </a:r>
          </a:p>
          <a:p>
            <a:pPr lvl="1"/>
            <a:r>
              <a:rPr lang="pt-PT" altLang="en-US" dirty="0"/>
              <a:t>O i-node </a:t>
            </a:r>
            <a:r>
              <a:rPr lang="pt-PT" altLang="en-US" dirty="0">
                <a:solidFill>
                  <a:schemeClr val="accent2"/>
                </a:solidFill>
              </a:rPr>
              <a:t>contém todas as características do ficheiro, exceto o nome </a:t>
            </a:r>
            <a:r>
              <a:rPr lang="pt-PT" altLang="en-US" dirty="0"/>
              <a:t>que figura no (ou nos) diretórios onde o i-node é incluído</a:t>
            </a:r>
          </a:p>
          <a:p>
            <a:pPr lvl="1"/>
            <a:r>
              <a:rPr lang="pt-PT" altLang="en-US" dirty="0"/>
              <a:t>Vantagens</a:t>
            </a:r>
          </a:p>
          <a:p>
            <a:pPr lvl="2"/>
            <a:r>
              <a:rPr lang="pt-PT" altLang="en-US" dirty="0"/>
              <a:t>A </a:t>
            </a:r>
            <a:r>
              <a:rPr lang="pt-PT" altLang="en-US" dirty="0">
                <a:solidFill>
                  <a:schemeClr val="accent2"/>
                </a:solidFill>
              </a:rPr>
              <a:t>fragmentação não é problemática</a:t>
            </a:r>
          </a:p>
          <a:p>
            <a:pPr lvl="2"/>
            <a:r>
              <a:rPr lang="pt-PT" altLang="en-US" dirty="0"/>
              <a:t>Para aceder a um ficheiro </a:t>
            </a:r>
            <a:r>
              <a:rPr lang="pt-PT" altLang="en-US" dirty="0">
                <a:solidFill>
                  <a:schemeClr val="accent2"/>
                </a:solidFill>
              </a:rPr>
              <a:t>basta ter o respetivo i-node em memória </a:t>
            </a:r>
            <a:r>
              <a:rPr lang="pt-PT" altLang="en-US" dirty="0"/>
              <a:t>(não é necessário dispor de toda uma tabela de alocação)</a:t>
            </a:r>
          </a:p>
          <a:p>
            <a:pPr lvl="2"/>
            <a:r>
              <a:rPr lang="pt-PT" altLang="en-US" dirty="0"/>
              <a:t>Facilita a partilha de ficheiros através de hard links</a:t>
            </a:r>
          </a:p>
        </p:txBody>
      </p:sp>
    </p:spTree>
    <p:extLst>
      <p:ext uri="{BB962C8B-B14F-4D97-AF65-F5344CB8AC3E}">
        <p14:creationId xmlns:p14="http://schemas.microsoft.com/office/powerpoint/2010/main" val="709500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Sistema de Ficheiros: i-nodes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pPr lvl="1"/>
            <a:r>
              <a:rPr lang="pt-PT" altLang="en-US"/>
              <a:t>Exemplo:</a:t>
            </a:r>
            <a:endParaRPr lang="pt-PT" alt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743200" y="3962400"/>
            <a:ext cx="15240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 dirty="0"/>
              <a:t>Atributos de </a:t>
            </a:r>
            <a:r>
              <a:rPr lang="pt-PT" altLang="en-US" sz="1400" i="1" dirty="0"/>
              <a:t>a</a:t>
            </a:r>
            <a:endParaRPr lang="en-GB" altLang="en-US" sz="1400" i="1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743200" y="4419600"/>
            <a:ext cx="1524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12 </a:t>
            </a:r>
            <a:endParaRPr lang="en-GB" altLang="en-US" sz="140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743200" y="4648200"/>
            <a:ext cx="1524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10 </a:t>
            </a:r>
            <a:endParaRPr lang="en-GB" altLang="en-US" sz="140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743200" y="4876800"/>
            <a:ext cx="1524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18 </a:t>
            </a:r>
            <a:endParaRPr lang="en-GB" altLang="en-US" sz="1400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743200" y="5105400"/>
            <a:ext cx="1524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- </a:t>
            </a:r>
            <a:endParaRPr lang="en-GB" altLang="en-US" sz="1400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743200" y="5334000"/>
            <a:ext cx="152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- </a:t>
            </a:r>
            <a:endParaRPr lang="en-GB" altLang="en-US" sz="140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743200" y="5562600"/>
            <a:ext cx="152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 - </a:t>
            </a:r>
            <a:endParaRPr lang="en-GB" altLang="en-US" sz="1400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743200" y="5791200"/>
            <a:ext cx="152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- </a:t>
            </a:r>
            <a:endParaRPr lang="en-GB" altLang="en-US" sz="1400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743200" y="6019800"/>
            <a:ext cx="15240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/>
              <a:t>outros blocos: - </a:t>
            </a:r>
            <a:endParaRPr lang="en-GB" altLang="en-US" sz="1400"/>
          </a:p>
        </p:txBody>
      </p:sp>
      <p:sp>
        <p:nvSpPr>
          <p:cNvPr id="39949" name="Rectangle 14"/>
          <p:cNvSpPr>
            <a:spLocks noChangeArrowheads="1"/>
          </p:cNvSpPr>
          <p:nvPr/>
        </p:nvSpPr>
        <p:spPr bwMode="auto">
          <a:xfrm>
            <a:off x="2840039" y="2676526"/>
            <a:ext cx="401637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a</a:t>
            </a:r>
            <a:endParaRPr lang="en-GB" altLang="en-US" sz="1600"/>
          </a:p>
        </p:txBody>
      </p:sp>
      <p:sp>
        <p:nvSpPr>
          <p:cNvPr id="39950" name="Rectangle 15"/>
          <p:cNvSpPr>
            <a:spLocks noChangeArrowheads="1"/>
          </p:cNvSpPr>
          <p:nvPr/>
        </p:nvSpPr>
        <p:spPr bwMode="auto">
          <a:xfrm>
            <a:off x="4041776" y="2676526"/>
            <a:ext cx="403225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51" name="Rectangle 16"/>
          <p:cNvSpPr>
            <a:spLocks noChangeArrowheads="1"/>
          </p:cNvSpPr>
          <p:nvPr/>
        </p:nvSpPr>
        <p:spPr bwMode="auto">
          <a:xfrm>
            <a:off x="5646738" y="2676526"/>
            <a:ext cx="400050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52" name="Rectangle 17"/>
          <p:cNvSpPr>
            <a:spLocks noChangeArrowheads="1"/>
          </p:cNvSpPr>
          <p:nvPr/>
        </p:nvSpPr>
        <p:spPr bwMode="auto">
          <a:xfrm>
            <a:off x="6850064" y="2676526"/>
            <a:ext cx="401637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53" name="Rectangle 18"/>
          <p:cNvSpPr>
            <a:spLocks noChangeArrowheads="1"/>
          </p:cNvSpPr>
          <p:nvPr/>
        </p:nvSpPr>
        <p:spPr bwMode="auto">
          <a:xfrm>
            <a:off x="6046788" y="2676526"/>
            <a:ext cx="400050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a</a:t>
            </a:r>
            <a:endParaRPr lang="en-GB" altLang="en-US" sz="1600"/>
          </a:p>
        </p:txBody>
      </p:sp>
      <p:sp>
        <p:nvSpPr>
          <p:cNvPr id="39954" name="Rectangle 19"/>
          <p:cNvSpPr>
            <a:spLocks noChangeArrowheads="1"/>
          </p:cNvSpPr>
          <p:nvPr/>
        </p:nvSpPr>
        <p:spPr bwMode="auto">
          <a:xfrm>
            <a:off x="3641725" y="2676526"/>
            <a:ext cx="400050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a</a:t>
            </a:r>
            <a:endParaRPr lang="en-GB" altLang="en-US" sz="1600"/>
          </a:p>
        </p:txBody>
      </p:sp>
      <p:sp>
        <p:nvSpPr>
          <p:cNvPr id="39955" name="Rectangle 20"/>
          <p:cNvSpPr>
            <a:spLocks noChangeArrowheads="1"/>
          </p:cNvSpPr>
          <p:nvPr/>
        </p:nvSpPr>
        <p:spPr bwMode="auto">
          <a:xfrm>
            <a:off x="4445000" y="2676526"/>
            <a:ext cx="40163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56" name="Rectangle 21"/>
          <p:cNvSpPr>
            <a:spLocks noChangeArrowheads="1"/>
          </p:cNvSpPr>
          <p:nvPr/>
        </p:nvSpPr>
        <p:spPr bwMode="auto">
          <a:xfrm>
            <a:off x="3241675" y="2676526"/>
            <a:ext cx="400050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57" name="Rectangle 22"/>
          <p:cNvSpPr>
            <a:spLocks noChangeArrowheads="1"/>
          </p:cNvSpPr>
          <p:nvPr/>
        </p:nvSpPr>
        <p:spPr bwMode="auto">
          <a:xfrm>
            <a:off x="4846638" y="2676526"/>
            <a:ext cx="400050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800"/>
              <a:t>b</a:t>
            </a:r>
            <a:endParaRPr lang="en-US" altLang="en-US" sz="1800"/>
          </a:p>
        </p:txBody>
      </p:sp>
      <p:sp>
        <p:nvSpPr>
          <p:cNvPr id="39958" name="Rectangle 23"/>
          <p:cNvSpPr>
            <a:spLocks noChangeArrowheads="1"/>
          </p:cNvSpPr>
          <p:nvPr/>
        </p:nvSpPr>
        <p:spPr bwMode="auto">
          <a:xfrm>
            <a:off x="5246688" y="2676526"/>
            <a:ext cx="400050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800"/>
              <a:t>b</a:t>
            </a:r>
            <a:endParaRPr lang="en-US" altLang="en-US" sz="1800"/>
          </a:p>
        </p:txBody>
      </p:sp>
      <p:sp>
        <p:nvSpPr>
          <p:cNvPr id="39959" name="Rectangle 24"/>
          <p:cNvSpPr>
            <a:spLocks noChangeArrowheads="1"/>
          </p:cNvSpPr>
          <p:nvPr/>
        </p:nvSpPr>
        <p:spPr bwMode="auto">
          <a:xfrm>
            <a:off x="6446839" y="2676526"/>
            <a:ext cx="403225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800"/>
              <a:t>b</a:t>
            </a:r>
            <a:endParaRPr lang="en-US" altLang="en-US" sz="1800"/>
          </a:p>
        </p:txBody>
      </p:sp>
      <p:sp>
        <p:nvSpPr>
          <p:cNvPr id="39960" name="Rectangle 25"/>
          <p:cNvSpPr>
            <a:spLocks noChangeArrowheads="1"/>
          </p:cNvSpPr>
          <p:nvPr/>
        </p:nvSpPr>
        <p:spPr bwMode="auto">
          <a:xfrm>
            <a:off x="8001000" y="2667001"/>
            <a:ext cx="401638" cy="4492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9961" name="Line 26"/>
          <p:cNvSpPr>
            <a:spLocks noChangeShapeType="1"/>
          </p:cNvSpPr>
          <p:nvPr/>
        </p:nvSpPr>
        <p:spPr bwMode="auto">
          <a:xfrm flipV="1">
            <a:off x="3810000" y="3133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2" name="Line 27"/>
          <p:cNvSpPr>
            <a:spLocks noChangeShapeType="1"/>
          </p:cNvSpPr>
          <p:nvPr/>
        </p:nvSpPr>
        <p:spPr bwMode="auto">
          <a:xfrm flipH="1">
            <a:off x="2971800" y="33623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3" name="Line 28"/>
          <p:cNvSpPr>
            <a:spLocks noChangeShapeType="1"/>
          </p:cNvSpPr>
          <p:nvPr/>
        </p:nvSpPr>
        <p:spPr bwMode="auto">
          <a:xfrm flipV="1">
            <a:off x="2971800" y="3133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4" name="Line 29"/>
          <p:cNvSpPr>
            <a:spLocks noChangeShapeType="1"/>
          </p:cNvSpPr>
          <p:nvPr/>
        </p:nvSpPr>
        <p:spPr bwMode="auto">
          <a:xfrm>
            <a:off x="3124200" y="3133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5" name="Line 30"/>
          <p:cNvSpPr>
            <a:spLocks noChangeShapeType="1"/>
          </p:cNvSpPr>
          <p:nvPr/>
        </p:nvSpPr>
        <p:spPr bwMode="auto">
          <a:xfrm>
            <a:off x="3124200" y="3286125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6" name="Line 31"/>
          <p:cNvSpPr>
            <a:spLocks noChangeShapeType="1"/>
          </p:cNvSpPr>
          <p:nvPr/>
        </p:nvSpPr>
        <p:spPr bwMode="auto">
          <a:xfrm flipV="1">
            <a:off x="6172200" y="3133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7" name="Line 32"/>
          <p:cNvSpPr>
            <a:spLocks noChangeShapeType="1"/>
          </p:cNvSpPr>
          <p:nvPr/>
        </p:nvSpPr>
        <p:spPr bwMode="auto">
          <a:xfrm flipV="1">
            <a:off x="3505200" y="2524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8" name="Line 33"/>
          <p:cNvSpPr>
            <a:spLocks noChangeShapeType="1"/>
          </p:cNvSpPr>
          <p:nvPr/>
        </p:nvSpPr>
        <p:spPr bwMode="auto">
          <a:xfrm>
            <a:off x="3505200" y="25241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69" name="Line 34"/>
          <p:cNvSpPr>
            <a:spLocks noChangeShapeType="1"/>
          </p:cNvSpPr>
          <p:nvPr/>
        </p:nvSpPr>
        <p:spPr bwMode="auto">
          <a:xfrm>
            <a:off x="4191000" y="2524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0" name="Line 35"/>
          <p:cNvSpPr>
            <a:spLocks noChangeShapeType="1"/>
          </p:cNvSpPr>
          <p:nvPr/>
        </p:nvSpPr>
        <p:spPr bwMode="auto">
          <a:xfrm flipV="1">
            <a:off x="4343400" y="2524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1" name="Line 36"/>
          <p:cNvSpPr>
            <a:spLocks noChangeShapeType="1"/>
          </p:cNvSpPr>
          <p:nvPr/>
        </p:nvSpPr>
        <p:spPr bwMode="auto">
          <a:xfrm>
            <a:off x="4343400" y="2524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2" name="Line 37"/>
          <p:cNvSpPr>
            <a:spLocks noChangeShapeType="1"/>
          </p:cNvSpPr>
          <p:nvPr/>
        </p:nvSpPr>
        <p:spPr bwMode="auto">
          <a:xfrm>
            <a:off x="4572000" y="2524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73" name="Rectangle 41"/>
          <p:cNvSpPr>
            <a:spLocks noChangeArrowheads="1"/>
          </p:cNvSpPr>
          <p:nvPr/>
        </p:nvSpPr>
        <p:spPr bwMode="auto">
          <a:xfrm>
            <a:off x="2438400" y="2676526"/>
            <a:ext cx="401638" cy="4492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pt-PT" altLang="en-US"/>
          </a:p>
        </p:txBody>
      </p:sp>
      <p:sp>
        <p:nvSpPr>
          <p:cNvPr id="39974" name="Text Box 42"/>
          <p:cNvSpPr txBox="1">
            <a:spLocks noChangeArrowheads="1"/>
          </p:cNvSpPr>
          <p:nvPr/>
        </p:nvSpPr>
        <p:spPr bwMode="auto">
          <a:xfrm>
            <a:off x="3657600" y="2143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12</a:t>
            </a:r>
            <a:endParaRPr lang="en-US" altLang="en-US" sz="1400"/>
          </a:p>
        </p:txBody>
      </p:sp>
      <p:sp>
        <p:nvSpPr>
          <p:cNvPr id="39975" name="Text Box 43"/>
          <p:cNvSpPr txBox="1">
            <a:spLocks noChangeArrowheads="1"/>
          </p:cNvSpPr>
          <p:nvPr/>
        </p:nvSpPr>
        <p:spPr bwMode="auto">
          <a:xfrm>
            <a:off x="4038600" y="2143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13</a:t>
            </a:r>
            <a:endParaRPr lang="en-US" altLang="en-US" sz="1400"/>
          </a:p>
        </p:txBody>
      </p:sp>
      <p:sp>
        <p:nvSpPr>
          <p:cNvPr id="39976" name="Text Box 44"/>
          <p:cNvSpPr txBox="1">
            <a:spLocks noChangeArrowheads="1"/>
          </p:cNvSpPr>
          <p:nvPr/>
        </p:nvSpPr>
        <p:spPr bwMode="auto">
          <a:xfrm>
            <a:off x="2847975" y="2143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10</a:t>
            </a:r>
            <a:endParaRPr lang="en-US" altLang="en-US" sz="1400"/>
          </a:p>
        </p:txBody>
      </p:sp>
      <p:sp>
        <p:nvSpPr>
          <p:cNvPr id="39977" name="Text Box 45"/>
          <p:cNvSpPr txBox="1">
            <a:spLocks noChangeArrowheads="1"/>
          </p:cNvSpPr>
          <p:nvPr/>
        </p:nvSpPr>
        <p:spPr bwMode="auto">
          <a:xfrm>
            <a:off x="3228975" y="2143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11</a:t>
            </a:r>
            <a:endParaRPr lang="en-US" altLang="en-US" sz="1400"/>
          </a:p>
        </p:txBody>
      </p:sp>
      <p:sp>
        <p:nvSpPr>
          <p:cNvPr id="39978" name="Text Box 46"/>
          <p:cNvSpPr txBox="1">
            <a:spLocks noChangeArrowheads="1"/>
          </p:cNvSpPr>
          <p:nvPr/>
        </p:nvSpPr>
        <p:spPr bwMode="auto">
          <a:xfrm>
            <a:off x="5276850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16</a:t>
            </a:r>
            <a:endParaRPr lang="en-US" altLang="en-US" sz="1400"/>
          </a:p>
        </p:txBody>
      </p:sp>
      <p:sp>
        <p:nvSpPr>
          <p:cNvPr id="39979" name="Text Box 47"/>
          <p:cNvSpPr txBox="1">
            <a:spLocks noChangeArrowheads="1"/>
          </p:cNvSpPr>
          <p:nvPr/>
        </p:nvSpPr>
        <p:spPr bwMode="auto">
          <a:xfrm>
            <a:off x="5657850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17</a:t>
            </a:r>
            <a:endParaRPr lang="en-US" altLang="en-US" sz="1400"/>
          </a:p>
        </p:txBody>
      </p:sp>
      <p:sp>
        <p:nvSpPr>
          <p:cNvPr id="39980" name="Text Box 48"/>
          <p:cNvSpPr txBox="1">
            <a:spLocks noChangeArrowheads="1"/>
          </p:cNvSpPr>
          <p:nvPr/>
        </p:nvSpPr>
        <p:spPr bwMode="auto">
          <a:xfrm>
            <a:off x="4467225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14</a:t>
            </a:r>
            <a:endParaRPr lang="en-US" altLang="en-US" sz="1400"/>
          </a:p>
        </p:txBody>
      </p:sp>
      <p:sp>
        <p:nvSpPr>
          <p:cNvPr id="39981" name="Text Box 49"/>
          <p:cNvSpPr txBox="1">
            <a:spLocks noChangeArrowheads="1"/>
          </p:cNvSpPr>
          <p:nvPr/>
        </p:nvSpPr>
        <p:spPr bwMode="auto">
          <a:xfrm>
            <a:off x="4848225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15</a:t>
            </a:r>
            <a:endParaRPr lang="en-US" altLang="en-US" sz="1400"/>
          </a:p>
        </p:txBody>
      </p:sp>
      <p:sp>
        <p:nvSpPr>
          <p:cNvPr id="39982" name="Text Box 50"/>
          <p:cNvSpPr txBox="1">
            <a:spLocks noChangeArrowheads="1"/>
          </p:cNvSpPr>
          <p:nvPr/>
        </p:nvSpPr>
        <p:spPr bwMode="auto">
          <a:xfrm>
            <a:off x="6862763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20</a:t>
            </a:r>
            <a:endParaRPr lang="en-US" altLang="en-US" sz="1400"/>
          </a:p>
        </p:txBody>
      </p:sp>
      <p:sp>
        <p:nvSpPr>
          <p:cNvPr id="39983" name="Text Box 51"/>
          <p:cNvSpPr txBox="1">
            <a:spLocks noChangeArrowheads="1"/>
          </p:cNvSpPr>
          <p:nvPr/>
        </p:nvSpPr>
        <p:spPr bwMode="auto">
          <a:xfrm>
            <a:off x="7243763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...</a:t>
            </a:r>
            <a:endParaRPr lang="en-US" altLang="en-US" sz="1400"/>
          </a:p>
        </p:txBody>
      </p:sp>
      <p:sp>
        <p:nvSpPr>
          <p:cNvPr id="39984" name="Text Box 52"/>
          <p:cNvSpPr txBox="1">
            <a:spLocks noChangeArrowheads="1"/>
          </p:cNvSpPr>
          <p:nvPr/>
        </p:nvSpPr>
        <p:spPr bwMode="auto">
          <a:xfrm>
            <a:off x="6053138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18</a:t>
            </a:r>
            <a:endParaRPr lang="en-US" altLang="en-US" sz="1400"/>
          </a:p>
        </p:txBody>
      </p:sp>
      <p:sp>
        <p:nvSpPr>
          <p:cNvPr id="39985" name="Text Box 53"/>
          <p:cNvSpPr txBox="1">
            <a:spLocks noChangeArrowheads="1"/>
          </p:cNvSpPr>
          <p:nvPr/>
        </p:nvSpPr>
        <p:spPr bwMode="auto">
          <a:xfrm>
            <a:off x="6434138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19</a:t>
            </a:r>
            <a:endParaRPr lang="en-US" altLang="en-US" sz="1400"/>
          </a:p>
        </p:txBody>
      </p:sp>
      <p:sp>
        <p:nvSpPr>
          <p:cNvPr id="39986" name="Text Box 54"/>
          <p:cNvSpPr txBox="1">
            <a:spLocks noChangeArrowheads="1"/>
          </p:cNvSpPr>
          <p:nvPr/>
        </p:nvSpPr>
        <p:spPr bwMode="auto">
          <a:xfrm>
            <a:off x="2447925" y="21431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...</a:t>
            </a:r>
            <a:endParaRPr lang="en-US" altLang="en-US" sz="1400"/>
          </a:p>
        </p:txBody>
      </p:sp>
      <p:sp>
        <p:nvSpPr>
          <p:cNvPr id="39987" name="Rectangle 55"/>
          <p:cNvSpPr>
            <a:spLocks noChangeArrowheads="1"/>
          </p:cNvSpPr>
          <p:nvPr/>
        </p:nvSpPr>
        <p:spPr bwMode="auto">
          <a:xfrm>
            <a:off x="7239000" y="2667001"/>
            <a:ext cx="40163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88" name="Rectangle 56"/>
          <p:cNvSpPr>
            <a:spLocks noChangeArrowheads="1"/>
          </p:cNvSpPr>
          <p:nvPr/>
        </p:nvSpPr>
        <p:spPr bwMode="auto">
          <a:xfrm>
            <a:off x="7620000" y="2667001"/>
            <a:ext cx="401638" cy="449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600"/>
              <a:t>b</a:t>
            </a:r>
            <a:endParaRPr lang="en-GB" altLang="en-US" sz="1600"/>
          </a:p>
        </p:txBody>
      </p:sp>
      <p:sp>
        <p:nvSpPr>
          <p:cNvPr id="39989" name="Line 57"/>
          <p:cNvSpPr>
            <a:spLocks noChangeShapeType="1"/>
          </p:cNvSpPr>
          <p:nvPr/>
        </p:nvSpPr>
        <p:spPr bwMode="auto">
          <a:xfrm flipV="1">
            <a:off x="47244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0" name="Line 58"/>
          <p:cNvSpPr>
            <a:spLocks noChangeShapeType="1"/>
          </p:cNvSpPr>
          <p:nvPr/>
        </p:nvSpPr>
        <p:spPr bwMode="auto">
          <a:xfrm>
            <a:off x="4724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1" name="Line 59"/>
          <p:cNvSpPr>
            <a:spLocks noChangeShapeType="1"/>
          </p:cNvSpPr>
          <p:nvPr/>
        </p:nvSpPr>
        <p:spPr bwMode="auto">
          <a:xfrm>
            <a:off x="4953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2" name="Line 60"/>
          <p:cNvSpPr>
            <a:spLocks noChangeShapeType="1"/>
          </p:cNvSpPr>
          <p:nvPr/>
        </p:nvSpPr>
        <p:spPr bwMode="auto">
          <a:xfrm flipV="1">
            <a:off x="51054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3" name="Line 61"/>
          <p:cNvSpPr>
            <a:spLocks noChangeShapeType="1"/>
          </p:cNvSpPr>
          <p:nvPr/>
        </p:nvSpPr>
        <p:spPr bwMode="auto">
          <a:xfrm>
            <a:off x="5105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4" name="Line 62"/>
          <p:cNvSpPr>
            <a:spLocks noChangeShapeType="1"/>
          </p:cNvSpPr>
          <p:nvPr/>
        </p:nvSpPr>
        <p:spPr bwMode="auto">
          <a:xfrm>
            <a:off x="5334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5" name="Line 69"/>
          <p:cNvSpPr>
            <a:spLocks noChangeShapeType="1"/>
          </p:cNvSpPr>
          <p:nvPr/>
        </p:nvSpPr>
        <p:spPr bwMode="auto">
          <a:xfrm flipV="1">
            <a:off x="54864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6" name="Line 70"/>
          <p:cNvSpPr>
            <a:spLocks noChangeShapeType="1"/>
          </p:cNvSpPr>
          <p:nvPr/>
        </p:nvSpPr>
        <p:spPr bwMode="auto">
          <a:xfrm>
            <a:off x="5486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7" name="Line 71"/>
          <p:cNvSpPr>
            <a:spLocks noChangeShapeType="1"/>
          </p:cNvSpPr>
          <p:nvPr/>
        </p:nvSpPr>
        <p:spPr bwMode="auto">
          <a:xfrm>
            <a:off x="5715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8" name="Line 75"/>
          <p:cNvSpPr>
            <a:spLocks noChangeShapeType="1"/>
          </p:cNvSpPr>
          <p:nvPr/>
        </p:nvSpPr>
        <p:spPr bwMode="auto">
          <a:xfrm flipV="1">
            <a:off x="67056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99" name="Line 76"/>
          <p:cNvSpPr>
            <a:spLocks noChangeShapeType="1"/>
          </p:cNvSpPr>
          <p:nvPr/>
        </p:nvSpPr>
        <p:spPr bwMode="auto">
          <a:xfrm>
            <a:off x="67056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0" name="Line 77"/>
          <p:cNvSpPr>
            <a:spLocks noChangeShapeType="1"/>
          </p:cNvSpPr>
          <p:nvPr/>
        </p:nvSpPr>
        <p:spPr bwMode="auto">
          <a:xfrm>
            <a:off x="6934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1" name="Line 78"/>
          <p:cNvSpPr>
            <a:spLocks noChangeShapeType="1"/>
          </p:cNvSpPr>
          <p:nvPr/>
        </p:nvSpPr>
        <p:spPr bwMode="auto">
          <a:xfrm flipV="1">
            <a:off x="70866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2" name="Line 79"/>
          <p:cNvSpPr>
            <a:spLocks noChangeShapeType="1"/>
          </p:cNvSpPr>
          <p:nvPr/>
        </p:nvSpPr>
        <p:spPr bwMode="auto">
          <a:xfrm>
            <a:off x="70866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3" name="Line 80"/>
          <p:cNvSpPr>
            <a:spLocks noChangeShapeType="1"/>
          </p:cNvSpPr>
          <p:nvPr/>
        </p:nvSpPr>
        <p:spPr bwMode="auto">
          <a:xfrm>
            <a:off x="7315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4" name="Line 81"/>
          <p:cNvSpPr>
            <a:spLocks noChangeShapeType="1"/>
          </p:cNvSpPr>
          <p:nvPr/>
        </p:nvSpPr>
        <p:spPr bwMode="auto">
          <a:xfrm flipV="1">
            <a:off x="74676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5" name="Line 82"/>
          <p:cNvSpPr>
            <a:spLocks noChangeShapeType="1"/>
          </p:cNvSpPr>
          <p:nvPr/>
        </p:nvSpPr>
        <p:spPr bwMode="auto">
          <a:xfrm>
            <a:off x="74676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6" name="Line 83"/>
          <p:cNvSpPr>
            <a:spLocks noChangeShapeType="1"/>
          </p:cNvSpPr>
          <p:nvPr/>
        </p:nvSpPr>
        <p:spPr bwMode="auto">
          <a:xfrm>
            <a:off x="7696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7" name="Line 84"/>
          <p:cNvSpPr>
            <a:spLocks noChangeShapeType="1"/>
          </p:cNvSpPr>
          <p:nvPr/>
        </p:nvSpPr>
        <p:spPr bwMode="auto">
          <a:xfrm flipV="1">
            <a:off x="58674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8" name="Line 85"/>
          <p:cNvSpPr>
            <a:spLocks noChangeShapeType="1"/>
          </p:cNvSpPr>
          <p:nvPr/>
        </p:nvSpPr>
        <p:spPr bwMode="auto">
          <a:xfrm>
            <a:off x="58674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09" name="Line 86"/>
          <p:cNvSpPr>
            <a:spLocks noChangeShapeType="1"/>
          </p:cNvSpPr>
          <p:nvPr/>
        </p:nvSpPr>
        <p:spPr bwMode="auto">
          <a:xfrm>
            <a:off x="6553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10" name="Rectangle 87"/>
          <p:cNvSpPr>
            <a:spLocks noChangeArrowheads="1"/>
          </p:cNvSpPr>
          <p:nvPr/>
        </p:nvSpPr>
        <p:spPr bwMode="auto">
          <a:xfrm>
            <a:off x="5791200" y="3840476"/>
            <a:ext cx="15240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pt-PT" altLang="en-US" sz="1400" dirty="0"/>
              <a:t>Atributos de </a:t>
            </a:r>
            <a:r>
              <a:rPr lang="pt-PT" altLang="en-US" sz="1400" i="1" dirty="0"/>
              <a:t>b</a:t>
            </a:r>
            <a:endParaRPr lang="en-GB" altLang="en-US" sz="1400" i="1" dirty="0"/>
          </a:p>
        </p:txBody>
      </p:sp>
      <p:grpSp>
        <p:nvGrpSpPr>
          <p:cNvPr id="40019" name="Group 107"/>
          <p:cNvGrpSpPr>
            <a:grpSpLocks/>
          </p:cNvGrpSpPr>
          <p:nvPr/>
        </p:nvGrpSpPr>
        <p:grpSpPr bwMode="auto">
          <a:xfrm>
            <a:off x="8458200" y="4678676"/>
            <a:ext cx="914400" cy="1828800"/>
            <a:chOff x="4176" y="2832"/>
            <a:chExt cx="576" cy="1152"/>
          </a:xfrm>
        </p:grpSpPr>
        <p:sp>
          <p:nvSpPr>
            <p:cNvPr id="40024" name="Rectangle 96"/>
            <p:cNvSpPr>
              <a:spLocks noChangeArrowheads="1"/>
            </p:cNvSpPr>
            <p:nvPr/>
          </p:nvSpPr>
          <p:spPr bwMode="auto">
            <a:xfrm>
              <a:off x="4176" y="2832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20 </a:t>
              </a:r>
              <a:endParaRPr lang="en-GB" altLang="en-US" sz="1400"/>
            </a:p>
          </p:txBody>
        </p:sp>
        <p:sp>
          <p:nvSpPr>
            <p:cNvPr id="40025" name="Rectangle 97"/>
            <p:cNvSpPr>
              <a:spLocks noChangeArrowheads="1"/>
            </p:cNvSpPr>
            <p:nvPr/>
          </p:nvSpPr>
          <p:spPr bwMode="auto">
            <a:xfrm>
              <a:off x="4176" y="2976"/>
              <a:ext cx="57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21 </a:t>
              </a:r>
              <a:endParaRPr lang="en-GB" altLang="en-US" sz="1400"/>
            </a:p>
          </p:txBody>
        </p:sp>
        <p:sp>
          <p:nvSpPr>
            <p:cNvPr id="40026" name="Rectangle 98"/>
            <p:cNvSpPr>
              <a:spLocks noChangeArrowheads="1"/>
            </p:cNvSpPr>
            <p:nvPr/>
          </p:nvSpPr>
          <p:spPr bwMode="auto">
            <a:xfrm>
              <a:off x="4176" y="3120"/>
              <a:ext cx="576" cy="19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-</a:t>
              </a:r>
              <a:endParaRPr lang="en-GB" altLang="en-US" sz="1400"/>
            </a:p>
          </p:txBody>
        </p:sp>
        <p:sp>
          <p:nvSpPr>
            <p:cNvPr id="40027" name="Rectangle 99"/>
            <p:cNvSpPr>
              <a:spLocks noChangeArrowheads="1"/>
            </p:cNvSpPr>
            <p:nvPr/>
          </p:nvSpPr>
          <p:spPr bwMode="auto">
            <a:xfrm>
              <a:off x="4176" y="3264"/>
              <a:ext cx="576" cy="19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- </a:t>
              </a:r>
              <a:endParaRPr lang="en-GB" altLang="en-US" sz="1400"/>
            </a:p>
          </p:txBody>
        </p:sp>
        <p:sp>
          <p:nvSpPr>
            <p:cNvPr id="40028" name="Rectangle 100"/>
            <p:cNvSpPr>
              <a:spLocks noChangeArrowheads="1"/>
            </p:cNvSpPr>
            <p:nvPr/>
          </p:nvSpPr>
          <p:spPr bwMode="auto">
            <a:xfrm>
              <a:off x="4176" y="3408"/>
              <a:ext cx="576" cy="19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- </a:t>
              </a:r>
              <a:endParaRPr lang="en-GB" altLang="en-US" sz="1400"/>
            </a:p>
          </p:txBody>
        </p:sp>
        <p:sp>
          <p:nvSpPr>
            <p:cNvPr id="40029" name="Rectangle 101"/>
            <p:cNvSpPr>
              <a:spLocks noChangeArrowheads="1"/>
            </p:cNvSpPr>
            <p:nvPr/>
          </p:nvSpPr>
          <p:spPr bwMode="auto">
            <a:xfrm>
              <a:off x="4176" y="3552"/>
              <a:ext cx="576" cy="19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 - </a:t>
              </a:r>
              <a:endParaRPr lang="en-GB" altLang="en-US" sz="1400"/>
            </a:p>
          </p:txBody>
        </p:sp>
        <p:sp>
          <p:nvSpPr>
            <p:cNvPr id="40030" name="Rectangle 102"/>
            <p:cNvSpPr>
              <a:spLocks noChangeArrowheads="1"/>
            </p:cNvSpPr>
            <p:nvPr/>
          </p:nvSpPr>
          <p:spPr bwMode="auto">
            <a:xfrm>
              <a:off x="4176" y="3696"/>
              <a:ext cx="576" cy="19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-</a:t>
              </a:r>
              <a:endParaRPr lang="en-GB" altLang="en-US" sz="1400"/>
            </a:p>
          </p:txBody>
        </p:sp>
        <p:sp>
          <p:nvSpPr>
            <p:cNvPr id="40031" name="Rectangle 103"/>
            <p:cNvSpPr>
              <a:spLocks noChangeArrowheads="1"/>
            </p:cNvSpPr>
            <p:nvPr/>
          </p:nvSpPr>
          <p:spPr bwMode="auto">
            <a:xfrm>
              <a:off x="4176" y="3840"/>
              <a:ext cx="576" cy="14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GB" altLang="en-US" sz="1400"/>
                <a:t>-</a:t>
              </a:r>
            </a:p>
          </p:txBody>
        </p:sp>
      </p:grpSp>
      <p:sp>
        <p:nvSpPr>
          <p:cNvPr id="40020" name="Line 106"/>
          <p:cNvSpPr>
            <a:spLocks noChangeShapeType="1"/>
          </p:cNvSpPr>
          <p:nvPr/>
        </p:nvSpPr>
        <p:spPr bwMode="auto">
          <a:xfrm flipV="1">
            <a:off x="7315200" y="4831076"/>
            <a:ext cx="1066800" cy="118872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021" name="Text Box 108"/>
          <p:cNvSpPr txBox="1">
            <a:spLocks noChangeArrowheads="1"/>
          </p:cNvSpPr>
          <p:nvPr/>
        </p:nvSpPr>
        <p:spPr bwMode="auto">
          <a:xfrm>
            <a:off x="2286000" y="3581401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/>
              <a:t>I-node de </a:t>
            </a:r>
            <a:r>
              <a:rPr lang="pt-PT" altLang="en-US" sz="2000" i="1"/>
              <a:t>a</a:t>
            </a:r>
            <a:endParaRPr lang="en-US" altLang="en-US" sz="2000" i="1"/>
          </a:p>
        </p:txBody>
      </p:sp>
      <p:sp>
        <p:nvSpPr>
          <p:cNvPr id="40022" name="Text Box 109"/>
          <p:cNvSpPr txBox="1">
            <a:spLocks noChangeArrowheads="1"/>
          </p:cNvSpPr>
          <p:nvPr/>
        </p:nvSpPr>
        <p:spPr bwMode="auto">
          <a:xfrm>
            <a:off x="5334000" y="3459477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/>
              <a:t>I-node de </a:t>
            </a:r>
            <a:r>
              <a:rPr lang="pt-PT" altLang="en-US" sz="2000" i="1"/>
              <a:t>b</a:t>
            </a:r>
            <a:endParaRPr lang="en-US" altLang="en-US" sz="2000" i="1"/>
          </a:p>
        </p:txBody>
      </p:sp>
      <p:sp>
        <p:nvSpPr>
          <p:cNvPr id="40023" name="Text Box 110"/>
          <p:cNvSpPr txBox="1">
            <a:spLocks noChangeArrowheads="1"/>
          </p:cNvSpPr>
          <p:nvPr/>
        </p:nvSpPr>
        <p:spPr bwMode="auto">
          <a:xfrm>
            <a:off x="8229600" y="4297676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1400"/>
              <a:t>Blocos extra</a:t>
            </a:r>
            <a:endParaRPr lang="en-US" altLang="en-US" sz="1400" i="1"/>
          </a:p>
        </p:txBody>
      </p:sp>
      <p:grpSp>
        <p:nvGrpSpPr>
          <p:cNvPr id="3" name="Group 2"/>
          <p:cNvGrpSpPr/>
          <p:nvPr/>
        </p:nvGrpSpPr>
        <p:grpSpPr>
          <a:xfrm>
            <a:off x="5791200" y="4297676"/>
            <a:ext cx="1524000" cy="2278062"/>
            <a:chOff x="4267200" y="4419600"/>
            <a:chExt cx="1524000" cy="2241550"/>
          </a:xfrm>
        </p:grpSpPr>
        <p:sp>
          <p:nvSpPr>
            <p:cNvPr id="40011" name="Rectangle 88"/>
            <p:cNvSpPr>
              <a:spLocks noChangeArrowheads="1"/>
            </p:cNvSpPr>
            <p:nvPr/>
          </p:nvSpPr>
          <p:spPr bwMode="auto">
            <a:xfrm>
              <a:off x="4267200" y="44196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11 </a:t>
              </a:r>
              <a:endParaRPr lang="en-GB" altLang="en-US" sz="1400"/>
            </a:p>
          </p:txBody>
        </p:sp>
        <p:sp>
          <p:nvSpPr>
            <p:cNvPr id="40012" name="Rectangle 89"/>
            <p:cNvSpPr>
              <a:spLocks noChangeArrowheads="1"/>
            </p:cNvSpPr>
            <p:nvPr/>
          </p:nvSpPr>
          <p:spPr bwMode="auto">
            <a:xfrm>
              <a:off x="4267200" y="46482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13 </a:t>
              </a:r>
              <a:endParaRPr lang="en-GB" altLang="en-US" sz="1400" dirty="0"/>
            </a:p>
          </p:txBody>
        </p:sp>
        <p:sp>
          <p:nvSpPr>
            <p:cNvPr id="40013" name="Rectangle 90"/>
            <p:cNvSpPr>
              <a:spLocks noChangeArrowheads="1"/>
            </p:cNvSpPr>
            <p:nvPr/>
          </p:nvSpPr>
          <p:spPr bwMode="auto">
            <a:xfrm>
              <a:off x="4267200" y="48768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14</a:t>
              </a:r>
              <a:endParaRPr lang="en-GB" altLang="en-US" sz="1400" dirty="0"/>
            </a:p>
          </p:txBody>
        </p:sp>
        <p:sp>
          <p:nvSpPr>
            <p:cNvPr id="40014" name="Rectangle 91"/>
            <p:cNvSpPr>
              <a:spLocks noChangeArrowheads="1"/>
            </p:cNvSpPr>
            <p:nvPr/>
          </p:nvSpPr>
          <p:spPr bwMode="auto">
            <a:xfrm>
              <a:off x="4267200" y="51054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15 </a:t>
              </a:r>
              <a:endParaRPr lang="en-GB" altLang="en-US" sz="1400" dirty="0"/>
            </a:p>
          </p:txBody>
        </p:sp>
        <p:sp>
          <p:nvSpPr>
            <p:cNvPr id="40015" name="Rectangle 92"/>
            <p:cNvSpPr>
              <a:spLocks noChangeArrowheads="1"/>
            </p:cNvSpPr>
            <p:nvPr/>
          </p:nvSpPr>
          <p:spPr bwMode="auto">
            <a:xfrm>
              <a:off x="4267200" y="53340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16 </a:t>
              </a:r>
              <a:endParaRPr lang="en-GB" altLang="en-US" sz="1400" dirty="0"/>
            </a:p>
          </p:txBody>
        </p:sp>
        <p:sp>
          <p:nvSpPr>
            <p:cNvPr id="40016" name="Rectangle 93"/>
            <p:cNvSpPr>
              <a:spLocks noChangeArrowheads="1"/>
            </p:cNvSpPr>
            <p:nvPr/>
          </p:nvSpPr>
          <p:spPr bwMode="auto">
            <a:xfrm>
              <a:off x="4267200" y="55626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 17 </a:t>
              </a:r>
              <a:endParaRPr lang="en-GB" altLang="en-US" sz="1400" dirty="0"/>
            </a:p>
          </p:txBody>
        </p:sp>
        <p:sp>
          <p:nvSpPr>
            <p:cNvPr id="40017" name="Rectangle 94"/>
            <p:cNvSpPr>
              <a:spLocks noChangeArrowheads="1"/>
            </p:cNvSpPr>
            <p:nvPr/>
          </p:nvSpPr>
          <p:spPr bwMode="auto">
            <a:xfrm>
              <a:off x="4267200" y="57912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19</a:t>
              </a:r>
              <a:endParaRPr lang="en-GB" altLang="en-US" sz="1400"/>
            </a:p>
          </p:txBody>
        </p:sp>
        <p:sp>
          <p:nvSpPr>
            <p:cNvPr id="40018" name="Rectangle 95"/>
            <p:cNvSpPr>
              <a:spLocks noChangeArrowheads="1"/>
            </p:cNvSpPr>
            <p:nvPr/>
          </p:nvSpPr>
          <p:spPr bwMode="auto">
            <a:xfrm>
              <a:off x="4267200" y="601980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/>
                <a:t>outros blocos:  </a:t>
              </a:r>
              <a:endParaRPr lang="en-GB" altLang="en-US" sz="1400" dirty="0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4267200" y="6231186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outros blocos </a:t>
              </a:r>
              <a:endParaRPr lang="en-GB" altLang="en-US" sz="1400" dirty="0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4267200" y="6432550"/>
              <a:ext cx="1524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PT" altLang="en-US" sz="1400" dirty="0"/>
                <a:t>outros blocos  </a:t>
              </a:r>
              <a:endParaRPr lang="en-GB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3359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Sistema de Ficheiros: i-nodes</a:t>
            </a:r>
            <a:endParaRPr lang="pt-PT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75" y="2156140"/>
            <a:ext cx="5175250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549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0962" name="Rectangle 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Sistema de Ficheiros: diretórios</a:t>
            </a:r>
            <a:endParaRPr lang="en-US" altLang="en-US" dirty="0"/>
          </a:p>
        </p:txBody>
      </p:sp>
      <p:sp>
        <p:nvSpPr>
          <p:cNvPr id="40963" name="Rectangle 97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r>
              <a:rPr lang="pt-PT" altLang="en-US" dirty="0"/>
              <a:t>Diretório </a:t>
            </a:r>
          </a:p>
          <a:p>
            <a:pPr lvl="1"/>
            <a:r>
              <a:rPr lang="pt-PT" altLang="en-US" dirty="0"/>
              <a:t>Um diretório é basicamente uma lista de nomes, a cada um dos quais se associam os respetivos atributos e localização em disco</a:t>
            </a:r>
          </a:p>
          <a:p>
            <a:pPr lvl="1"/>
            <a:r>
              <a:rPr lang="pt-PT" altLang="en-US" dirty="0"/>
              <a:t>O diretório é um ficheiro especial</a:t>
            </a:r>
          </a:p>
          <a:p>
            <a:r>
              <a:rPr lang="pt-PT" altLang="en-US" dirty="0"/>
              <a:t>Situações típicas</a:t>
            </a:r>
          </a:p>
          <a:p>
            <a:pPr lvl="1"/>
            <a:r>
              <a:rPr lang="pt-PT" altLang="en-US" dirty="0"/>
              <a:t>O </a:t>
            </a:r>
            <a:r>
              <a:rPr lang="pt-PT" altLang="en-US" dirty="0">
                <a:solidFill>
                  <a:schemeClr val="accent2"/>
                </a:solidFill>
              </a:rPr>
              <a:t>diretório contém os atributos do ficheiro e a localização do primeiro bloco </a:t>
            </a:r>
            <a:r>
              <a:rPr lang="pt-PT" altLang="en-US" dirty="0"/>
              <a:t>em disco -  a partir do primeiro bloco localizam-se os restantes (</a:t>
            </a:r>
            <a:r>
              <a:rPr lang="pt-PT" altLang="en-US" dirty="0" err="1"/>
              <a:t>ex</a:t>
            </a:r>
            <a:r>
              <a:rPr lang="pt-PT" altLang="en-US" dirty="0"/>
              <a:t>: lista ligada, FAT,..)</a:t>
            </a:r>
          </a:p>
          <a:p>
            <a:pPr lvl="1"/>
            <a:r>
              <a:rPr lang="pt-PT" altLang="en-US" dirty="0"/>
              <a:t>O </a:t>
            </a:r>
            <a:r>
              <a:rPr lang="pt-PT" altLang="en-US" dirty="0">
                <a:solidFill>
                  <a:schemeClr val="accent2"/>
                </a:solidFill>
              </a:rPr>
              <a:t>diretório contém o nome do ficheiro e o endereço de uma estrutura </a:t>
            </a:r>
            <a:r>
              <a:rPr lang="pt-PT" altLang="en-US" dirty="0"/>
              <a:t>que contém os atributos do ficheiro e sua localização do em disco (</a:t>
            </a:r>
            <a:r>
              <a:rPr lang="pt-PT" altLang="en-US" dirty="0" err="1"/>
              <a:t>ex</a:t>
            </a:r>
            <a:r>
              <a:rPr lang="pt-PT" altLang="en-US" dirty="0"/>
              <a:t>: i-nodes)</a:t>
            </a:r>
          </a:p>
          <a:p>
            <a:r>
              <a:rPr lang="pt-PT" altLang="en-US" dirty="0"/>
              <a:t>Questões de implementação</a:t>
            </a:r>
          </a:p>
          <a:p>
            <a:pPr lvl="1"/>
            <a:r>
              <a:rPr lang="pt-PT" altLang="en-US" dirty="0"/>
              <a:t>Lidar com nomes de dimensão variável (fragmentação e compactação nos diretórios)</a:t>
            </a:r>
          </a:p>
          <a:p>
            <a:pPr lvl="1"/>
            <a:r>
              <a:rPr lang="pt-PT" altLang="en-US" dirty="0"/>
              <a:t>Procurar ficheiros em diretórios grandes (utilização de </a:t>
            </a:r>
            <a:r>
              <a:rPr lang="pt-PT" altLang="en-US" dirty="0" err="1"/>
              <a:t>hash-tables</a:t>
            </a:r>
            <a:r>
              <a:rPr lang="pt-PT" altLang="en-US" dirty="0"/>
              <a:t> e estruturas em árvore)</a:t>
            </a:r>
          </a:p>
        </p:txBody>
      </p:sp>
    </p:spTree>
    <p:extLst>
      <p:ext uri="{BB962C8B-B14F-4D97-AF65-F5344CB8AC3E}">
        <p14:creationId xmlns:p14="http://schemas.microsoft.com/office/powerpoint/2010/main" val="370909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altLang="en-US" dirty="0"/>
              <a:t>Sistema de Ficheiros: links</a:t>
            </a:r>
            <a:endParaRPr lang="en-US" altLang="en-US" dirty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/>
              <a:t>Possibilidade de um mesmo ficheiro figurar no sistema de ficheiros com vários nomes</a:t>
            </a:r>
          </a:p>
          <a:p>
            <a:r>
              <a:rPr lang="pt-PT" altLang="en-US" i="1" dirty="0">
                <a:solidFill>
                  <a:schemeClr val="accent1"/>
                </a:solidFill>
              </a:rPr>
              <a:t>Hard link </a:t>
            </a:r>
            <a:r>
              <a:rPr lang="pt-PT" altLang="en-US" dirty="0"/>
              <a:t>(ligação real)</a:t>
            </a:r>
          </a:p>
          <a:p>
            <a:pPr lvl="1"/>
            <a:r>
              <a:rPr lang="pt-PT" altLang="en-US" dirty="0"/>
              <a:t>Incluir o mesmo ficheiro em múltiplas localizações e/ou com múltiplos nomes</a:t>
            </a:r>
          </a:p>
          <a:p>
            <a:pPr lvl="1"/>
            <a:r>
              <a:rPr lang="pt-PT" altLang="en-US" dirty="0"/>
              <a:t>Replicar em cada diretório os atributos e localização no disco</a:t>
            </a:r>
          </a:p>
          <a:p>
            <a:pPr lvl="1"/>
            <a:r>
              <a:rPr lang="pt-PT" altLang="en-US" dirty="0"/>
              <a:t>Implementação simples com i-nodes – basta replicar o nº de i-node</a:t>
            </a:r>
          </a:p>
          <a:p>
            <a:pPr lvl="1"/>
            <a:r>
              <a:rPr lang="pt-PT" altLang="en-US" dirty="0"/>
              <a:t>Implementação complexa se os atributos estiverem contidos no diretório – as alterações têm que ser replicadas em cada ligação</a:t>
            </a:r>
          </a:p>
          <a:p>
            <a:r>
              <a:rPr lang="pt-PT" altLang="en-US" i="1" dirty="0">
                <a:solidFill>
                  <a:schemeClr val="accent1"/>
                </a:solidFill>
              </a:rPr>
              <a:t>Soft link </a:t>
            </a:r>
            <a:r>
              <a:rPr lang="pt-PT" altLang="en-US" dirty="0"/>
              <a:t>(ligação simbólica)</a:t>
            </a:r>
          </a:p>
          <a:p>
            <a:pPr lvl="1"/>
            <a:r>
              <a:rPr lang="pt-PT" altLang="en-US" dirty="0"/>
              <a:t>Incluir num diretório o nome de outro ficheiro que contém o caminho para o ficheiro original</a:t>
            </a:r>
          </a:p>
          <a:p>
            <a:pPr lvl="1"/>
            <a:r>
              <a:rPr lang="pt-PT" altLang="en-US" dirty="0"/>
              <a:t>Através do caminho acede-se à entrada de diretório do ficheiro original e, por essa via, aos seus atributos e localização em disco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 realidade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1511371"/>
            <a:ext cx="4968859" cy="33214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9" y="3731977"/>
            <a:ext cx="3170328" cy="2656735"/>
          </a:xfrm>
          <a:prstGeom prst="rect">
            <a:avLst/>
          </a:prstGeom>
        </p:spPr>
      </p:pic>
      <p:pic>
        <p:nvPicPr>
          <p:cNvPr id="14" name="Picture 13" descr="10_0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513" y="1511371"/>
            <a:ext cx="3754213" cy="305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065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altLang="en-US"/>
              <a:t>Sistema de Ficheiros: Questões de Implementação</a:t>
            </a:r>
            <a:endParaRPr lang="en-US" altLang="en-US" dirty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pt-PT" altLang="en-US" dirty="0"/>
              <a:t>Dimensão do bloco. Qual será a melhor dimensão para os blocos?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Eficácia de leitura </a:t>
            </a:r>
            <a:r>
              <a:rPr lang="pt-PT" altLang="en-US" dirty="0"/>
              <a:t>– relação entre o tempo de leitura e a informação efetivamente obtida do disco </a:t>
            </a:r>
            <a:br>
              <a:rPr lang="pt-PT" altLang="en-US" dirty="0"/>
            </a:br>
            <a:r>
              <a:rPr lang="pt-PT" altLang="en-US" dirty="0"/>
              <a:t>=&gt; Aumenta com a dimensão do bloco</a:t>
            </a:r>
          </a:p>
          <a:p>
            <a:pPr lvl="2"/>
            <a:r>
              <a:rPr lang="pt-PT" altLang="en-US" dirty="0"/>
              <a:t>menor número de leituras necessárias para obter os dados</a:t>
            </a:r>
          </a:p>
          <a:p>
            <a:pPr lvl="2"/>
            <a:r>
              <a:rPr lang="pt-PT" altLang="en-US" dirty="0"/>
              <a:t>menor </a:t>
            </a:r>
            <a:r>
              <a:rPr lang="pt-PT" altLang="en-US" i="1" dirty="0" err="1"/>
              <a:t>overhead</a:t>
            </a:r>
            <a:r>
              <a:rPr lang="pt-PT" altLang="en-US" dirty="0"/>
              <a:t> de posicionamento em cada leitura</a:t>
            </a:r>
          </a:p>
          <a:p>
            <a:pPr lvl="1"/>
            <a:r>
              <a:rPr lang="pt-PT" altLang="en-US" dirty="0">
                <a:solidFill>
                  <a:schemeClr val="accent2"/>
                </a:solidFill>
              </a:rPr>
              <a:t>Eficácia de ocupação </a:t>
            </a:r>
            <a:r>
              <a:rPr lang="pt-PT" altLang="en-US" dirty="0"/>
              <a:t>– relação entre o espaço físico</a:t>
            </a:r>
            <a:br>
              <a:rPr lang="pt-PT" altLang="en-US" dirty="0"/>
            </a:br>
            <a:r>
              <a:rPr lang="pt-PT" altLang="en-US" dirty="0"/>
              <a:t>ocupado e o respetivo aproveitamento em termos</a:t>
            </a:r>
            <a:br>
              <a:rPr lang="pt-PT" altLang="en-US" dirty="0"/>
            </a:br>
            <a:r>
              <a:rPr lang="pt-PT" altLang="en-US" dirty="0"/>
              <a:t>de dados </a:t>
            </a:r>
            <a:br>
              <a:rPr lang="pt-PT" altLang="en-US" dirty="0"/>
            </a:br>
            <a:r>
              <a:rPr lang="pt-PT" altLang="en-US" dirty="0"/>
              <a:t>=&gt; Diminui com o aumento da dimensão do bloco</a:t>
            </a:r>
          </a:p>
          <a:p>
            <a:pPr lvl="2"/>
            <a:r>
              <a:rPr lang="pt-PT" altLang="en-US" dirty="0"/>
              <a:t>desperdício devido ao ajuste da dimensão do ficheiro </a:t>
            </a:r>
            <a:br>
              <a:rPr lang="pt-PT" altLang="en-US" dirty="0"/>
            </a:br>
            <a:r>
              <a:rPr lang="pt-PT" altLang="en-US" dirty="0"/>
              <a:t>para um número fixo de blocos. </a:t>
            </a:r>
            <a:br>
              <a:rPr lang="pt-PT" altLang="en-US" dirty="0"/>
            </a:br>
            <a:r>
              <a:rPr lang="pt-PT" altLang="en-US" dirty="0"/>
              <a:t>Exemplo: um ficheiro de dimensão 1 byte desperdiça</a:t>
            </a:r>
            <a:br>
              <a:rPr lang="pt-PT" altLang="en-US" dirty="0"/>
            </a:br>
            <a:r>
              <a:rPr lang="pt-PT" altLang="en-US" dirty="0"/>
              <a:t>o resto da dimensão do bloco</a:t>
            </a:r>
            <a:endParaRPr lang="en-US" altLang="en-US" dirty="0"/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E2AF1FBB-842D-7542-B8A3-F289BE96CADC}"/>
              </a:ext>
            </a:extLst>
          </p:cNvPr>
          <p:cNvGrpSpPr>
            <a:grpSpLocks/>
          </p:cNvGrpSpPr>
          <p:nvPr/>
        </p:nvGrpSpPr>
        <p:grpSpPr bwMode="auto">
          <a:xfrm>
            <a:off x="6501068" y="3462935"/>
            <a:ext cx="5470525" cy="2887663"/>
            <a:chOff x="644" y="1776"/>
            <a:chExt cx="3446" cy="1819"/>
          </a:xfrm>
        </p:grpSpPr>
        <p:sp>
          <p:nvSpPr>
            <p:cNvPr id="6" name="Line 7">
              <a:extLst>
                <a:ext uri="{FF2B5EF4-FFF2-40B4-BE49-F238E27FC236}">
                  <a16:creationId xmlns:a16="http://schemas.microsoft.com/office/drawing/2014/main" id="{16016ECF-7BA6-5B44-B060-E7813E73AC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312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8">
              <a:extLst>
                <a:ext uri="{FF2B5EF4-FFF2-40B4-BE49-F238E27FC236}">
                  <a16:creationId xmlns:a16="http://schemas.microsoft.com/office/drawing/2014/main" id="{048E90A5-0E83-F24F-825F-A0364AF79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77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C36AED3F-A355-624C-A4D9-BD204F0CF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00"/>
              <a:ext cx="2592" cy="816"/>
            </a:xfrm>
            <a:custGeom>
              <a:avLst/>
              <a:gdLst>
                <a:gd name="T0" fmla="*/ 0 w 2592"/>
                <a:gd name="T1" fmla="*/ 816 h 816"/>
                <a:gd name="T2" fmla="*/ 1152 w 2592"/>
                <a:gd name="T3" fmla="*/ 672 h 816"/>
                <a:gd name="T4" fmla="*/ 2016 w 2592"/>
                <a:gd name="T5" fmla="*/ 432 h 816"/>
                <a:gd name="T6" fmla="*/ 2592 w 2592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92" h="816">
                  <a:moveTo>
                    <a:pt x="0" y="816"/>
                  </a:moveTo>
                  <a:cubicBezTo>
                    <a:pt x="408" y="776"/>
                    <a:pt x="816" y="736"/>
                    <a:pt x="1152" y="672"/>
                  </a:cubicBezTo>
                  <a:cubicBezTo>
                    <a:pt x="1488" y="608"/>
                    <a:pt x="1776" y="544"/>
                    <a:pt x="2016" y="432"/>
                  </a:cubicBezTo>
                  <a:cubicBezTo>
                    <a:pt x="2256" y="320"/>
                    <a:pt x="2496" y="72"/>
                    <a:pt x="2592" y="0"/>
                  </a:cubicBezTo>
                </a:path>
              </a:pathLst>
            </a:custGeom>
            <a:noFill/>
            <a:ln w="9525" cap="flat" cmpd="sng">
              <a:solidFill>
                <a:srgbClr val="3366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6C10E114-BC99-EF4A-BE72-B5AEB384A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2208"/>
              <a:ext cx="2304" cy="968"/>
            </a:xfrm>
            <a:custGeom>
              <a:avLst/>
              <a:gdLst>
                <a:gd name="T0" fmla="*/ 0 w 2304"/>
                <a:gd name="T1" fmla="*/ 0 h 968"/>
                <a:gd name="T2" fmla="*/ 288 w 2304"/>
                <a:gd name="T3" fmla="*/ 384 h 968"/>
                <a:gd name="T4" fmla="*/ 720 w 2304"/>
                <a:gd name="T5" fmla="*/ 624 h 968"/>
                <a:gd name="T6" fmla="*/ 1824 w 2304"/>
                <a:gd name="T7" fmla="*/ 912 h 968"/>
                <a:gd name="T8" fmla="*/ 2304 w 2304"/>
                <a:gd name="T9" fmla="*/ 960 h 9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04" h="968">
                  <a:moveTo>
                    <a:pt x="0" y="0"/>
                  </a:moveTo>
                  <a:cubicBezTo>
                    <a:pt x="84" y="140"/>
                    <a:pt x="168" y="280"/>
                    <a:pt x="288" y="384"/>
                  </a:cubicBezTo>
                  <a:cubicBezTo>
                    <a:pt x="408" y="488"/>
                    <a:pt x="464" y="536"/>
                    <a:pt x="720" y="624"/>
                  </a:cubicBezTo>
                  <a:cubicBezTo>
                    <a:pt x="976" y="712"/>
                    <a:pt x="1560" y="856"/>
                    <a:pt x="1824" y="912"/>
                  </a:cubicBezTo>
                  <a:cubicBezTo>
                    <a:pt x="2088" y="968"/>
                    <a:pt x="2224" y="952"/>
                    <a:pt x="2304" y="960"/>
                  </a:cubicBez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60A283CE-5E23-224B-8DED-7BC77FF5B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4" y="2139"/>
              <a:ext cx="291" cy="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pt-PT" altLang="en-US" sz="1800" dirty="0">
                  <a:solidFill>
                    <a:srgbClr val="003366"/>
                  </a:solidFill>
                </a:rPr>
                <a:t>Eficácia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9AABDF74-FD55-9F45-9417-82E84E844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1" y="2088"/>
              <a:ext cx="13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2000" dirty="0">
                  <a:solidFill>
                    <a:srgbClr val="336600"/>
                  </a:solidFill>
                </a:rPr>
                <a:t>Eficácia de leitura</a:t>
              </a: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5EFC293F-002D-5945-8379-4368EDE99B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" y="1776"/>
              <a:ext cx="132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40000"/>
                </a:spcBef>
                <a:buClr>
                  <a:srgbClr val="FF6600"/>
                </a:buClr>
                <a:buSzPct val="80000"/>
                <a:buFont typeface="Wingdings" charset="2"/>
                <a:buChar char="®"/>
                <a:defRPr sz="28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0000"/>
                </a:buClr>
                <a:buSzPct val="70000"/>
                <a:buFont typeface="Wingdings" charset="2"/>
                <a:buChar char="®"/>
                <a:defRPr sz="24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9900"/>
                </a:buClr>
                <a:buSzPct val="60000"/>
                <a:buFont typeface="Wingdings" charset="2"/>
                <a:buChar char="®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9900"/>
                </a:buClr>
                <a:buSzPct val="60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charset="2"/>
                <a:buChar char="l"/>
                <a:defRPr sz="2000">
                  <a:solidFill>
                    <a:srgbClr val="003366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2000" dirty="0">
                  <a:solidFill>
                    <a:schemeClr val="tx2"/>
                  </a:solidFill>
                </a:rPr>
                <a:t>Eficácia de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PT" altLang="en-US" sz="2000" dirty="0">
                  <a:solidFill>
                    <a:schemeClr val="tx2"/>
                  </a:solidFill>
                </a:rPr>
                <a:t>armazenamento</a:t>
              </a: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BB9AE3D4-7BCD-2D42-B25F-01997B0C9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3" y="3364"/>
              <a:ext cx="1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pt-PT" altLang="en-US" sz="1800" dirty="0">
                  <a:solidFill>
                    <a:srgbClr val="003366"/>
                  </a:solidFill>
                </a:rPr>
                <a:t>Dimensão do bloco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6062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Questões de Implementação</a:t>
            </a:r>
            <a:endParaRPr lang="en-US" altLang="en-US"/>
          </a:p>
        </p:txBody>
      </p:sp>
      <p:sp>
        <p:nvSpPr>
          <p:cNvPr id="45059" name="Rectangle 15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pt-PT" altLang="en-US" dirty="0">
                <a:solidFill>
                  <a:schemeClr val="accent1"/>
                </a:solidFill>
              </a:rPr>
              <a:t>Controlo da lista de blocos livres</a:t>
            </a:r>
          </a:p>
          <a:p>
            <a:pPr lvl="1"/>
            <a:r>
              <a:rPr lang="pt-PT" altLang="en-US" dirty="0"/>
              <a:t>Estrutura de dados de controlo dos blocos de disco não ocupados por ficheiros</a:t>
            </a:r>
          </a:p>
          <a:p>
            <a:pPr lvl="1"/>
            <a:r>
              <a:rPr lang="pt-PT" altLang="en-US" dirty="0">
                <a:solidFill>
                  <a:schemeClr val="accent1"/>
                </a:solidFill>
              </a:rPr>
              <a:t>Lista ligada</a:t>
            </a:r>
          </a:p>
          <a:p>
            <a:pPr lvl="2"/>
            <a:r>
              <a:rPr lang="pt-PT" altLang="en-US" dirty="0"/>
              <a:t>Lista ligada com o número de cada um dos blocos livres</a:t>
            </a:r>
          </a:p>
          <a:p>
            <a:pPr lvl="2"/>
            <a:r>
              <a:rPr lang="pt-PT" altLang="en-US" dirty="0"/>
              <a:t>Criação de um ficheiro: </a:t>
            </a:r>
          </a:p>
          <a:p>
            <a:pPr lvl="3"/>
            <a:r>
              <a:rPr lang="pt-PT" altLang="en-US" dirty="0"/>
              <a:t>Obter os primeiros blocos da lista (até à dimensão do ficheiro) e de seguida retirá-los da lista</a:t>
            </a:r>
          </a:p>
          <a:p>
            <a:pPr lvl="2"/>
            <a:r>
              <a:rPr lang="pt-PT" altLang="en-US" dirty="0"/>
              <a:t>Remoção de um ficheiro: </a:t>
            </a:r>
          </a:p>
          <a:p>
            <a:pPr lvl="3"/>
            <a:r>
              <a:rPr lang="pt-PT" altLang="en-US" dirty="0"/>
              <a:t>Acrescentar os respetivos blocos à lista</a:t>
            </a:r>
          </a:p>
          <a:p>
            <a:pPr lvl="2"/>
            <a:r>
              <a:rPr lang="pt-PT" altLang="en-US" dirty="0"/>
              <a:t>Método simples, mas poderá levar a dispersão dos ficheiros por vários blocos não contíguos</a:t>
            </a:r>
          </a:p>
          <a:p>
            <a:pPr lvl="2"/>
            <a:r>
              <a:rPr lang="pt-PT" altLang="en-US" dirty="0"/>
              <a:t>A dimensão da lista poderá ser bastante grande se o disco estiver pouco ocupado</a:t>
            </a:r>
          </a:p>
          <a:p>
            <a:pPr lvl="1"/>
            <a:r>
              <a:rPr lang="pt-PT" altLang="en-US" dirty="0"/>
              <a:t>Bitmap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Questões de Implementação</a:t>
            </a:r>
            <a:endParaRPr lang="en-US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>
                <a:solidFill>
                  <a:schemeClr val="accent1"/>
                </a:solidFill>
              </a:rPr>
              <a:t>Controlo da lista de blocos livres</a:t>
            </a:r>
          </a:p>
          <a:p>
            <a:pPr lvl="1"/>
            <a:r>
              <a:rPr lang="pt-PT" altLang="en-US" dirty="0"/>
              <a:t>Estrutura de dados de controlo dos blocos de disco não ocupados por ficheiros</a:t>
            </a:r>
          </a:p>
          <a:p>
            <a:pPr lvl="1"/>
            <a:r>
              <a:rPr lang="pt-PT" altLang="en-US" dirty="0">
                <a:solidFill>
                  <a:schemeClr val="tx1"/>
                </a:solidFill>
              </a:rPr>
              <a:t>Lista ligada</a:t>
            </a:r>
          </a:p>
          <a:p>
            <a:pPr lvl="1"/>
            <a:r>
              <a:rPr lang="pt-PT" altLang="en-US" dirty="0">
                <a:solidFill>
                  <a:schemeClr val="accent1"/>
                </a:solidFill>
              </a:rPr>
              <a:t>Bitmap</a:t>
            </a:r>
          </a:p>
          <a:p>
            <a:pPr lvl="2"/>
            <a:r>
              <a:rPr lang="pt-PT" altLang="en-US" dirty="0"/>
              <a:t>Sequência com um número de bits igual ao número de blocos</a:t>
            </a:r>
          </a:p>
          <a:p>
            <a:pPr lvl="3"/>
            <a:r>
              <a:rPr lang="pt-PT" altLang="en-US" dirty="0"/>
              <a:t>Bit a </a:t>
            </a:r>
            <a:r>
              <a:rPr lang="pt-PT" altLang="en-GB" dirty="0"/>
              <a:t>“</a:t>
            </a:r>
            <a:r>
              <a:rPr lang="pt-PT" altLang="en-US" dirty="0"/>
              <a:t>0</a:t>
            </a:r>
            <a:r>
              <a:rPr lang="pt-PT" altLang="en-GB" dirty="0"/>
              <a:t>”</a:t>
            </a:r>
            <a:r>
              <a:rPr lang="pt-PT" altLang="en-US" dirty="0"/>
              <a:t> significa bloco livre</a:t>
            </a:r>
          </a:p>
          <a:p>
            <a:pPr lvl="3"/>
            <a:r>
              <a:rPr lang="pt-PT" altLang="en-US" dirty="0"/>
              <a:t>Bit a </a:t>
            </a:r>
            <a:r>
              <a:rPr lang="pt-PT" altLang="en-GB" dirty="0"/>
              <a:t>“</a:t>
            </a:r>
            <a:r>
              <a:rPr lang="pt-PT" altLang="en-US" dirty="0"/>
              <a:t>1</a:t>
            </a:r>
            <a:r>
              <a:rPr lang="pt-PT" altLang="en-GB" dirty="0"/>
              <a:t>”</a:t>
            </a:r>
            <a:r>
              <a:rPr lang="pt-PT" altLang="en-US" dirty="0"/>
              <a:t> significa bloco ocupado</a:t>
            </a:r>
          </a:p>
          <a:p>
            <a:pPr lvl="2"/>
            <a:r>
              <a:rPr lang="pt-PT" altLang="en-US" dirty="0"/>
              <a:t>Dimensão fixa</a:t>
            </a:r>
          </a:p>
          <a:p>
            <a:pPr lvl="3"/>
            <a:r>
              <a:rPr lang="pt-PT" altLang="en-US" dirty="0"/>
              <a:t>Quase sempre uma dimensão menor que na solução com lista (exceto quando disco está quase cheio)</a:t>
            </a:r>
          </a:p>
          <a:p>
            <a:pPr lvl="2"/>
            <a:r>
              <a:rPr lang="pt-PT" altLang="en-US" dirty="0"/>
              <a:t>Facilita a procura de blocos contíguos / próximos </a:t>
            </a:r>
          </a:p>
          <a:p>
            <a:pPr lvl="3"/>
            <a:r>
              <a:rPr lang="pt-PT" altLang="en-US" dirty="0"/>
              <a:t>Basta procurar 0's contíguos / próximos no bitmap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73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Questões de Implementação</a:t>
            </a:r>
            <a:endParaRPr lang="en-US" altLang="en-US"/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Backup: Salvaguarda de segurança</a:t>
            </a:r>
          </a:p>
          <a:p>
            <a:pPr lvl="1"/>
            <a:r>
              <a:rPr lang="pt-PT" altLang="en-US" dirty="0">
                <a:solidFill>
                  <a:schemeClr val="accent1"/>
                </a:solidFill>
              </a:rPr>
              <a:t>Backup incremental </a:t>
            </a:r>
            <a:r>
              <a:rPr lang="pt-PT" altLang="en-US" dirty="0"/>
              <a:t>– apenas as alterações desde o backup anterior</a:t>
            </a:r>
          </a:p>
          <a:p>
            <a:pPr lvl="1"/>
            <a:r>
              <a:rPr lang="pt-PT" altLang="en-US" dirty="0">
                <a:solidFill>
                  <a:schemeClr val="accent1"/>
                </a:solidFill>
              </a:rPr>
              <a:t>Com base no dispositivo físico </a:t>
            </a:r>
            <a:r>
              <a:rPr lang="pt-PT" altLang="en-US" dirty="0"/>
              <a:t>– backup completo (imagem) de um disco</a:t>
            </a:r>
          </a:p>
          <a:p>
            <a:pPr lvl="1"/>
            <a:r>
              <a:rPr lang="pt-PT" altLang="en-US" dirty="0">
                <a:solidFill>
                  <a:schemeClr val="accent1"/>
                </a:solidFill>
              </a:rPr>
              <a:t>Com base na organização </a:t>
            </a:r>
            <a:r>
              <a:rPr lang="pt-PT" altLang="en-US" dirty="0"/>
              <a:t>– backup de parte dos ficheiros</a:t>
            </a:r>
          </a:p>
          <a:p>
            <a:pPr lvl="2"/>
            <a:r>
              <a:rPr lang="pt-PT" altLang="en-US" dirty="0"/>
              <a:t>Evitam-se geralmente backups de:</a:t>
            </a:r>
          </a:p>
          <a:p>
            <a:pPr lvl="3"/>
            <a:r>
              <a:rPr lang="pt-PT" altLang="en-US" dirty="0"/>
              <a:t>Programas (pois podem-se reinstalar) </a:t>
            </a:r>
          </a:p>
          <a:p>
            <a:pPr lvl="3"/>
            <a:r>
              <a:rPr lang="pt-PT" altLang="en-US" dirty="0"/>
              <a:t>Ficheiros que modelizam dispositivos (bloco, caractere)</a:t>
            </a:r>
          </a:p>
          <a:p>
            <a:r>
              <a:rPr lang="pt-PT" altLang="en-US" dirty="0"/>
              <a:t>Consistência</a:t>
            </a:r>
          </a:p>
          <a:p>
            <a:pPr lvl="1"/>
            <a:r>
              <a:rPr lang="pt-PT" altLang="en-US" dirty="0"/>
              <a:t>Mecanismos de verificação e recuperação da consistência do sistema de ficheiros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34</a:t>
            </a:fld>
            <a:endParaRPr lang="en-US"/>
          </a:p>
        </p:txBody>
      </p:sp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Questões de Implementação</a:t>
            </a:r>
            <a:endParaRPr lang="en-US" altLang="en-US"/>
          </a:p>
        </p:txBody>
      </p:sp>
      <p:sp>
        <p:nvSpPr>
          <p:cNvPr id="48131" name="Rectangle 5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altLang="en-US" i="1"/>
              <a:t>Caching</a:t>
            </a:r>
          </a:p>
          <a:p>
            <a:pPr lvl="1"/>
            <a:r>
              <a:rPr lang="pt-PT" altLang="en-US"/>
              <a:t>Manter em memória blocos mais recentes / maior probabilidade de uso futuro</a:t>
            </a:r>
          </a:p>
          <a:p>
            <a:r>
              <a:rPr lang="pt-PT" altLang="en-US"/>
              <a:t>Leitura antecipada</a:t>
            </a:r>
          </a:p>
          <a:p>
            <a:pPr lvl="1"/>
            <a:r>
              <a:rPr lang="pt-PT" altLang="en-US"/>
              <a:t>Leitura e </a:t>
            </a:r>
            <a:r>
              <a:rPr lang="pt-PT" altLang="en-US" i="1"/>
              <a:t>caching</a:t>
            </a:r>
            <a:r>
              <a:rPr lang="pt-PT" altLang="en-US"/>
              <a:t>, por antecipação, de vários blocos</a:t>
            </a:r>
          </a:p>
          <a:p>
            <a:r>
              <a:rPr lang="pt-PT" altLang="en-US"/>
              <a:t>Armazenamento contíguo</a:t>
            </a:r>
          </a:p>
          <a:p>
            <a:pPr lvl="1"/>
            <a:r>
              <a:rPr lang="pt-PT" altLang="en-US"/>
              <a:t>Tentar colocar o ficheiro em blocos de disco contíguos</a:t>
            </a:r>
          </a:p>
          <a:p>
            <a:pPr lvl="1"/>
            <a:r>
              <a:rPr lang="pt-PT" altLang="en-US"/>
              <a:t>Reduz-se o tempo de </a:t>
            </a:r>
            <a:r>
              <a:rPr lang="pt-PT" altLang="en-US" i="1"/>
              <a:t>overhead</a:t>
            </a:r>
            <a:r>
              <a:rPr lang="pt-PT" altLang="en-US"/>
              <a:t> relativo ao posicionamento no disco</a:t>
            </a:r>
            <a:endParaRPr lang="pt-PT" altLang="en-US" dirty="0"/>
          </a:p>
        </p:txBody>
      </p:sp>
    </p:spTree>
    <p:extLst>
      <p:ext uri="{BB962C8B-B14F-4D97-AF65-F5344CB8AC3E}">
        <p14:creationId xmlns:p14="http://schemas.microsoft.com/office/powerpoint/2010/main" val="202191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Características importantes</a:t>
            </a:r>
          </a:p>
          <a:p>
            <a:pPr lvl="1"/>
            <a:r>
              <a:rPr lang="pt-PT" altLang="en-US"/>
              <a:t>Sistema baseado em FAT</a:t>
            </a:r>
          </a:p>
          <a:p>
            <a:pPr lvl="2"/>
            <a:r>
              <a:rPr lang="pt-PT" altLang="en-US"/>
              <a:t>DOS: FAT-12 e FAT-16</a:t>
            </a:r>
          </a:p>
          <a:p>
            <a:pPr lvl="2"/>
            <a:r>
              <a:rPr lang="pt-PT" altLang="en-US"/>
              <a:t>Windows 95 e 98: FAT-32</a:t>
            </a:r>
          </a:p>
          <a:p>
            <a:pPr lvl="1"/>
            <a:r>
              <a:rPr lang="pt-PT" altLang="en-US"/>
              <a:t>Case-insensitive</a:t>
            </a:r>
          </a:p>
          <a:p>
            <a:pPr lvl="1"/>
            <a:r>
              <a:rPr lang="pt-PT" altLang="en-US"/>
              <a:t>Dimensão dos nomes</a:t>
            </a:r>
          </a:p>
          <a:p>
            <a:pPr lvl="2"/>
            <a:r>
              <a:rPr lang="pt-PT" altLang="en-US"/>
              <a:t>DOS: 8 (nome) + 3 (extensão) caracteres ASCII</a:t>
            </a:r>
          </a:p>
          <a:p>
            <a:pPr lvl="3"/>
            <a:r>
              <a:rPr lang="pt-PT" altLang="en-US"/>
              <a:t>O ficheiro é guardado com letras maiúsculas</a:t>
            </a:r>
          </a:p>
          <a:p>
            <a:pPr lvl="2"/>
            <a:r>
              <a:rPr lang="pt-PT" altLang="en-US"/>
              <a:t>Windows: 260 caracteres Unicode (2 bytes)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35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77" y="1729809"/>
            <a:ext cx="4138386" cy="230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6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Máxima dimensão do espaço indexável em disco</a:t>
            </a:r>
          </a:p>
        </p:txBody>
      </p:sp>
      <p:graphicFrame>
        <p:nvGraphicFramePr>
          <p:cNvPr id="440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81438"/>
              </p:ext>
            </p:extLst>
          </p:nvPr>
        </p:nvGraphicFramePr>
        <p:xfrm>
          <a:off x="3276600" y="2669178"/>
          <a:ext cx="5487988" cy="318770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Bloco (bytes)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FAT-12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FAT-16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FAT-32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0.5K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1K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4MB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8MB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128MB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4K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16MB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256MB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1TB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8K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512MB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2TB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16K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1GB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2TB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32K</a:t>
                      </a:r>
                    </a:p>
                  </a:txBody>
                  <a:tcPr marL="90000" marR="90000" marT="64440" marB="46800" horzOverflow="overflow">
                    <a:lnL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X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2GB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P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ＭＳ Ｐゴシック" charset="0"/>
                          <a:cs typeface="DejaVu Sans" charset="0"/>
                        </a:rPr>
                        <a:t>2TB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68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9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DOS – Directórios</a:t>
            </a:r>
          </a:p>
          <a:p>
            <a:pPr lvl="1"/>
            <a:r>
              <a:rPr lang="pt-PT" altLang="en-US"/>
              <a:t>Os directórios são ficheiros compostos por vários registos – um registo por cada ficheiro existente no directório </a:t>
            </a:r>
          </a:p>
          <a:p>
            <a:pPr lvl="1"/>
            <a:r>
              <a:rPr lang="pt-PT" altLang="en-US"/>
              <a:t>Cada registo tem o seguinte formato:</a:t>
            </a:r>
          </a:p>
        </p:txBody>
      </p:sp>
      <p:graphicFrame>
        <p:nvGraphicFramePr>
          <p:cNvPr id="69636" name="Object 3"/>
          <p:cNvGraphicFramePr>
            <a:graphicFrameLocks noChangeAspect="1"/>
          </p:cNvGraphicFramePr>
          <p:nvPr/>
        </p:nvGraphicFramePr>
        <p:xfrm>
          <a:off x="2971801" y="3962401"/>
          <a:ext cx="6505575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r:id="rId4" imgW="6886266" imgH="2135842" progId="">
                  <p:embed/>
                </p:oleObj>
              </mc:Choice>
              <mc:Fallback>
                <p:oleObj r:id="rId4" imgW="6886266" imgH="213584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3962401"/>
                        <a:ext cx="6505575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DOS – </a:t>
            </a:r>
            <a:r>
              <a:rPr lang="pt-PT" altLang="en-US" dirty="0" err="1"/>
              <a:t>Directórios</a:t>
            </a:r>
            <a:endParaRPr lang="pt-PT" altLang="en-US" dirty="0"/>
          </a:p>
          <a:p>
            <a:pPr lvl="1"/>
            <a:r>
              <a:rPr lang="pt-PT" altLang="en-US" dirty="0"/>
              <a:t>Nome e Extensão (8 bytes + 3 bytes) </a:t>
            </a:r>
          </a:p>
          <a:p>
            <a:pPr lvl="2"/>
            <a:r>
              <a:rPr lang="pt-PT" altLang="en-US" dirty="0"/>
              <a:t>Nome do ficheiro e extensão - dimensões fixas</a:t>
            </a:r>
          </a:p>
          <a:p>
            <a:pPr lvl="1"/>
            <a:r>
              <a:rPr lang="pt-PT" altLang="en-US" dirty="0"/>
              <a:t>Atributos (1 byte) </a:t>
            </a:r>
          </a:p>
          <a:p>
            <a:pPr lvl="2"/>
            <a:r>
              <a:rPr lang="pt-PT" altLang="en-US" dirty="0" err="1"/>
              <a:t>flags</a:t>
            </a:r>
            <a:r>
              <a:rPr lang="pt-PT" altLang="en-US" dirty="0"/>
              <a:t>: </a:t>
            </a:r>
            <a:r>
              <a:rPr lang="pt-PT" altLang="en-US" dirty="0" err="1"/>
              <a:t>hide</a:t>
            </a:r>
            <a:r>
              <a:rPr lang="pt-PT" altLang="en-US" dirty="0"/>
              <a:t>, </a:t>
            </a:r>
            <a:r>
              <a:rPr lang="pt-PT" altLang="en-US" dirty="0" err="1"/>
              <a:t>system</a:t>
            </a:r>
            <a:r>
              <a:rPr lang="pt-PT" altLang="en-US" dirty="0"/>
              <a:t> file, </a:t>
            </a:r>
            <a:r>
              <a:rPr lang="pt-PT" altLang="en-US" dirty="0" err="1"/>
              <a:t>read-only</a:t>
            </a:r>
            <a:r>
              <a:rPr lang="pt-PT" altLang="en-US" dirty="0"/>
              <a:t>,...</a:t>
            </a:r>
          </a:p>
          <a:p>
            <a:pPr lvl="1"/>
            <a:r>
              <a:rPr lang="pt-PT" altLang="en-US" dirty="0"/>
              <a:t>Data/hora (2 + 2 bytes) </a:t>
            </a:r>
          </a:p>
          <a:p>
            <a:pPr lvl="2"/>
            <a:r>
              <a:rPr lang="pt-PT" altLang="en-US" dirty="0"/>
              <a:t>Data e hora da última modificação do ficheiro</a:t>
            </a:r>
          </a:p>
          <a:p>
            <a:pPr lvl="1"/>
            <a:r>
              <a:rPr lang="pt-PT" altLang="en-US" dirty="0"/>
              <a:t>Localização</a:t>
            </a:r>
          </a:p>
          <a:p>
            <a:pPr lvl="2"/>
            <a:r>
              <a:rPr lang="pt-PT" altLang="en-US" dirty="0"/>
              <a:t>Bloco inicial de localização do ficheiro =&gt; entrada na FAT;</a:t>
            </a:r>
          </a:p>
          <a:p>
            <a:pPr lvl="1"/>
            <a:r>
              <a:rPr lang="pt-PT" altLang="en-US" dirty="0"/>
              <a:t>Dimensão do ficheiro (4 bytes)</a:t>
            </a:r>
          </a:p>
          <a:p>
            <a:pPr lvl="2"/>
            <a:r>
              <a:rPr lang="pt-PT" altLang="en-US" dirty="0"/>
              <a:t>Dimensão real do ficheiro (em bytes)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Windows 98 – Directórios</a:t>
            </a:r>
          </a:p>
          <a:p>
            <a:pPr lvl="1"/>
            <a:r>
              <a:rPr lang="pt-PT" altLang="en-US"/>
              <a:t>Aproveitam-se os 10 bytes não utilizados pelo DOS</a:t>
            </a:r>
          </a:p>
          <a:p>
            <a:pPr lvl="2"/>
            <a:r>
              <a:rPr lang="pt-PT" altLang="en-US"/>
              <a:t>Introduzem-se mais campos para datas/horas e compatibilidade de nomes com Windows NT</a:t>
            </a:r>
          </a:p>
          <a:p>
            <a:pPr lvl="2"/>
            <a:r>
              <a:rPr lang="pt-PT" altLang="en-US"/>
              <a:t>Mais 2 bytes para obter os bits mais significativos do bloco de disco onde começa o ficheiro</a:t>
            </a:r>
          </a:p>
          <a:p>
            <a:pPr lvl="2"/>
            <a:endParaRPr lang="pt-PT" altLang="en-US"/>
          </a:p>
        </p:txBody>
      </p:sp>
      <p:graphicFrame>
        <p:nvGraphicFramePr>
          <p:cNvPr id="73732" name="Object 3"/>
          <p:cNvGraphicFramePr>
            <a:graphicFrameLocks noChangeAspect="1"/>
          </p:cNvGraphicFramePr>
          <p:nvPr/>
        </p:nvGraphicFramePr>
        <p:xfrm>
          <a:off x="3048000" y="3581400"/>
          <a:ext cx="7067550" cy="295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r:id="rId4" imgW="7068211" imgH="2953087" progId="">
                  <p:embed/>
                </p:oleObj>
              </mc:Choice>
              <mc:Fallback>
                <p:oleObj r:id="rId4" imgW="7068211" imgH="295308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81400"/>
                        <a:ext cx="7067550" cy="295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0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Sistema de Ficheiros </a:t>
            </a:r>
            <a:r>
              <a:rPr lang="en-GB" altLang="en-US"/>
              <a:t>(</a:t>
            </a:r>
            <a:r>
              <a:rPr lang="pt-PT" altLang="en-US"/>
              <a:t>File System)</a:t>
            </a:r>
            <a:endParaRPr lang="pt-PT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 dirty="0"/>
              <a:t>Forma como o SO organiza o suporte físico em ficheiros</a:t>
            </a:r>
            <a:endParaRPr lang="en-GB" altLang="en-US" dirty="0"/>
          </a:p>
          <a:p>
            <a:pPr lvl="1"/>
            <a:r>
              <a:rPr lang="pt-PT" altLang="en-US" dirty="0"/>
              <a:t>formatação do disco, localização dos ficheiros no disco, ...</a:t>
            </a:r>
            <a:r>
              <a:rPr lang="en-GB" altLang="en-US" dirty="0"/>
              <a:t> </a:t>
            </a:r>
            <a:endParaRPr lang="pt-PT" altLang="en-US" dirty="0"/>
          </a:p>
          <a:p>
            <a:r>
              <a:rPr lang="pt-PT" altLang="en-US" dirty="0"/>
              <a:t>Composto por um conjunto de entidades</a:t>
            </a:r>
          </a:p>
          <a:p>
            <a:pPr lvl="1"/>
            <a:r>
              <a:rPr lang="pt-PT" altLang="en-US" dirty="0"/>
              <a:t>Sistema para organização de nomes para identificação dos ficheiros</a:t>
            </a:r>
          </a:p>
          <a:p>
            <a:pPr lvl="1"/>
            <a:r>
              <a:rPr lang="pt-PT" altLang="en-US" dirty="0"/>
              <a:t>Uma interface programática para comunicação com os processos</a:t>
            </a:r>
          </a:p>
          <a:p>
            <a:r>
              <a:rPr lang="pt-PT" altLang="en-US" dirty="0"/>
              <a:t>Proporciona os mecanismos para os "utilizadores" (programas) lidarem com esses ficheiros</a:t>
            </a:r>
            <a:endParaRPr lang="en-GB" altLang="en-US" dirty="0"/>
          </a:p>
          <a:p>
            <a:pPr lvl="2"/>
            <a:r>
              <a:rPr lang="pt-PT" altLang="en-US" dirty="0"/>
              <a:t>acesso: criação, leitura/escrita</a:t>
            </a:r>
          </a:p>
          <a:p>
            <a:pPr lvl="2"/>
            <a:r>
              <a:rPr lang="pt-PT" altLang="en-US" dirty="0"/>
              <a:t>proteção</a:t>
            </a:r>
          </a:p>
          <a:p>
            <a:pPr lvl="2"/>
            <a:r>
              <a:rPr lang="pt-PT" altLang="en-US" i="1" dirty="0" err="1"/>
              <a:t>buffering</a:t>
            </a:r>
            <a:r>
              <a:rPr lang="pt-PT" altLang="en-US" dirty="0"/>
              <a:t> ...</a:t>
            </a:r>
            <a:r>
              <a:rPr lang="en-GB" altLang="en-US" dirty="0"/>
              <a:t> </a:t>
            </a:r>
            <a:endParaRPr lang="pt-PT" altLang="en-US" dirty="0"/>
          </a:p>
        </p:txBody>
      </p:sp>
    </p:spTree>
    <p:extLst>
      <p:ext uri="{BB962C8B-B14F-4D97-AF65-F5344CB8AC3E}">
        <p14:creationId xmlns:p14="http://schemas.microsoft.com/office/powerpoint/2010/main" val="5648080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/>
          </a:bodyPr>
          <a:lstStyle/>
          <a:p>
            <a:r>
              <a:rPr lang="pt-PT" altLang="en-US"/>
              <a:t>Nomes compridos</a:t>
            </a:r>
          </a:p>
          <a:p>
            <a:pPr lvl="1"/>
            <a:r>
              <a:rPr lang="pt-PT" altLang="en-US"/>
              <a:t>A seguir a um registo com o formato anterior, podem-se seguir um conjunto de registos com o seguinte formato:</a:t>
            </a:r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r>
              <a:rPr lang="pt-PT" altLang="en-US"/>
              <a:t>Deste modo o Windows consegue suportar nomes compridos</a:t>
            </a:r>
          </a:p>
          <a:p>
            <a:pPr lvl="1"/>
            <a:r>
              <a:rPr lang="pt-PT" altLang="en-US"/>
              <a:t>Para o DOS, entradas com este formato são ignoradas, pois contêm um valor de atributo inválido para o DOS</a:t>
            </a:r>
          </a:p>
        </p:txBody>
      </p:sp>
      <p:graphicFrame>
        <p:nvGraphicFramePr>
          <p:cNvPr id="75780" name="Object 3"/>
          <p:cNvGraphicFramePr>
            <a:graphicFrameLocks noChangeAspect="1"/>
          </p:cNvGraphicFramePr>
          <p:nvPr/>
        </p:nvGraphicFramePr>
        <p:xfrm>
          <a:off x="2895601" y="2971801"/>
          <a:ext cx="6545263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r:id="rId4" imgW="6546241" imgH="1665579" progId="">
                  <p:embed/>
                </p:oleObj>
              </mc:Choice>
              <mc:Fallback>
                <p:oleObj r:id="rId4" imgW="6546241" imgH="166557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2971801"/>
                        <a:ext cx="6545263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MS-DOS e Windows 98 – FATs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/>
              <a:t>Nomes compridos</a:t>
            </a:r>
          </a:p>
          <a:p>
            <a:pPr lvl="1"/>
            <a:r>
              <a:rPr lang="pt-PT" altLang="en-US"/>
              <a:t>Exemplo:</a:t>
            </a:r>
            <a:br>
              <a:rPr lang="pt-PT" altLang="en-US"/>
            </a:br>
            <a:r>
              <a:rPr lang="pt-PT" altLang="en-US"/>
              <a:t>Ficheiro chamado </a:t>
            </a:r>
            <a:r>
              <a:rPr lang="pt-PT" altLang="en-GB"/>
              <a:t>“</a:t>
            </a:r>
            <a:r>
              <a:rPr lang="pt-PT" altLang="en-US"/>
              <a:t>Relatorio do Trabalho Final</a:t>
            </a:r>
            <a:r>
              <a:rPr lang="pt-PT" altLang="en-GB"/>
              <a:t>”</a:t>
            </a:r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endParaRPr lang="pt-PT" altLang="en-US"/>
          </a:p>
          <a:p>
            <a:pPr lvl="1"/>
            <a:r>
              <a:rPr lang="pt-PT" altLang="en-US"/>
              <a:t>O DOS só consegue lê a primeira entrada</a:t>
            </a:r>
          </a:p>
          <a:p>
            <a:pPr lvl="1"/>
            <a:r>
              <a:rPr lang="pt-PT" altLang="en-US"/>
              <a:t>O Windows 98 utiliza todas as que se seguem até encontrar um número de sequência com um desfasamento de 64 unidades</a:t>
            </a:r>
          </a:p>
        </p:txBody>
      </p:sp>
      <p:graphicFrame>
        <p:nvGraphicFramePr>
          <p:cNvPr id="77828" name="Object 3"/>
          <p:cNvGraphicFramePr>
            <a:graphicFrameLocks noChangeAspect="1"/>
          </p:cNvGraphicFramePr>
          <p:nvPr/>
        </p:nvGraphicFramePr>
        <p:xfrm>
          <a:off x="3200400" y="2819401"/>
          <a:ext cx="5843588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r:id="rId4" imgW="5843992" imgH="1665253" progId="">
                  <p:embed/>
                </p:oleObj>
              </mc:Choice>
              <mc:Fallback>
                <p:oleObj r:id="rId4" imgW="5843992" imgH="166525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1"/>
                        <a:ext cx="5843588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1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Linux – ext2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Características importantes</a:t>
            </a:r>
          </a:p>
          <a:p>
            <a:pPr lvl="1"/>
            <a:r>
              <a:rPr lang="pt-PT" altLang="en-US"/>
              <a:t>Sistema de ficheiros nativo do Linux</a:t>
            </a:r>
          </a:p>
          <a:p>
            <a:pPr lvl="2"/>
            <a:r>
              <a:rPr lang="pt-PT" altLang="en-US"/>
              <a:t>Semelhante ao sistema BFF (Berkeley Fast File system)</a:t>
            </a:r>
          </a:p>
          <a:p>
            <a:pPr lvl="1"/>
            <a:r>
              <a:rPr lang="pt-PT" altLang="en-US"/>
              <a:t>Sistema de ficheiros baseado em I-Nodes</a:t>
            </a:r>
          </a:p>
          <a:p>
            <a:pPr lvl="2"/>
            <a:r>
              <a:rPr lang="pt-PT" altLang="en-US"/>
              <a:t>Tal como todos os sistemas de ficheiros Unix</a:t>
            </a:r>
          </a:p>
          <a:p>
            <a:pPr lvl="1"/>
            <a:r>
              <a:rPr lang="pt-PT" altLang="en-US"/>
              <a:t>Nomes de ficheiros até 255 caracteres</a:t>
            </a:r>
          </a:p>
          <a:p>
            <a:pPr lvl="1"/>
            <a:r>
              <a:rPr lang="pt-PT" altLang="en-US"/>
              <a:t>Case-sensitive</a:t>
            </a:r>
          </a:p>
          <a:p>
            <a:pPr lvl="1"/>
            <a:endParaRPr lang="pt-P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Linux – ext2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Estrutura de uma partição</a:t>
            </a:r>
          </a:p>
          <a:p>
            <a:pPr lvl="1"/>
            <a:r>
              <a:rPr lang="pt-PT" altLang="en-US"/>
              <a:t>Cada partição é dividida em vários grupos de blocos, tirando-se partido da arquitectura física do disco</a:t>
            </a:r>
          </a:p>
          <a:p>
            <a:pPr lvl="1"/>
            <a:r>
              <a:rPr lang="pt-PT" altLang="en-US"/>
              <a:t>Cada ficheiro reside preferencialmente num único grupo de blocos</a:t>
            </a:r>
          </a:p>
          <a:p>
            <a:pPr lvl="1"/>
            <a:r>
              <a:rPr lang="pt-PT" altLang="en-US"/>
              <a:t>Deste modo acelera-se a leitura/escrita no disco</a:t>
            </a:r>
          </a:p>
        </p:txBody>
      </p:sp>
      <p:graphicFrame>
        <p:nvGraphicFramePr>
          <p:cNvPr id="81924" name="Object 3"/>
          <p:cNvGraphicFramePr>
            <a:graphicFrameLocks noChangeAspect="1"/>
          </p:cNvGraphicFramePr>
          <p:nvPr/>
        </p:nvGraphicFramePr>
        <p:xfrm>
          <a:off x="2057400" y="4267201"/>
          <a:ext cx="8610600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r:id="rId4" imgW="9514813" imgH="1954824" progId="">
                  <p:embed/>
                </p:oleObj>
              </mc:Choice>
              <mc:Fallback>
                <p:oleObj r:id="rId4" imgW="9514813" imgH="19548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1"/>
                        <a:ext cx="8610600" cy="177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Linux – ext2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/>
              <a:t>Estrutura dos I-Nodes</a:t>
            </a:r>
          </a:p>
          <a:p>
            <a:pPr lvl="1"/>
            <a:r>
              <a:rPr lang="pt-PT" altLang="en-US" dirty="0"/>
              <a:t>Dimensão de 128 bytes</a:t>
            </a:r>
          </a:p>
          <a:p>
            <a:pPr lvl="1"/>
            <a:r>
              <a:rPr lang="pt-PT" altLang="en-US" dirty="0"/>
              <a:t>Os últimos 3 campos são também </a:t>
            </a:r>
            <a:br>
              <a:rPr lang="pt-PT" altLang="en-US" dirty="0"/>
            </a:br>
            <a:r>
              <a:rPr lang="pt-PT" altLang="en-US" dirty="0"/>
              <a:t>endereços de blocos do disco:</a:t>
            </a:r>
          </a:p>
          <a:p>
            <a:pPr lvl="2"/>
            <a:r>
              <a:rPr lang="pt-PT" altLang="en-US" dirty="0"/>
              <a:t>Indiretos – endereço de um bloco do disco </a:t>
            </a:r>
            <a:br>
              <a:rPr lang="pt-PT" altLang="en-US" dirty="0"/>
            </a:br>
            <a:r>
              <a:rPr lang="pt-PT" altLang="en-US" dirty="0"/>
              <a:t>que contém mais endereços de blocos da</a:t>
            </a:r>
            <a:br>
              <a:rPr lang="pt-PT" altLang="en-US" dirty="0"/>
            </a:br>
            <a:r>
              <a:rPr lang="pt-PT" altLang="en-US" dirty="0"/>
              <a:t>localização do ficheiro</a:t>
            </a:r>
          </a:p>
          <a:p>
            <a:pPr lvl="2"/>
            <a:r>
              <a:rPr lang="pt-PT" altLang="en-US" dirty="0"/>
              <a:t>Duplamente indiretos – endereço de uma </a:t>
            </a:r>
            <a:br>
              <a:rPr lang="pt-PT" altLang="en-US" dirty="0"/>
            </a:br>
            <a:r>
              <a:rPr lang="pt-PT" altLang="en-US" dirty="0"/>
              <a:t>tabela de blocos indiretos</a:t>
            </a:r>
          </a:p>
          <a:p>
            <a:pPr lvl="2"/>
            <a:r>
              <a:rPr lang="pt-PT" altLang="en-US" dirty="0"/>
              <a:t>Triplamente indiretos – endereço de uma </a:t>
            </a:r>
            <a:br>
              <a:rPr lang="pt-PT" altLang="en-US" dirty="0"/>
            </a:br>
            <a:r>
              <a:rPr lang="pt-PT" altLang="en-US" dirty="0"/>
              <a:t>tabela de blocos duplamente indiretos</a:t>
            </a:r>
          </a:p>
          <a:p>
            <a:r>
              <a:rPr lang="pt-PT" altLang="en-US" dirty="0"/>
              <a:t>(O objetivo é permitir que um ficheiro</a:t>
            </a:r>
            <a:br>
              <a:rPr lang="pt-PT" altLang="en-US" dirty="0"/>
            </a:br>
            <a:r>
              <a:rPr lang="pt-PT" altLang="en-US" dirty="0"/>
              <a:t>esteja localizado em mais de 12 blocos)</a:t>
            </a:r>
          </a:p>
        </p:txBody>
      </p:sp>
      <p:graphicFrame>
        <p:nvGraphicFramePr>
          <p:cNvPr id="83972" name="Object 3"/>
          <p:cNvGraphicFramePr>
            <a:graphicFrameLocks noChangeAspect="1"/>
          </p:cNvGraphicFramePr>
          <p:nvPr/>
        </p:nvGraphicFramePr>
        <p:xfrm>
          <a:off x="8763001" y="1447800"/>
          <a:ext cx="1489075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0" r:id="rId4" imgW="1593417" imgH="5556778" progId="">
                  <p:embed/>
                </p:oleObj>
              </mc:Choice>
              <mc:Fallback>
                <p:oleObj r:id="rId4" imgW="1593417" imgH="555677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1" y="1447800"/>
                        <a:ext cx="1489075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0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/>
              <a:t>Linux – ext2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3"/>
          </p:nvPr>
        </p:nvSpPr>
        <p:spPr/>
        <p:txBody>
          <a:bodyPr/>
          <a:lstStyle/>
          <a:p>
            <a:r>
              <a:rPr lang="pt-PT" altLang="en-US"/>
              <a:t>Estrutura dos directórios</a:t>
            </a:r>
          </a:p>
        </p:txBody>
      </p:sp>
      <p:graphicFrame>
        <p:nvGraphicFramePr>
          <p:cNvPr id="86020" name="Object 3"/>
          <p:cNvGraphicFramePr>
            <a:graphicFrameLocks noChangeAspect="1"/>
          </p:cNvGraphicFramePr>
          <p:nvPr/>
        </p:nvGraphicFramePr>
        <p:xfrm>
          <a:off x="1828801" y="2590800"/>
          <a:ext cx="807561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4" r:id="rId4" imgW="8073874" imgH="2478810" progId="">
                  <p:embed/>
                </p:oleObj>
              </mc:Choice>
              <mc:Fallback>
                <p:oleObj r:id="rId4" imgW="8073874" imgH="247881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2590800"/>
                        <a:ext cx="8075613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4"/>
          <p:cNvGraphicFramePr>
            <a:graphicFrameLocks noChangeAspect="1"/>
          </p:cNvGraphicFramePr>
          <p:nvPr/>
        </p:nvGraphicFramePr>
        <p:xfrm>
          <a:off x="2743201" y="5410201"/>
          <a:ext cx="710406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5" r:id="rId6" imgW="7103401" imgH="1104087" progId="">
                  <p:embed/>
                </p:oleObj>
              </mc:Choice>
              <mc:Fallback>
                <p:oleObj r:id="rId6" imgW="7103401" imgH="110408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5410201"/>
                        <a:ext cx="7104063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8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TPC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altLang="en-US"/>
              <a:t>Ler os seguintes artigos</a:t>
            </a:r>
          </a:p>
          <a:p>
            <a:pPr lvl="1"/>
            <a:r>
              <a:rPr lang="en-GB" altLang="en-US">
                <a:hlinkClick r:id="rId3"/>
              </a:rPr>
              <a:t>http://arstechnica.com/gadgets/2008/03/past-present-future-file-systems/1/</a:t>
            </a:r>
            <a:endParaRPr lang="en-GB" altLang="en-US"/>
          </a:p>
          <a:p>
            <a:pPr lvl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930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Organização dos ficheiros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Formas de organizar os ficheiros</a:t>
            </a:r>
          </a:p>
          <a:p>
            <a:pPr lvl="1"/>
            <a:r>
              <a:rPr lang="pt-PT" dirty="0">
                <a:solidFill>
                  <a:schemeClr val="accent1"/>
                </a:solidFill>
              </a:rPr>
              <a:t>Apenas um diretório global </a:t>
            </a:r>
            <a:r>
              <a:rPr lang="pt-PT" dirty="0"/>
              <a:t>e atribuir um nome a cada ficheiro</a:t>
            </a:r>
          </a:p>
          <a:p>
            <a:pPr lvl="2"/>
            <a:r>
              <a:rPr lang="pt-PT" dirty="0"/>
              <a:t>usado nos primeiros sistemas de processamento por lotes</a:t>
            </a:r>
          </a:p>
          <a:p>
            <a:pPr lvl="2"/>
            <a:r>
              <a:rPr lang="pt-PT" dirty="0"/>
              <a:t>problema de colisão de nomes</a:t>
            </a:r>
          </a:p>
          <a:p>
            <a:pPr lvl="2"/>
            <a:r>
              <a:rPr lang="pt-PT" dirty="0"/>
              <a:t>uma primeira evolução: atribuir um diretório diferente para cada utilizador</a:t>
            </a:r>
          </a:p>
          <a:p>
            <a:pPr lvl="1"/>
            <a:r>
              <a:rPr lang="pt-PT" dirty="0">
                <a:solidFill>
                  <a:schemeClr val="accent1"/>
                </a:solidFill>
              </a:rPr>
              <a:t>Organização hierárquica</a:t>
            </a:r>
            <a:r>
              <a:rPr lang="pt-PT" dirty="0"/>
              <a:t>, na forma de uma árvore</a:t>
            </a:r>
          </a:p>
          <a:p>
            <a:pPr lvl="2"/>
            <a:r>
              <a:rPr lang="pt-PT" dirty="0"/>
              <a:t>Proposta no sistema MULTICS pela primeira vez</a:t>
            </a:r>
          </a:p>
          <a:p>
            <a:pPr lvl="2"/>
            <a:r>
              <a:rPr lang="pt-PT" dirty="0"/>
              <a:t>Solução mais comum nos sistemas atuais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160" y="4293610"/>
            <a:ext cx="2928548" cy="20267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106" name="Group 105"/>
          <p:cNvGrpSpPr/>
          <p:nvPr/>
        </p:nvGrpSpPr>
        <p:grpSpPr>
          <a:xfrm>
            <a:off x="1723313" y="4810701"/>
            <a:ext cx="6486659" cy="1535599"/>
            <a:chOff x="914435" y="5711202"/>
            <a:chExt cx="4276447" cy="1068545"/>
          </a:xfrm>
        </p:grpSpPr>
        <p:sp>
          <p:nvSpPr>
            <p:cNvPr id="6" name="Rectangle 5"/>
            <p:cNvSpPr/>
            <p:nvPr/>
          </p:nvSpPr>
          <p:spPr>
            <a:xfrm>
              <a:off x="3261092" y="5711202"/>
              <a:ext cx="425533" cy="1487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/</a:t>
              </a:r>
            </a:p>
          </p:txBody>
        </p:sp>
        <p:cxnSp>
          <p:nvCxnSpPr>
            <p:cNvPr id="8" name="Straight Arrow Connector 7"/>
            <p:cNvCxnSpPr>
              <a:stCxn id="6" idx="2"/>
              <a:endCxn id="18" idx="0"/>
            </p:cNvCxnSpPr>
            <p:nvPr/>
          </p:nvCxnSpPr>
          <p:spPr>
            <a:xfrm flipH="1">
              <a:off x="1642221" y="5859940"/>
              <a:ext cx="1831638" cy="2414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2"/>
              <a:endCxn id="17" idx="0"/>
            </p:cNvCxnSpPr>
            <p:nvPr/>
          </p:nvCxnSpPr>
          <p:spPr>
            <a:xfrm flipH="1">
              <a:off x="2581121" y="5859940"/>
              <a:ext cx="892738" cy="2496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  <a:endCxn id="24" idx="0"/>
            </p:cNvCxnSpPr>
            <p:nvPr/>
          </p:nvCxnSpPr>
          <p:spPr>
            <a:xfrm flipH="1">
              <a:off x="3202032" y="5859940"/>
              <a:ext cx="271827" cy="2496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2"/>
              <a:endCxn id="25" idx="0"/>
            </p:cNvCxnSpPr>
            <p:nvPr/>
          </p:nvCxnSpPr>
          <p:spPr>
            <a:xfrm>
              <a:off x="3473859" y="5859940"/>
              <a:ext cx="176937" cy="240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2"/>
              <a:endCxn id="26" idx="0"/>
            </p:cNvCxnSpPr>
            <p:nvPr/>
          </p:nvCxnSpPr>
          <p:spPr>
            <a:xfrm>
              <a:off x="3473859" y="5859940"/>
              <a:ext cx="767627" cy="2523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407769" y="6109624"/>
              <a:ext cx="346703" cy="1487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bin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380395" y="6101380"/>
              <a:ext cx="523652" cy="13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/>
                <a:t>home</a:t>
              </a:r>
              <a:endParaRPr lang="pt-PT" sz="14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19136" y="6109624"/>
              <a:ext cx="365791" cy="119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etc</a:t>
              </a:r>
              <a:endParaRPr lang="pt-PT" sz="14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05604" y="6100915"/>
              <a:ext cx="490384" cy="14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usr</a:t>
              </a:r>
              <a:endParaRPr lang="pt-PT" sz="14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96294" y="6112287"/>
              <a:ext cx="490384" cy="14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var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67466" y="6090474"/>
              <a:ext cx="490384" cy="14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dev</a:t>
              </a:r>
              <a:endParaRPr lang="pt-PT" sz="1400" b="1" dirty="0"/>
            </a:p>
          </p:txBody>
        </p:sp>
        <p:cxnSp>
          <p:nvCxnSpPr>
            <p:cNvPr id="33" name="Straight Arrow Connector 32"/>
            <p:cNvCxnSpPr>
              <a:stCxn id="6" idx="2"/>
              <a:endCxn id="27" idx="0"/>
            </p:cNvCxnSpPr>
            <p:nvPr/>
          </p:nvCxnSpPr>
          <p:spPr>
            <a:xfrm>
              <a:off x="3473859" y="5859940"/>
              <a:ext cx="1238799" cy="2305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914435" y="6564737"/>
              <a:ext cx="438004" cy="1638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manuel</a:t>
              </a:r>
              <a:endParaRPr lang="pt-PT" sz="14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63822" y="6572264"/>
              <a:ext cx="360211" cy="156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rui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735417" y="6563555"/>
              <a:ext cx="360211" cy="156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pedro</a:t>
              </a:r>
            </a:p>
          </p:txBody>
        </p:sp>
        <p:cxnSp>
          <p:nvCxnSpPr>
            <p:cNvPr id="41" name="Straight Arrow Connector 40"/>
            <p:cNvCxnSpPr>
              <a:stCxn id="18" idx="2"/>
              <a:endCxn id="38" idx="0"/>
            </p:cNvCxnSpPr>
            <p:nvPr/>
          </p:nvCxnSpPr>
          <p:spPr>
            <a:xfrm flipH="1">
              <a:off x="1133437" y="6240480"/>
              <a:ext cx="508784" cy="324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8" idx="2"/>
              <a:endCxn id="40" idx="0"/>
            </p:cNvCxnSpPr>
            <p:nvPr/>
          </p:nvCxnSpPr>
          <p:spPr>
            <a:xfrm>
              <a:off x="1642221" y="6240480"/>
              <a:ext cx="273302" cy="3230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8" idx="2"/>
              <a:endCxn id="39" idx="0"/>
            </p:cNvCxnSpPr>
            <p:nvPr/>
          </p:nvCxnSpPr>
          <p:spPr>
            <a:xfrm flipH="1">
              <a:off x="1543928" y="6240480"/>
              <a:ext cx="98293" cy="331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4244550" y="6566754"/>
              <a:ext cx="523652" cy="13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tty00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667230" y="6575374"/>
              <a:ext cx="523652" cy="13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sda0</a:t>
              </a:r>
            </a:p>
          </p:txBody>
        </p:sp>
        <p:cxnSp>
          <p:nvCxnSpPr>
            <p:cNvPr id="64" name="Straight Arrow Connector 63"/>
            <p:cNvCxnSpPr>
              <a:endCxn id="61" idx="0"/>
            </p:cNvCxnSpPr>
            <p:nvPr/>
          </p:nvCxnSpPr>
          <p:spPr>
            <a:xfrm flipH="1">
              <a:off x="4506376" y="6229574"/>
              <a:ext cx="217683" cy="3371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2" idx="0"/>
            </p:cNvCxnSpPr>
            <p:nvPr/>
          </p:nvCxnSpPr>
          <p:spPr>
            <a:xfrm>
              <a:off x="4724059" y="6229574"/>
              <a:ext cx="204997" cy="345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2107012" y="6582303"/>
              <a:ext cx="275922" cy="132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ls</a:t>
              </a:r>
              <a:endParaRPr lang="pt-PT" sz="1400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394318" y="6582303"/>
              <a:ext cx="275922" cy="132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who</a:t>
              </a:r>
              <a:endParaRPr lang="pt-PT" sz="14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681622" y="6573594"/>
              <a:ext cx="275922" cy="132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date</a:t>
              </a:r>
            </a:p>
          </p:txBody>
        </p:sp>
        <p:cxnSp>
          <p:nvCxnSpPr>
            <p:cNvPr id="70" name="Straight Arrow Connector 69"/>
            <p:cNvCxnSpPr>
              <a:stCxn id="17" idx="2"/>
              <a:endCxn id="67" idx="0"/>
            </p:cNvCxnSpPr>
            <p:nvPr/>
          </p:nvCxnSpPr>
          <p:spPr>
            <a:xfrm flipH="1">
              <a:off x="2244973" y="6258363"/>
              <a:ext cx="336149" cy="323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17" idx="2"/>
              <a:endCxn id="69" idx="0"/>
            </p:cNvCxnSpPr>
            <p:nvPr/>
          </p:nvCxnSpPr>
          <p:spPr>
            <a:xfrm>
              <a:off x="2581121" y="6258363"/>
              <a:ext cx="238462" cy="3152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17" idx="2"/>
              <a:endCxn id="68" idx="0"/>
            </p:cNvCxnSpPr>
            <p:nvPr/>
          </p:nvCxnSpPr>
          <p:spPr>
            <a:xfrm flipH="1">
              <a:off x="2532279" y="6258363"/>
              <a:ext cx="48842" cy="323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2988477" y="6572264"/>
              <a:ext cx="448575" cy="2074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/>
                <a:t>passwd</a:t>
              </a:r>
              <a:endParaRPr lang="pt-PT" sz="1400" b="1" dirty="0"/>
            </a:p>
          </p:txBody>
        </p:sp>
        <p:cxnSp>
          <p:nvCxnSpPr>
            <p:cNvPr id="98" name="Straight Arrow Connector 97"/>
            <p:cNvCxnSpPr>
              <a:stCxn id="24" idx="2"/>
              <a:endCxn id="97" idx="0"/>
            </p:cNvCxnSpPr>
            <p:nvPr/>
          </p:nvCxnSpPr>
          <p:spPr>
            <a:xfrm>
              <a:off x="3202032" y="6229574"/>
              <a:ext cx="10733" cy="3426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493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4785409" y="5238970"/>
            <a:ext cx="1982988" cy="13611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Hierarquia de nomes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PT" dirty="0"/>
              <a:t>Quer o Windows quer o Unix têm um espaço de nomes uniforme</a:t>
            </a:r>
          </a:p>
          <a:p>
            <a:pPr lvl="1"/>
            <a:r>
              <a:rPr lang="pt-PT" dirty="0"/>
              <a:t>ficheiros, diretórios, dispositivos são referenciados usando a mesma sintaxe</a:t>
            </a:r>
          </a:p>
          <a:p>
            <a:r>
              <a:rPr lang="pt-PT" dirty="0"/>
              <a:t>Em ambos os casos existe uma única raiz de nomes</a:t>
            </a:r>
          </a:p>
          <a:p>
            <a:pPr lvl="1"/>
            <a:r>
              <a:rPr lang="pt-PT" dirty="0"/>
              <a:t>todos os nomes de ficheiros, diretórios e dispositivos começam por ‘/’ (Unix) ou ‘\’ (Windows)</a:t>
            </a:r>
          </a:p>
          <a:p>
            <a:r>
              <a:rPr lang="pt-PT" dirty="0" err="1"/>
              <a:t>Mount</a:t>
            </a:r>
            <a:r>
              <a:rPr lang="pt-PT" dirty="0"/>
              <a:t>: é uma operação consiste em ligar a raiz do novo sistema de ficheiro a um diretório do sistema de ficheiros raiz.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85408" y="4845896"/>
            <a:ext cx="7110775" cy="1683347"/>
            <a:chOff x="914435" y="5711202"/>
            <a:chExt cx="4276447" cy="1068545"/>
          </a:xfrm>
        </p:grpSpPr>
        <p:sp>
          <p:nvSpPr>
            <p:cNvPr id="6" name="Rectangle 5"/>
            <p:cNvSpPr/>
            <p:nvPr/>
          </p:nvSpPr>
          <p:spPr>
            <a:xfrm>
              <a:off x="3261092" y="5711202"/>
              <a:ext cx="425533" cy="1487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/</a:t>
              </a:r>
            </a:p>
          </p:txBody>
        </p:sp>
        <p:cxnSp>
          <p:nvCxnSpPr>
            <p:cNvPr id="7" name="Straight Arrow Connector 6"/>
            <p:cNvCxnSpPr>
              <a:stCxn id="9" idx="2"/>
              <a:endCxn id="21" idx="0"/>
            </p:cNvCxnSpPr>
            <p:nvPr/>
          </p:nvCxnSpPr>
          <p:spPr>
            <a:xfrm flipH="1">
              <a:off x="1642221" y="5859940"/>
              <a:ext cx="1831638" cy="2414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9" idx="2"/>
              <a:endCxn id="20" idx="0"/>
            </p:cNvCxnSpPr>
            <p:nvPr/>
          </p:nvCxnSpPr>
          <p:spPr>
            <a:xfrm flipH="1">
              <a:off x="2581121" y="5859940"/>
              <a:ext cx="892738" cy="2496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9" idx="2"/>
              <a:endCxn id="27" idx="0"/>
            </p:cNvCxnSpPr>
            <p:nvPr/>
          </p:nvCxnSpPr>
          <p:spPr>
            <a:xfrm flipH="1">
              <a:off x="3202032" y="5859940"/>
              <a:ext cx="271827" cy="2496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9" idx="2"/>
              <a:endCxn id="28" idx="0"/>
            </p:cNvCxnSpPr>
            <p:nvPr/>
          </p:nvCxnSpPr>
          <p:spPr>
            <a:xfrm>
              <a:off x="3473859" y="5859940"/>
              <a:ext cx="176937" cy="240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2"/>
              <a:endCxn id="29" idx="0"/>
            </p:cNvCxnSpPr>
            <p:nvPr/>
          </p:nvCxnSpPr>
          <p:spPr>
            <a:xfrm>
              <a:off x="3473859" y="5859940"/>
              <a:ext cx="767627" cy="2523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407769" y="6109624"/>
              <a:ext cx="346703" cy="1487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bin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80395" y="6101380"/>
              <a:ext cx="523652" cy="13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home</a:t>
              </a:r>
              <a:endParaRPr lang="pt-PT" sz="1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19136" y="6109624"/>
              <a:ext cx="365791" cy="1199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etc</a:t>
              </a:r>
              <a:endParaRPr lang="pt-PT" sz="14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05604" y="6100915"/>
              <a:ext cx="490384" cy="14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usr</a:t>
              </a:r>
              <a:endParaRPr lang="pt-PT" sz="14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96294" y="6112287"/>
              <a:ext cx="490384" cy="14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var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67466" y="6090474"/>
              <a:ext cx="490384" cy="1400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dev</a:t>
              </a:r>
              <a:endParaRPr lang="pt-PT" sz="1400" b="1" dirty="0"/>
            </a:p>
          </p:txBody>
        </p:sp>
        <p:cxnSp>
          <p:nvCxnSpPr>
            <p:cNvPr id="18" name="Straight Arrow Connector 17"/>
            <p:cNvCxnSpPr>
              <a:stCxn id="9" idx="2"/>
              <a:endCxn id="30" idx="0"/>
            </p:cNvCxnSpPr>
            <p:nvPr/>
          </p:nvCxnSpPr>
          <p:spPr>
            <a:xfrm>
              <a:off x="3473859" y="5859940"/>
              <a:ext cx="1238799" cy="2305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914435" y="6564737"/>
              <a:ext cx="438004" cy="1638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manuel</a:t>
              </a:r>
              <a:endParaRPr lang="pt-PT" sz="1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63822" y="6572264"/>
              <a:ext cx="360211" cy="156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rui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735417" y="6563555"/>
              <a:ext cx="360211" cy="156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pedro</a:t>
              </a:r>
            </a:p>
          </p:txBody>
        </p:sp>
        <p:cxnSp>
          <p:nvCxnSpPr>
            <p:cNvPr id="22" name="Straight Arrow Connector 21"/>
            <p:cNvCxnSpPr>
              <a:stCxn id="21" idx="2"/>
            </p:cNvCxnSpPr>
            <p:nvPr/>
          </p:nvCxnSpPr>
          <p:spPr>
            <a:xfrm flipH="1">
              <a:off x="1133437" y="6240480"/>
              <a:ext cx="508784" cy="324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1" idx="2"/>
            </p:cNvCxnSpPr>
            <p:nvPr/>
          </p:nvCxnSpPr>
          <p:spPr>
            <a:xfrm>
              <a:off x="1642221" y="6240480"/>
              <a:ext cx="273302" cy="3230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1" idx="2"/>
            </p:cNvCxnSpPr>
            <p:nvPr/>
          </p:nvCxnSpPr>
          <p:spPr>
            <a:xfrm flipH="1">
              <a:off x="1543928" y="6240480"/>
              <a:ext cx="98293" cy="331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244550" y="6566754"/>
              <a:ext cx="523652" cy="13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tty00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667230" y="6575374"/>
              <a:ext cx="523652" cy="13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sda0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4506376" y="6229574"/>
              <a:ext cx="217683" cy="3371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724059" y="6229574"/>
              <a:ext cx="204997" cy="345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107012" y="6582303"/>
              <a:ext cx="275922" cy="132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ls</a:t>
              </a:r>
              <a:endParaRPr lang="pt-PT" sz="1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94318" y="6582303"/>
              <a:ext cx="275922" cy="132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 err="1"/>
                <a:t>who</a:t>
              </a:r>
              <a:endParaRPr lang="pt-PT" sz="1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81622" y="6573594"/>
              <a:ext cx="275922" cy="1322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 dirty="0"/>
                <a:t>date</a:t>
              </a:r>
            </a:p>
          </p:txBody>
        </p:sp>
        <p:cxnSp>
          <p:nvCxnSpPr>
            <p:cNvPr id="32" name="Straight Arrow Connector 31"/>
            <p:cNvCxnSpPr>
              <a:stCxn id="20" idx="2"/>
            </p:cNvCxnSpPr>
            <p:nvPr/>
          </p:nvCxnSpPr>
          <p:spPr>
            <a:xfrm flipH="1">
              <a:off x="2244973" y="6258363"/>
              <a:ext cx="336149" cy="323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0" idx="2"/>
            </p:cNvCxnSpPr>
            <p:nvPr/>
          </p:nvCxnSpPr>
          <p:spPr>
            <a:xfrm>
              <a:off x="2581121" y="6258363"/>
              <a:ext cx="238462" cy="3152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0" idx="2"/>
            </p:cNvCxnSpPr>
            <p:nvPr/>
          </p:nvCxnSpPr>
          <p:spPr>
            <a:xfrm flipH="1">
              <a:off x="2532279" y="6258363"/>
              <a:ext cx="48842" cy="323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2988477" y="6572264"/>
              <a:ext cx="448575" cy="20748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400" b="1"/>
                <a:t>passwd</a:t>
              </a:r>
              <a:endParaRPr lang="pt-PT" sz="1400" b="1" dirty="0"/>
            </a:p>
          </p:txBody>
        </p:sp>
        <p:cxnSp>
          <p:nvCxnSpPr>
            <p:cNvPr id="36" name="Straight Arrow Connector 35"/>
            <p:cNvCxnSpPr>
              <a:stCxn id="27" idx="2"/>
            </p:cNvCxnSpPr>
            <p:nvPr/>
          </p:nvCxnSpPr>
          <p:spPr>
            <a:xfrm>
              <a:off x="3202032" y="6229574"/>
              <a:ext cx="10733" cy="3426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793823" y="4823201"/>
            <a:ext cx="42465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" charset="0"/>
              </a:rPr>
              <a:t>mount –t &lt;filesystem&gt; /dev/sda1 /home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9041157" y="4582595"/>
            <a:ext cx="1286892" cy="31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pt-PT" sz="1400" b="1" dirty="0"/>
              <a:t>(/</a:t>
            </a:r>
            <a:r>
              <a:rPr lang="pt-PT" sz="1400" b="1" dirty="0" err="1"/>
              <a:t>dev</a:t>
            </a:r>
            <a:r>
              <a:rPr lang="pt-PT" sz="1400" b="1" dirty="0"/>
              <a:t>/hda0)</a:t>
            </a:r>
          </a:p>
        </p:txBody>
      </p:sp>
    </p:spTree>
    <p:extLst>
      <p:ext uri="{BB962C8B-B14F-4D97-AF65-F5344CB8AC3E}">
        <p14:creationId xmlns:p14="http://schemas.microsoft.com/office/powerpoint/2010/main" val="71419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nome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Extremamente importante para o utilizador</a:t>
            </a:r>
          </a:p>
          <a:p>
            <a:pPr lvl="1"/>
            <a:r>
              <a:rPr lang="pt-PT" dirty="0"/>
              <a:t>Um dos aspetos do sistema de ficheiros visível do exterior</a:t>
            </a:r>
          </a:p>
          <a:p>
            <a:pPr lvl="1"/>
            <a:r>
              <a:rPr lang="pt-PT" altLang="en-US" dirty="0"/>
              <a:t>O primeiro aspeto visível de utilização de um ficheiro</a:t>
            </a:r>
          </a:p>
          <a:p>
            <a:pPr lvl="2"/>
            <a:r>
              <a:rPr lang="pt-PT" altLang="en-US" dirty="0" err="1">
                <a:solidFill>
                  <a:schemeClr val="accent2"/>
                </a:solidFill>
              </a:rPr>
              <a:t>cp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um_ficheiro</a:t>
            </a:r>
            <a:r>
              <a:rPr lang="pt-PT" altLang="en-US" dirty="0">
                <a:solidFill>
                  <a:schemeClr val="accent2"/>
                </a:solidFill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</a:rPr>
              <a:t>outro_ficheiro</a:t>
            </a:r>
            <a:endParaRPr lang="pt-PT" altLang="en-US" dirty="0">
              <a:solidFill>
                <a:schemeClr val="accent2"/>
              </a:solidFill>
            </a:endParaRPr>
          </a:p>
          <a:p>
            <a:pPr lvl="1"/>
            <a:r>
              <a:rPr lang="pt-PT" altLang="en-US" dirty="0"/>
              <a:t>Dimensão</a:t>
            </a:r>
          </a:p>
          <a:p>
            <a:pPr lvl="2"/>
            <a:r>
              <a:rPr lang="pt-PT" altLang="en-US" dirty="0"/>
              <a:t>MS/DOS – tamanho fixo – 8+3 (extensão)</a:t>
            </a:r>
          </a:p>
          <a:p>
            <a:pPr lvl="2"/>
            <a:r>
              <a:rPr lang="pt-PT" altLang="en-US" dirty="0"/>
              <a:t>Linux – tamanho variável (limite de 255 caracteres)</a:t>
            </a:r>
          </a:p>
          <a:p>
            <a:pPr lvl="1"/>
            <a:r>
              <a:rPr lang="pt-PT" altLang="en-US" dirty="0"/>
              <a:t>Extensão</a:t>
            </a:r>
          </a:p>
          <a:p>
            <a:pPr lvl="2"/>
            <a:r>
              <a:rPr lang="pt-PT" altLang="en-US" dirty="0"/>
              <a:t>Formal ou informalmente indicia a natureza (ou conteúdo) do ficheiro</a:t>
            </a:r>
          </a:p>
          <a:p>
            <a:pPr lvl="1"/>
            <a:r>
              <a:rPr lang="pt-PT" altLang="en-US" dirty="0"/>
              <a:t>Case </a:t>
            </a:r>
            <a:r>
              <a:rPr lang="pt-PT" altLang="en-US" dirty="0" err="1"/>
              <a:t>sensitive</a:t>
            </a:r>
            <a:r>
              <a:rPr lang="pt-PT" altLang="en-US" dirty="0"/>
              <a:t>/</a:t>
            </a:r>
            <a:r>
              <a:rPr lang="pt-PT" altLang="en-US" dirty="0" err="1"/>
              <a:t>insensitive</a:t>
            </a:r>
            <a:r>
              <a:rPr lang="pt-PT" altLang="en-US" dirty="0"/>
              <a:t> – distinguir letras maiúsculas e minúsculas</a:t>
            </a:r>
          </a:p>
          <a:p>
            <a:pPr lvl="2"/>
            <a:r>
              <a:rPr lang="pt-PT" altLang="en-US" dirty="0"/>
              <a:t>Unix: case </a:t>
            </a:r>
            <a:r>
              <a:rPr lang="pt-PT" altLang="en-US" dirty="0" err="1"/>
              <a:t>sensitive</a:t>
            </a:r>
            <a:endParaRPr lang="pt-PT" altLang="en-US" dirty="0"/>
          </a:p>
          <a:p>
            <a:pPr lvl="2"/>
            <a:r>
              <a:rPr lang="pt-PT" altLang="en-US" dirty="0"/>
              <a:t>Windows: case </a:t>
            </a:r>
            <a:r>
              <a:rPr lang="pt-PT" altLang="en-US" dirty="0" err="1"/>
              <a:t>insensitive</a:t>
            </a:r>
            <a:r>
              <a:rPr lang="pt-PT" altLang="en-US" dirty="0"/>
              <a:t> (por razões de compatibilidade)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69" y="1874959"/>
            <a:ext cx="4263335" cy="237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4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extensão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/>
              <a:t>Unix</a:t>
            </a:r>
          </a:p>
          <a:p>
            <a:pPr lvl="1"/>
            <a:r>
              <a:rPr lang="pt-PT" altLang="en-US" dirty="0"/>
              <a:t>As extensões são convencionais (tratadas pelo utilizador) e, eventualmente, forçadas pelos programas que tratam determinado tipo de ficheiros</a:t>
            </a:r>
          </a:p>
          <a:p>
            <a:pPr lvl="2"/>
            <a:r>
              <a:rPr lang="pt-PT" altLang="en-US" dirty="0"/>
              <a:t>exemplos: compilador .c .o; .java</a:t>
            </a:r>
            <a:endParaRPr lang="en-GB" altLang="en-US" dirty="0"/>
          </a:p>
          <a:p>
            <a:r>
              <a:rPr lang="pt-PT" altLang="en-US" dirty="0"/>
              <a:t>Windows</a:t>
            </a:r>
            <a:endParaRPr lang="en-GB" altLang="en-US" dirty="0"/>
          </a:p>
          <a:p>
            <a:pPr lvl="1"/>
            <a:r>
              <a:rPr lang="pt-PT" altLang="en-US" dirty="0"/>
              <a:t>Extensões têm significado formal no SO</a:t>
            </a:r>
            <a:endParaRPr lang="en-GB" altLang="en-US" dirty="0"/>
          </a:p>
          <a:p>
            <a:pPr lvl="2"/>
            <a:r>
              <a:rPr lang="pt-PT" altLang="en-US" dirty="0" err="1"/>
              <a:t>ex</a:t>
            </a:r>
            <a:r>
              <a:rPr lang="pt-PT" altLang="en-US" dirty="0"/>
              <a:t>: </a:t>
            </a:r>
            <a:r>
              <a:rPr lang="pt-PT" altLang="en-US" dirty="0" err="1"/>
              <a:t>ficheiro.exe</a:t>
            </a:r>
            <a:r>
              <a:rPr lang="pt-PT" altLang="en-US" dirty="0"/>
              <a:t> – um executável</a:t>
            </a:r>
          </a:p>
          <a:p>
            <a:pPr lvl="1"/>
            <a:r>
              <a:rPr lang="pt-PT" altLang="en-US" dirty="0"/>
              <a:t>Pode-se relacionar uma extensão com uma aplicação (</a:t>
            </a:r>
            <a:r>
              <a:rPr lang="pt-PT" altLang="en-US" dirty="0" err="1"/>
              <a:t>registry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Permite invocar uma aplicação (isto é executar um programa) abrindo um ficheiro com a extensão correspondente</a:t>
            </a:r>
          </a:p>
          <a:p>
            <a:pPr lvl="3"/>
            <a:r>
              <a:rPr lang="pt-PT" altLang="en-US" dirty="0" err="1"/>
              <a:t>ex</a:t>
            </a:r>
            <a:r>
              <a:rPr lang="pt-PT" altLang="en-US" dirty="0"/>
              <a:t>: </a:t>
            </a:r>
            <a:r>
              <a:rPr lang="pt-PT" altLang="en-US" dirty="0" err="1"/>
              <a:t>ficheiro.doc</a:t>
            </a:r>
            <a:r>
              <a:rPr lang="pt-PT" altLang="en-US" dirty="0"/>
              <a:t>  =&gt; executar programa </a:t>
            </a:r>
            <a:r>
              <a:rPr lang="pt-PT" altLang="en-US" dirty="0" err="1"/>
              <a:t>word.exe</a:t>
            </a:r>
            <a:r>
              <a:rPr lang="pt-PT" altLang="en-US" dirty="0"/>
              <a:t>  (passando o ficheiro como argumento)</a:t>
            </a:r>
          </a:p>
          <a:p>
            <a:pPr marL="324000" lvl="1" indent="-324000">
              <a:spcBef>
                <a:spcPts val="1200"/>
              </a:spcBef>
              <a:spcAft>
                <a:spcPts val="200"/>
              </a:spcAft>
              <a:buSzPct val="100000"/>
              <a:buFont typeface="Wingdings" charset="2"/>
              <a:buChar char="§"/>
            </a:pPr>
            <a:r>
              <a:rPr lang="pt-PT" altLang="en-US" dirty="0"/>
              <a:t>Exemplos: .c .</a:t>
            </a:r>
            <a:r>
              <a:rPr lang="pt-PT" altLang="en-US" dirty="0" err="1"/>
              <a:t>cpp</a:t>
            </a:r>
            <a:r>
              <a:rPr lang="pt-PT" altLang="en-US" dirty="0"/>
              <a:t> .h .java</a:t>
            </a:r>
            <a:r>
              <a:rPr lang="en-GB" altLang="en-US" dirty="0"/>
              <a:t>, </a:t>
            </a:r>
            <a:r>
              <a:rPr lang="pt-PT" altLang="en-US" dirty="0"/>
              <a:t>.</a:t>
            </a:r>
            <a:r>
              <a:rPr lang="pt-PT" altLang="en-US" dirty="0" err="1"/>
              <a:t>htm</a:t>
            </a:r>
            <a:r>
              <a:rPr lang="pt-PT" altLang="en-US" dirty="0"/>
              <a:t> .</a:t>
            </a:r>
            <a:r>
              <a:rPr lang="pt-PT" altLang="en-US" dirty="0" err="1"/>
              <a:t>html</a:t>
            </a:r>
            <a:r>
              <a:rPr lang="pt-PT" altLang="en-US" dirty="0"/>
              <a:t> .</a:t>
            </a:r>
            <a:r>
              <a:rPr lang="pt-PT" altLang="en-US" dirty="0" err="1"/>
              <a:t>xml</a:t>
            </a:r>
            <a:r>
              <a:rPr lang="pt-PT" altLang="en-US" dirty="0"/>
              <a:t>, .</a:t>
            </a:r>
            <a:r>
              <a:rPr lang="pt-PT" altLang="en-US" dirty="0" err="1"/>
              <a:t>bmp</a:t>
            </a:r>
            <a:r>
              <a:rPr lang="pt-PT" altLang="en-US" dirty="0"/>
              <a:t> .</a:t>
            </a:r>
            <a:r>
              <a:rPr lang="pt-PT" altLang="en-US" dirty="0" err="1"/>
              <a:t>jpeg</a:t>
            </a:r>
            <a:r>
              <a:rPr lang="pt-PT" altLang="en-US" dirty="0"/>
              <a:t> .mp3 .</a:t>
            </a:r>
            <a:r>
              <a:rPr lang="pt-PT" altLang="en-US" dirty="0" err="1"/>
              <a:t>mpg</a:t>
            </a:r>
            <a:r>
              <a:rPr lang="pt-PT" altLang="en-US" dirty="0"/>
              <a:t>, .Z, .</a:t>
            </a:r>
            <a:r>
              <a:rPr lang="pt-PT" altLang="en-US" dirty="0" err="1"/>
              <a:t>gz</a:t>
            </a:r>
            <a:r>
              <a:rPr lang="pt-PT" altLang="en-US" dirty="0"/>
              <a:t>, .ZIP</a:t>
            </a:r>
          </a:p>
        </p:txBody>
      </p:sp>
    </p:spTree>
    <p:extLst>
      <p:ext uri="{BB962C8B-B14F-4D97-AF65-F5344CB8AC3E}">
        <p14:creationId xmlns:p14="http://schemas.microsoft.com/office/powerpoint/2010/main" val="20345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68C7-33D7-8D41-A638-FBFB84061AC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/>
              <a:t>Ficheiros: conteúdo</a:t>
            </a:r>
            <a:endParaRPr lang="en-US" altLang="en-US" dirty="0"/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lnSpcReduction="10000"/>
          </a:bodyPr>
          <a:lstStyle/>
          <a:p>
            <a:r>
              <a:rPr lang="pt-PT" altLang="en-US" dirty="0"/>
              <a:t>Ficheiros de texto	</a:t>
            </a:r>
          </a:p>
          <a:p>
            <a:pPr lvl="1"/>
            <a:r>
              <a:rPr lang="pt-PT" altLang="en-US" dirty="0"/>
              <a:t>Conteúdo físico</a:t>
            </a:r>
          </a:p>
          <a:p>
            <a:pPr lvl="2"/>
            <a:r>
              <a:rPr lang="pt-PT" altLang="en-US" dirty="0"/>
              <a:t>Sequência de caracteres ASCII,</a:t>
            </a:r>
            <a:r>
              <a:rPr lang="en-GB" altLang="en-US" dirty="0"/>
              <a:t> </a:t>
            </a:r>
            <a:r>
              <a:rPr lang="pt-PT" altLang="en-US" dirty="0"/>
              <a:t>incluindo alguns caracteres especiais: 10 (</a:t>
            </a:r>
            <a:r>
              <a:rPr lang="pt-PT" altLang="en-US" dirty="0" err="1"/>
              <a:t>Line</a:t>
            </a:r>
            <a:r>
              <a:rPr lang="pt-PT" altLang="en-US" dirty="0"/>
              <a:t> </a:t>
            </a:r>
            <a:r>
              <a:rPr lang="pt-PT" altLang="en-US" dirty="0" err="1"/>
              <a:t>feeder</a:t>
            </a:r>
            <a:r>
              <a:rPr lang="pt-PT" altLang="en-US" dirty="0"/>
              <a:t>), 13 (</a:t>
            </a:r>
            <a:r>
              <a:rPr lang="pt-PT" altLang="en-US" dirty="0" err="1"/>
              <a:t>Carriage</a:t>
            </a:r>
            <a:r>
              <a:rPr lang="pt-PT" altLang="en-US" dirty="0"/>
              <a:t> </a:t>
            </a:r>
            <a:r>
              <a:rPr lang="pt-PT" altLang="en-US" dirty="0" err="1"/>
              <a:t>return</a:t>
            </a:r>
            <a:r>
              <a:rPr lang="pt-PT" altLang="en-US" dirty="0"/>
              <a:t>)</a:t>
            </a:r>
          </a:p>
          <a:p>
            <a:pPr lvl="2"/>
            <a:r>
              <a:rPr lang="pt-PT" altLang="en-US" dirty="0"/>
              <a:t>Visível diretamente, exemplo:</a:t>
            </a:r>
          </a:p>
          <a:p>
            <a:pPr lvl="3"/>
            <a:r>
              <a:rPr lang="pt-PT" altLang="en-US" dirty="0">
                <a:solidFill>
                  <a:schemeClr val="accent2"/>
                </a:solidFill>
                <a:latin typeface="Courier" pitchFamily="2" charset="0"/>
              </a:rPr>
              <a:t> </a:t>
            </a:r>
            <a:r>
              <a:rPr lang="pt-PT" altLang="en-US" dirty="0" err="1">
                <a:solidFill>
                  <a:schemeClr val="accent2"/>
                </a:solidFill>
                <a:latin typeface="Courier" pitchFamily="2" charset="0"/>
              </a:rPr>
              <a:t>cat</a:t>
            </a:r>
            <a:r>
              <a:rPr lang="pt-PT" altLang="en-US" dirty="0">
                <a:solidFill>
                  <a:schemeClr val="accent2"/>
                </a:solidFill>
                <a:latin typeface="Courier" pitchFamily="2" charset="0"/>
              </a:rPr>
              <a:t> /</a:t>
            </a:r>
            <a:r>
              <a:rPr lang="pt-PT" altLang="en-US" dirty="0" err="1">
                <a:solidFill>
                  <a:schemeClr val="accent2"/>
                </a:solidFill>
                <a:latin typeface="Courier" pitchFamily="2" charset="0"/>
              </a:rPr>
              <a:t>etc</a:t>
            </a:r>
            <a:r>
              <a:rPr lang="pt-PT" altLang="en-US" dirty="0">
                <a:solidFill>
                  <a:schemeClr val="accent2"/>
                </a:solidFill>
                <a:latin typeface="Courier" pitchFamily="2" charset="0"/>
              </a:rPr>
              <a:t>/</a:t>
            </a:r>
            <a:r>
              <a:rPr lang="pt-PT" altLang="en-US" dirty="0" err="1">
                <a:solidFill>
                  <a:schemeClr val="accent2"/>
                </a:solidFill>
                <a:latin typeface="Courier" pitchFamily="2" charset="0"/>
              </a:rPr>
              <a:t>passwd</a:t>
            </a:r>
            <a:endParaRPr lang="pt-PT" altLang="en-US" dirty="0">
              <a:solidFill>
                <a:schemeClr val="accent2"/>
              </a:solidFill>
              <a:latin typeface="Courier" pitchFamily="2" charset="0"/>
            </a:endParaRPr>
          </a:p>
          <a:p>
            <a:pPr lvl="1"/>
            <a:r>
              <a:rPr lang="pt-PT" altLang="en-US" dirty="0"/>
              <a:t>O conteúdo funcional pode ser o mais diverso</a:t>
            </a:r>
          </a:p>
          <a:p>
            <a:pPr lvl="2"/>
            <a:r>
              <a:rPr lang="pt-PT" altLang="en-US" dirty="0"/>
              <a:t>exemplo: código em c; script </a:t>
            </a:r>
            <a:r>
              <a:rPr lang="pt-PT" altLang="en-US" dirty="0" err="1"/>
              <a:t>shell</a:t>
            </a:r>
            <a:r>
              <a:rPr lang="pt-PT" altLang="en-US" dirty="0"/>
              <a:t>; dados </a:t>
            </a:r>
            <a:r>
              <a:rPr lang="pt-PT" altLang="en-US" dirty="0" err="1"/>
              <a:t>xml</a:t>
            </a:r>
            <a:endParaRPr lang="pt-PT" altLang="en-US" dirty="0"/>
          </a:p>
          <a:p>
            <a:r>
              <a:rPr lang="pt-PT" altLang="en-US" dirty="0"/>
              <a:t>Ficheiros binários</a:t>
            </a:r>
          </a:p>
          <a:p>
            <a:pPr lvl="1"/>
            <a:r>
              <a:rPr lang="pt-PT" altLang="en-US" dirty="0"/>
              <a:t>Conteúdo físico não interpretável como um conjunto de caracteres ASCII	</a:t>
            </a:r>
          </a:p>
          <a:p>
            <a:pPr lvl="1"/>
            <a:r>
              <a:rPr lang="pt-PT" altLang="en-US" dirty="0"/>
              <a:t>Não é visível diretamente</a:t>
            </a:r>
          </a:p>
          <a:p>
            <a:pPr lvl="2"/>
            <a:r>
              <a:rPr lang="pt-PT" altLang="en-US" dirty="0"/>
              <a:t>exemplo: </a:t>
            </a:r>
            <a:r>
              <a:rPr lang="pt-PT" altLang="en-US" dirty="0" err="1">
                <a:solidFill>
                  <a:schemeClr val="accent2"/>
                </a:solidFill>
                <a:latin typeface="Courier" pitchFamily="2" charset="0"/>
              </a:rPr>
              <a:t>cat</a:t>
            </a:r>
            <a:r>
              <a:rPr lang="pt-PT" altLang="en-US" dirty="0">
                <a:solidFill>
                  <a:schemeClr val="accent2"/>
                </a:solidFill>
                <a:latin typeface="Courier" pitchFamily="2" charset="0"/>
              </a:rPr>
              <a:t> /bin/</a:t>
            </a:r>
            <a:r>
              <a:rPr lang="pt-PT" altLang="en-US" dirty="0" err="1">
                <a:solidFill>
                  <a:schemeClr val="accent2"/>
                </a:solidFill>
                <a:latin typeface="Courier" pitchFamily="2" charset="0"/>
              </a:rPr>
              <a:t>cat</a:t>
            </a:r>
            <a:r>
              <a:rPr lang="pt-PT" altLang="en-US" dirty="0">
                <a:solidFill>
                  <a:schemeClr val="accent2"/>
                </a:solidFill>
                <a:latin typeface="Courier" pitchFamily="2" charset="0"/>
              </a:rPr>
              <a:t>; </a:t>
            </a:r>
            <a:r>
              <a:rPr lang="pt-PT" altLang="en-US" dirty="0" err="1">
                <a:solidFill>
                  <a:schemeClr val="accent2"/>
                </a:solidFill>
                <a:latin typeface="Courier" pitchFamily="2" charset="0"/>
              </a:rPr>
              <a:t>reset</a:t>
            </a:r>
            <a:endParaRPr lang="pt-PT" altLang="en-US" dirty="0">
              <a:solidFill>
                <a:schemeClr val="accent2"/>
              </a:solidFill>
              <a:latin typeface="Courier" pitchFamily="2" charset="0"/>
            </a:endParaRPr>
          </a:p>
          <a:p>
            <a:pPr lvl="1"/>
            <a:r>
              <a:rPr lang="pt-PT" altLang="en-US" dirty="0"/>
              <a:t>Tratáveis apenas por programas (ou os próprios ficheiros são programas)</a:t>
            </a:r>
          </a:p>
        </p:txBody>
      </p:sp>
    </p:spTree>
    <p:extLst>
      <p:ext uri="{BB962C8B-B14F-4D97-AF65-F5344CB8AC3E}">
        <p14:creationId xmlns:p14="http://schemas.microsoft.com/office/powerpoint/2010/main" val="5111668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782</TotalTime>
  <Words>3645</Words>
  <Application>Microsoft Macintosh PowerPoint</Application>
  <PresentationFormat>Widescreen</PresentationFormat>
  <Paragraphs>767</Paragraphs>
  <Slides>46</Slides>
  <Notes>14</Notes>
  <HiddenSlides>12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ＭＳ Ｐゴシック</vt:lpstr>
      <vt:lpstr>Arial</vt:lpstr>
      <vt:lpstr>Calibri</vt:lpstr>
      <vt:lpstr>Calibri Light</vt:lpstr>
      <vt:lpstr>Consolas</vt:lpstr>
      <vt:lpstr>Courier</vt:lpstr>
      <vt:lpstr>DejaVu Sans</vt:lpstr>
      <vt:lpstr>Symbol</vt:lpstr>
      <vt:lpstr>Tahoma</vt:lpstr>
      <vt:lpstr>Wingdings</vt:lpstr>
      <vt:lpstr>Retrospect</vt:lpstr>
      <vt:lpstr>Sistema de Ficheiros</vt:lpstr>
      <vt:lpstr>Introdução</vt:lpstr>
      <vt:lpstr>A realidade</vt:lpstr>
      <vt:lpstr>Sistema de Ficheiros (File System)</vt:lpstr>
      <vt:lpstr>Organização dos ficheiros</vt:lpstr>
      <vt:lpstr>Hierarquia de nomes</vt:lpstr>
      <vt:lpstr>Ficheiros: nome</vt:lpstr>
      <vt:lpstr>Ficheiros: extensão</vt:lpstr>
      <vt:lpstr>Ficheiros: conteúdo</vt:lpstr>
      <vt:lpstr>Ficheiros: conteúdo</vt:lpstr>
      <vt:lpstr>Ficheiros: acesso</vt:lpstr>
      <vt:lpstr>Ficheiros: acesso</vt:lpstr>
      <vt:lpstr>Ficheiros: atributos</vt:lpstr>
      <vt:lpstr>Ficheiros: operações</vt:lpstr>
      <vt:lpstr>Ficheiros: operações</vt:lpstr>
      <vt:lpstr>Diretórios</vt:lpstr>
      <vt:lpstr>Disco: organização lógica</vt:lpstr>
      <vt:lpstr>Disco: organização lógica</vt:lpstr>
      <vt:lpstr>Partição: organização lógica</vt:lpstr>
      <vt:lpstr>Implementação do Sistema de Ficheiros</vt:lpstr>
      <vt:lpstr>Implementação do Sistema de Ficheiros</vt:lpstr>
      <vt:lpstr>Implementação do Sistema de Ficheiros</vt:lpstr>
      <vt:lpstr>Sistema de Ficheiros: FAT</vt:lpstr>
      <vt:lpstr>Sistema de Ficheiros: FAT</vt:lpstr>
      <vt:lpstr>Sistema de Ficheiros: i-nodes</vt:lpstr>
      <vt:lpstr>Sistema de Ficheiros: i-nodes</vt:lpstr>
      <vt:lpstr>Sistema de Ficheiros: i-nodes</vt:lpstr>
      <vt:lpstr>Sistema de Ficheiros: diretórios</vt:lpstr>
      <vt:lpstr>Sistema de Ficheiros: links</vt:lpstr>
      <vt:lpstr>Sistema de Ficheiros: Questões de Implementação</vt:lpstr>
      <vt:lpstr>Questões de Implementação</vt:lpstr>
      <vt:lpstr>Questões de Implementação</vt:lpstr>
      <vt:lpstr>Questões de Implementação</vt:lpstr>
      <vt:lpstr>Questões de Implementação</vt:lpstr>
      <vt:lpstr>MS-DOS e Windows 98 – FATs</vt:lpstr>
      <vt:lpstr>MS-DOS e Windows 98 – FATs</vt:lpstr>
      <vt:lpstr>MS-DOS e Windows 98 – FATs</vt:lpstr>
      <vt:lpstr>MS-DOS e Windows 98 – FATs</vt:lpstr>
      <vt:lpstr>MS-DOS e Windows 98 – FATs</vt:lpstr>
      <vt:lpstr>MS-DOS e Windows 98 – FATs</vt:lpstr>
      <vt:lpstr>MS-DOS e Windows 98 – FATs</vt:lpstr>
      <vt:lpstr>Linux – ext2</vt:lpstr>
      <vt:lpstr>Linux – ext2</vt:lpstr>
      <vt:lpstr>Linux – ext2</vt:lpstr>
      <vt:lpstr>Linux – ext2</vt:lpstr>
      <vt:lpstr>TPC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</dc:title>
  <dc:creator>Fernando</dc:creator>
  <cp:lastModifiedBy>Fernando</cp:lastModifiedBy>
  <cp:revision>134</cp:revision>
  <cp:lastPrinted>2016-09-02T13:40:33Z</cp:lastPrinted>
  <dcterms:created xsi:type="dcterms:W3CDTF">2016-09-02T13:09:57Z</dcterms:created>
  <dcterms:modified xsi:type="dcterms:W3CDTF">2018-10-07T21:48:26Z</dcterms:modified>
</cp:coreProperties>
</file>