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803" r:id="rId1"/>
  </p:sldMasterIdLst>
  <p:notesMasterIdLst>
    <p:notesMasterId r:id="rId48"/>
  </p:notesMasterIdLst>
  <p:sldIdLst>
    <p:sldId id="256" r:id="rId2"/>
    <p:sldId id="291" r:id="rId3"/>
    <p:sldId id="288" r:id="rId4"/>
    <p:sldId id="28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302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93" r:id="rId37"/>
    <p:sldId id="292" r:id="rId38"/>
    <p:sldId id="294" r:id="rId39"/>
    <p:sldId id="298" r:id="rId40"/>
    <p:sldId id="301" r:id="rId41"/>
    <p:sldId id="297" r:id="rId42"/>
    <p:sldId id="299" r:id="rId43"/>
    <p:sldId id="300" r:id="rId44"/>
    <p:sldId id="296" r:id="rId45"/>
    <p:sldId id="303" r:id="rId46"/>
    <p:sldId id="30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F1FD"/>
    <a:srgbClr val="0033CC"/>
    <a:srgbClr val="CC00FF"/>
    <a:srgbClr val="CC3300"/>
    <a:srgbClr val="8B3535"/>
    <a:srgbClr val="2A9A3D"/>
    <a:srgbClr val="EFC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49"/>
    <p:restoredTop sz="96857"/>
  </p:normalViewPr>
  <p:slideViewPr>
    <p:cSldViewPr snapToGrid="0" snapToObjects="1">
      <p:cViewPr varScale="1">
        <p:scale>
          <a:sx n="128" d="100"/>
          <a:sy n="128" d="100"/>
        </p:scale>
        <p:origin x="192" y="6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0342D-38C3-604A-AFC0-190AF142ED31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DEF9-177E-F049-8DF6-EEB3F608B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8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3DEF9-177E-F049-8DF6-EEB3F608B9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PT" dirty="0"/>
              <a:t>Cuidado com o \n</a:t>
            </a:r>
          </a:p>
        </p:txBody>
      </p:sp>
    </p:spTree>
    <p:extLst>
      <p:ext uri="{BB962C8B-B14F-4D97-AF65-F5344CB8AC3E}">
        <p14:creationId xmlns:p14="http://schemas.microsoft.com/office/powerpoint/2010/main" val="207315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PT" dirty="0"/>
              <a:t>Cuidado com o \n</a:t>
            </a:r>
          </a:p>
        </p:txBody>
      </p:sp>
    </p:spTree>
    <p:extLst>
      <p:ext uri="{BB962C8B-B14F-4D97-AF65-F5344CB8AC3E}">
        <p14:creationId xmlns:p14="http://schemas.microsoft.com/office/powerpoint/2010/main" val="69663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3DEF9-177E-F049-8DF6-EEB3F608B92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879" y="758953"/>
            <a:ext cx="11011200" cy="21138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879" y="3168028"/>
            <a:ext cx="11011200" cy="316077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b="0" i="0" kern="0" cap="none" spc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620879" y="2959230"/>
            <a:ext cx="11011200" cy="129571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0">
                <a:schemeClr val="bg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63817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8160" y="260707"/>
            <a:ext cx="11155680" cy="1023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8585" y="1836739"/>
            <a:ext cx="11154833" cy="44046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5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8160" y="260707"/>
            <a:ext cx="11155680" cy="1023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192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18160" y="260707"/>
            <a:ext cx="11155680" cy="1023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234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160" y="260707"/>
            <a:ext cx="11155680" cy="1023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1" y="1845734"/>
            <a:ext cx="11155679" cy="43659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text</a:t>
            </a:r>
            <a:r>
              <a:rPr lang="pt-PT" noProof="0" dirty="0"/>
              <a:t> </a:t>
            </a:r>
            <a:r>
              <a:rPr lang="pt-PT" noProof="0" dirty="0" err="1"/>
              <a:t>styles</a:t>
            </a:r>
            <a:endParaRPr lang="pt-PT" noProof="0" dirty="0"/>
          </a:p>
          <a:p>
            <a:pPr lvl="1"/>
            <a:r>
              <a:rPr lang="pt-PT" noProof="0" dirty="0" err="1"/>
              <a:t>Second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  <a:p>
            <a:pPr lvl="2"/>
            <a:r>
              <a:rPr lang="pt-PT" noProof="0" dirty="0" err="1"/>
              <a:t>Third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  <a:p>
            <a:pPr lvl="3"/>
            <a:r>
              <a:rPr lang="pt-PT" noProof="0" dirty="0" err="1"/>
              <a:t>Fourth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  <a:p>
            <a:pPr lvl="4"/>
            <a:r>
              <a:rPr lang="pt-PT" noProof="0" dirty="0" err="1"/>
              <a:t>Fifth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1" y="6459787"/>
            <a:ext cx="3051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605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7"/>
            <a:ext cx="1773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95BE68C7-33D7-8D41-A638-FBFB84061A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18159" y="1342814"/>
            <a:ext cx="11155680" cy="89987"/>
          </a:xfrm>
          <a:prstGeom prst="rect">
            <a:avLst/>
          </a:prstGeom>
          <a:gradFill flip="none" rotWithShape="1">
            <a:gsLst>
              <a:gs pos="50000">
                <a:schemeClr val="accent1"/>
              </a:gs>
              <a:gs pos="0">
                <a:schemeClr val="bg1"/>
              </a:gs>
              <a:gs pos="100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69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4" r:id="rId1"/>
    <p:sldLayoutId id="2147485805" r:id="rId2"/>
    <p:sldLayoutId id="2147485807" r:id="rId3"/>
    <p:sldLayoutId id="2147485808" r:id="rId4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4000" indent="-3240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PT"/>
              <a:t>Linguagem C</a:t>
            </a:r>
            <a:endParaRPr lang="pt-PT" dirty="0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Ø"/>
            </a:pPr>
            <a:r>
              <a:rPr lang="pt-PT" altLang="en-US"/>
              <a:t>Linguagem Imperativa</a:t>
            </a:r>
          </a:p>
          <a:p>
            <a:pPr marL="342900" indent="-342900">
              <a:buFont typeface="Wingdings" charset="2"/>
              <a:buChar char="Ø"/>
            </a:pPr>
            <a:r>
              <a:rPr lang="pt-PT" altLang="en-US"/>
              <a:t>Denis Ritchie (1941-2011) – 1972 –  (AT&amp;T Bell Labs)</a:t>
            </a:r>
          </a:p>
          <a:p>
            <a:pPr marL="342900" indent="-342900">
              <a:buFont typeface="Wingdings" charset="2"/>
              <a:buChar char="Ø"/>
            </a:pPr>
            <a:r>
              <a:rPr lang="pt-PT" altLang="en-US"/>
              <a:t>Desenvolvida para a implementação do Unix</a:t>
            </a:r>
          </a:p>
          <a:p>
            <a:pPr marL="342900" indent="-342900">
              <a:buFont typeface="Wingdings" charset="2"/>
              <a:buChar char="Ø"/>
            </a:pPr>
            <a:r>
              <a:rPr lang="pt-PT" altLang="en-US"/>
              <a:t>Uma das linguagens de programação mais populares</a:t>
            </a:r>
          </a:p>
          <a:p>
            <a:pPr marL="342900" indent="-342900">
              <a:buFont typeface="Wingdings" charset="2"/>
              <a:buChar char="Ø"/>
            </a:pPr>
            <a:r>
              <a:rPr lang="pt-PT" altLang="en-US"/>
              <a:t>C++ começou por ser uma extensão do C</a:t>
            </a:r>
            <a:endParaRPr lang="pt-PT" altLang="en-US" dirty="0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8171670" y="2094904"/>
            <a:ext cx="34604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100" i="1" dirty="0">
                <a:solidFill>
                  <a:schemeClr val="bg1">
                    <a:lumMod val="50000"/>
                  </a:schemeClr>
                </a:solidFill>
              </a:rPr>
              <a:t>Dennis Ritchie      </a:t>
            </a:r>
            <a:r>
              <a:rPr lang="pt-PT" altLang="en-US" sz="1100" i="1" dirty="0" err="1">
                <a:solidFill>
                  <a:schemeClr val="bg1">
                    <a:lumMod val="50000"/>
                  </a:schemeClr>
                </a:solidFill>
              </a:rPr>
              <a:t>Ken</a:t>
            </a:r>
            <a:r>
              <a:rPr lang="pt-PT" altLang="en-US" sz="11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altLang="en-US" sz="1100" i="1" dirty="0" err="1">
                <a:solidFill>
                  <a:schemeClr val="bg1">
                    <a:lumMod val="50000"/>
                  </a:schemeClr>
                </a:solidFill>
              </a:rPr>
              <a:t>Thompson</a:t>
            </a:r>
            <a:r>
              <a:rPr lang="pt-PT" altLang="en-US" sz="1100" i="1" dirty="0">
                <a:solidFill>
                  <a:schemeClr val="bg1">
                    <a:lumMod val="50000"/>
                  </a:schemeClr>
                </a:solidFill>
              </a:rPr>
              <a:t>    Brian </a:t>
            </a:r>
            <a:r>
              <a:rPr lang="pt-PT" altLang="en-US" sz="1100" i="1" dirty="0" err="1">
                <a:solidFill>
                  <a:schemeClr val="bg1">
                    <a:lumMod val="50000"/>
                  </a:schemeClr>
                </a:solidFill>
              </a:rPr>
              <a:t>Kernighan</a:t>
            </a:r>
            <a:endParaRPr lang="pt-PT" altLang="en-US" sz="1100" i="1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r>
              <a:rPr lang="pt-PT" altLang="en-US" sz="1100" i="1" dirty="0">
                <a:solidFill>
                  <a:schemeClr val="bg1">
                    <a:lumMod val="50000"/>
                  </a:schemeClr>
                </a:solidFill>
              </a:rPr>
              <a:t>    (C, Unix)             (B, Unix)              (AWK)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2EE40-90B3-46AB-A6A2-8DD06BFA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570" y="3218528"/>
            <a:ext cx="2422780" cy="3405499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4" name="Picture 2" descr="Resultado de imagem para kernighan ritchie thompson">
            <a:extLst>
              <a:ext uri="{FF2B5EF4-FFF2-40B4-BE49-F238E27FC236}">
                <a16:creationId xmlns:a16="http://schemas.microsoft.com/office/drawing/2014/main" id="{7F2A5EA4-C92C-4016-B4E4-294CB5215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t="24471" r="6255" b="22049"/>
          <a:stretch/>
        </p:blipFill>
        <p:spPr bwMode="auto">
          <a:xfrm>
            <a:off x="8171670" y="574988"/>
            <a:ext cx="3390071" cy="154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7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Estruturas de controlo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/>
              <a:t>if, if-else-if</a:t>
            </a: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565401"/>
            <a:ext cx="6553200" cy="3894386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600" dirty="0">
                <a:solidFill>
                  <a:srgbClr val="643820"/>
                </a:solidFill>
                <a:latin typeface="Menlo-Regular" charset="0"/>
              </a:rPr>
              <a:t>#</a:t>
            </a:r>
            <a:r>
              <a:rPr lang="pt-PT" altLang="en-US" sz="1600" dirty="0" err="1">
                <a:solidFill>
                  <a:srgbClr val="643820"/>
                </a:solidFill>
                <a:latin typeface="Menlo-Regular" charset="0"/>
              </a:rPr>
              <a:t>include</a:t>
            </a:r>
            <a:r>
              <a:rPr lang="pt-PT" altLang="en-US" sz="1600" dirty="0">
                <a:solidFill>
                  <a:srgbClr val="643820"/>
                </a:solidFill>
                <a:latin typeface="Menlo-Regular" charset="0"/>
              </a:rPr>
              <a:t> </a:t>
            </a:r>
            <a:r>
              <a:rPr lang="pt-PT" altLang="en-US" sz="1600" dirty="0">
                <a:solidFill>
                  <a:srgbClr val="C41A16"/>
                </a:solidFill>
                <a:latin typeface="Menlo-Regular" charset="0"/>
              </a:rPr>
              <a:t>&lt;</a:t>
            </a:r>
            <a:r>
              <a:rPr lang="pt-PT" altLang="en-US" sz="1600" dirty="0" err="1">
                <a:solidFill>
                  <a:srgbClr val="C41A16"/>
                </a:solidFill>
                <a:latin typeface="Menlo-Regular" charset="0"/>
              </a:rPr>
              <a:t>stdio.h</a:t>
            </a:r>
            <a:r>
              <a:rPr lang="pt-PT" altLang="en-US" sz="1600" dirty="0">
                <a:solidFill>
                  <a:srgbClr val="C41A16"/>
                </a:solidFill>
                <a:latin typeface="Menlo-Regular" charset="0"/>
              </a:rPr>
              <a:t>&gt;</a:t>
            </a:r>
            <a:endParaRPr lang="pt-PT" altLang="en-US" sz="1600" dirty="0">
              <a:solidFill>
                <a:srgbClr val="643820"/>
              </a:solidFill>
              <a:latin typeface="Menlo-Regular" charset="0"/>
            </a:endParaRPr>
          </a:p>
          <a:p>
            <a:pPr eaLnBrk="1" hangingPunct="1"/>
            <a:r>
              <a:rPr lang="en-US" altLang="en-US" sz="1600" dirty="0" err="1">
                <a:latin typeface="Menlo-Regular" charset="0"/>
              </a:rPr>
              <a:t>int</a:t>
            </a:r>
            <a:r>
              <a:rPr lang="en-US" altLang="en-US" sz="1600" dirty="0">
                <a:latin typeface="Menlo-Regular" charset="0"/>
              </a:rPr>
              <a:t> main() {</a:t>
            </a:r>
          </a:p>
          <a:p>
            <a:pPr eaLnBrk="1" hangingPunct="1"/>
            <a:r>
              <a:rPr lang="hu-HU" altLang="en-US" sz="1600" dirty="0">
                <a:latin typeface="Menlo-Regular" charset="0"/>
              </a:rPr>
              <a:t>     </a:t>
            </a:r>
            <a:r>
              <a:rPr lang="hu-HU" altLang="en-US" sz="1600" dirty="0">
                <a:solidFill>
                  <a:srgbClr val="AA0D91"/>
                </a:solidFill>
                <a:latin typeface="Menlo-Regular" charset="0"/>
              </a:rPr>
              <a:t>int</a:t>
            </a:r>
            <a:r>
              <a:rPr lang="hu-HU" altLang="en-US" sz="1600" dirty="0">
                <a:latin typeface="Menlo-Regular" charset="0"/>
              </a:rPr>
              <a:t> a, b;</a:t>
            </a:r>
          </a:p>
          <a:p>
            <a:pPr eaLnBrk="1" hangingPunct="1"/>
            <a:endParaRPr lang="en-US" altLang="en-US" sz="1600" dirty="0">
              <a:latin typeface="Menlo-Regular" charset="0"/>
            </a:endParaRP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printf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Diga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 um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número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: "</a:t>
            </a:r>
            <a:r>
              <a:rPr lang="en-US" altLang="en-US" sz="1600" dirty="0">
                <a:latin typeface="Menlo-Regular" charset="0"/>
              </a:rPr>
              <a:t>);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scanf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"%d"</a:t>
            </a:r>
            <a:r>
              <a:rPr lang="en-US" altLang="en-US" sz="1600" dirty="0">
                <a:latin typeface="Menlo-Regular" charset="0"/>
              </a:rPr>
              <a:t>, &amp;a);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printf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Diga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 outro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número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: "</a:t>
            </a:r>
            <a:r>
              <a:rPr lang="en-US" altLang="en-US" sz="1600" dirty="0">
                <a:latin typeface="Menlo-Regular" charset="0"/>
              </a:rPr>
              <a:t>);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scanf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"%d"</a:t>
            </a:r>
            <a:r>
              <a:rPr lang="en-US" altLang="en-US" sz="1600" dirty="0">
                <a:latin typeface="Menlo-Regular" charset="0"/>
              </a:rPr>
              <a:t>, &amp;b);</a:t>
            </a:r>
          </a:p>
          <a:p>
            <a:pPr eaLnBrk="1" hangingPunct="1"/>
            <a:r>
              <a:rPr lang="en-US" altLang="en-US" sz="1600" b="1" dirty="0">
                <a:latin typeface="Menlo-Regular" charset="0"/>
              </a:rPr>
              <a:t>     </a:t>
            </a:r>
            <a:r>
              <a:rPr lang="en-US" altLang="en-US" sz="1600" b="1" dirty="0">
                <a:solidFill>
                  <a:srgbClr val="AA0D91"/>
                </a:solidFill>
                <a:latin typeface="Menlo-Regular" charset="0"/>
              </a:rPr>
              <a:t>if</a:t>
            </a:r>
            <a:r>
              <a:rPr lang="en-US" altLang="en-US" sz="1600" b="1" dirty="0">
                <a:latin typeface="Menlo-Regular" charset="0"/>
              </a:rPr>
              <a:t> ( b &gt; a )</a:t>
            </a:r>
          </a:p>
          <a:p>
            <a:pPr eaLnBrk="1" hangingPunct="1"/>
            <a:r>
              <a:rPr lang="pt-BR" altLang="en-US" sz="1600" dirty="0">
                <a:latin typeface="Menlo-Regular" charset="0"/>
              </a:rPr>
              <a:t>       </a:t>
            </a:r>
            <a:r>
              <a:rPr lang="pt-BR" altLang="en-US" sz="1600" dirty="0" err="1">
                <a:latin typeface="Menlo-Regular" charset="0"/>
              </a:rPr>
              <a:t>printf</a:t>
            </a:r>
            <a:r>
              <a:rPr lang="pt-BR" altLang="en-US" sz="1600" dirty="0">
                <a:latin typeface="Menlo-Regular" charset="0"/>
              </a:rPr>
              <a:t> (</a:t>
            </a:r>
            <a:r>
              <a:rPr lang="pt-BR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pt-BR" altLang="en-US" sz="1600" dirty="0" err="1">
                <a:solidFill>
                  <a:srgbClr val="C41A16"/>
                </a:solidFill>
                <a:latin typeface="Menlo-Regular" charset="0"/>
              </a:rPr>
              <a:t>B</a:t>
            </a:r>
            <a:r>
              <a:rPr lang="pt-BR" altLang="en-US" sz="1600" dirty="0">
                <a:solidFill>
                  <a:srgbClr val="C41A16"/>
                </a:solidFill>
                <a:latin typeface="Menlo-Regular" charset="0"/>
              </a:rPr>
              <a:t> é maior do que A\</a:t>
            </a:r>
            <a:r>
              <a:rPr lang="pt-BR" altLang="en-US" sz="1600" dirty="0" err="1">
                <a:solidFill>
                  <a:srgbClr val="C41A16"/>
                </a:solidFill>
                <a:latin typeface="Menlo-Regular" charset="0"/>
              </a:rPr>
              <a:t>n</a:t>
            </a:r>
            <a:r>
              <a:rPr lang="pt-BR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pt-BR" altLang="en-US" sz="1600" dirty="0">
                <a:latin typeface="Menlo-Regular" charset="0"/>
              </a:rPr>
              <a:t>);</a:t>
            </a:r>
          </a:p>
          <a:p>
            <a:pPr eaLnBrk="1" hangingPunct="1"/>
            <a:r>
              <a:rPr lang="en-US" altLang="en-US" sz="1600" b="1" dirty="0">
                <a:latin typeface="Menlo-Regular" charset="0"/>
              </a:rPr>
              <a:t>     </a:t>
            </a:r>
            <a:r>
              <a:rPr lang="en-US" altLang="en-US" sz="1600" b="1" dirty="0">
                <a:solidFill>
                  <a:srgbClr val="AA0D91"/>
                </a:solidFill>
                <a:latin typeface="Menlo-Regular" charset="0"/>
              </a:rPr>
              <a:t>else</a:t>
            </a:r>
            <a:r>
              <a:rPr lang="en-US" altLang="en-US" sz="1600" b="1" dirty="0">
                <a:latin typeface="Menlo-Regular" charset="0"/>
              </a:rPr>
              <a:t> </a:t>
            </a:r>
            <a:r>
              <a:rPr lang="en-US" altLang="en-US" sz="1600" b="1" dirty="0">
                <a:solidFill>
                  <a:srgbClr val="AA0D91"/>
                </a:solidFill>
                <a:latin typeface="Menlo-Regular" charset="0"/>
              </a:rPr>
              <a:t>if</a:t>
            </a:r>
            <a:r>
              <a:rPr lang="en-US" altLang="en-US" sz="1600" b="1" dirty="0">
                <a:latin typeface="Menlo-Regular" charset="0"/>
              </a:rPr>
              <a:t> ( a &gt; b )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  </a:t>
            </a:r>
            <a:r>
              <a:rPr lang="en-US" altLang="en-US" sz="1600" dirty="0" err="1">
                <a:latin typeface="Menlo-Regular" charset="0"/>
              </a:rPr>
              <a:t>printf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"A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é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maior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 do que B\n"</a:t>
            </a:r>
            <a:r>
              <a:rPr lang="en-US" altLang="en-US" sz="1600" dirty="0">
                <a:latin typeface="Menlo-Regular" charset="0"/>
              </a:rPr>
              <a:t>);</a:t>
            </a:r>
          </a:p>
          <a:p>
            <a:pPr eaLnBrk="1" hangingPunct="1"/>
            <a:r>
              <a:rPr lang="hu-HU" altLang="en-US" sz="1600" b="1" dirty="0">
                <a:latin typeface="Menlo-Regular" charset="0"/>
              </a:rPr>
              <a:t>     </a:t>
            </a:r>
            <a:r>
              <a:rPr lang="hu-HU" altLang="en-US" sz="1600" b="1" dirty="0" err="1">
                <a:solidFill>
                  <a:srgbClr val="AA0D91"/>
                </a:solidFill>
                <a:latin typeface="Menlo-Regular" charset="0"/>
              </a:rPr>
              <a:t>else</a:t>
            </a:r>
            <a:endParaRPr lang="hu-HU" altLang="en-US" sz="1600" b="1" dirty="0">
              <a:latin typeface="Menlo-Regular" charset="0"/>
            </a:endParaRP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  </a:t>
            </a:r>
            <a:r>
              <a:rPr lang="en-US" altLang="en-US" sz="1600" dirty="0" err="1">
                <a:latin typeface="Menlo-Regular" charset="0"/>
              </a:rPr>
              <a:t>printf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"São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iguais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\n"</a:t>
            </a:r>
            <a:r>
              <a:rPr lang="en-US" altLang="en-US" sz="1600" dirty="0">
                <a:latin typeface="Menlo-Regular" charset="0"/>
              </a:rPr>
              <a:t>);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}</a:t>
            </a:r>
          </a:p>
          <a:p>
            <a:pPr eaLnBrk="1" hangingPunct="1"/>
            <a:endParaRPr lang="en-US" altLang="en-US" sz="1600" dirty="0">
              <a:latin typeface="Menlo-Regular" charset="0"/>
            </a:endParaRPr>
          </a:p>
          <a:p>
            <a:pPr eaLnBrk="1" hangingPunct="1"/>
            <a:endParaRPr lang="en-US" altLang="en-US" sz="1600" dirty="0">
              <a:latin typeface="Menlo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8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Estruturas de controlo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/>
              <a:t>Ciclos: for, while, do-while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2640960"/>
            <a:ext cx="6553200" cy="3600450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800">
                <a:solidFill>
                  <a:srgbClr val="643820"/>
                </a:solidFill>
                <a:latin typeface="Menlo-Regular" charset="0"/>
              </a:rPr>
              <a:t>#include </a:t>
            </a:r>
            <a:r>
              <a:rPr lang="pt-PT" altLang="en-US" sz="1800">
                <a:solidFill>
                  <a:srgbClr val="C41A16"/>
                </a:solidFill>
                <a:latin typeface="Menlo-Regular" charset="0"/>
              </a:rPr>
              <a:t>&lt;stdio.h&gt;</a:t>
            </a:r>
            <a:endParaRPr lang="pt-PT" altLang="en-US" sz="1800">
              <a:solidFill>
                <a:srgbClr val="643820"/>
              </a:solidFill>
              <a:latin typeface="Menlo-Regular" charset="0"/>
            </a:endParaRPr>
          </a:p>
          <a:p>
            <a:pPr eaLnBrk="1" hangingPunct="1"/>
            <a:r>
              <a:rPr lang="en-US" altLang="en-US" sz="1800">
                <a:latin typeface="Menlo-Regular" charset="0"/>
              </a:rPr>
              <a:t>int main() {</a:t>
            </a:r>
          </a:p>
          <a:p>
            <a:pPr eaLnBrk="1" hangingPunct="1"/>
            <a:r>
              <a:rPr lang="pt-BR" altLang="en-US" sz="1800">
                <a:latin typeface="Menlo-Regular" charset="0"/>
              </a:rPr>
              <a:t>    </a:t>
            </a:r>
            <a:r>
              <a:rPr lang="pt-BR" altLang="en-US" sz="1800">
                <a:solidFill>
                  <a:srgbClr val="AA0D91"/>
                </a:solidFill>
                <a:latin typeface="Menlo-Regular" charset="0"/>
              </a:rPr>
              <a:t>int</a:t>
            </a:r>
            <a:r>
              <a:rPr lang="pt-BR" altLang="en-US" sz="1800">
                <a:latin typeface="Menlo-Regular" charset="0"/>
              </a:rPr>
              <a:t> i, n, maior=</a:t>
            </a:r>
            <a:r>
              <a:rPr lang="pt-BR" altLang="en-US" sz="1800">
                <a:solidFill>
                  <a:srgbClr val="1C00CF"/>
                </a:solidFill>
                <a:latin typeface="Menlo-Regular" charset="0"/>
              </a:rPr>
              <a:t>0</a:t>
            </a:r>
            <a:r>
              <a:rPr lang="pt-BR" altLang="en-US" sz="1800">
                <a:latin typeface="Menlo-Regular" charset="0"/>
              </a:rPr>
              <a:t>;</a:t>
            </a:r>
          </a:p>
          <a:p>
            <a:pPr eaLnBrk="1" hangingPunct="1"/>
            <a:r>
              <a:rPr lang="pt-BR" altLang="en-US" sz="1800" b="1">
                <a:latin typeface="Menlo-Regular" charset="0"/>
              </a:rPr>
              <a:t>    i = </a:t>
            </a:r>
            <a:r>
              <a:rPr lang="pt-BR" altLang="en-US" sz="1800" b="1">
                <a:solidFill>
                  <a:srgbClr val="1C00CF"/>
                </a:solidFill>
                <a:latin typeface="Menlo-Regular" charset="0"/>
              </a:rPr>
              <a:t>0</a:t>
            </a:r>
            <a:r>
              <a:rPr lang="pt-BR" altLang="en-US" sz="1800" b="1">
                <a:latin typeface="Menlo-Regular" charset="0"/>
              </a:rPr>
              <a:t>;</a:t>
            </a:r>
          </a:p>
          <a:p>
            <a:pPr eaLnBrk="1" hangingPunct="1"/>
            <a:r>
              <a:rPr lang="en-US" altLang="en-US" sz="1800" b="1">
                <a:latin typeface="Menlo-Regular" charset="0"/>
              </a:rPr>
              <a:t>    </a:t>
            </a:r>
            <a:r>
              <a:rPr lang="en-US" altLang="en-US" sz="1800" b="1">
                <a:solidFill>
                  <a:srgbClr val="AA0D91"/>
                </a:solidFill>
                <a:latin typeface="Menlo-Regular" charset="0"/>
              </a:rPr>
              <a:t>while</a:t>
            </a:r>
            <a:r>
              <a:rPr lang="en-US" altLang="en-US" sz="1800" b="1">
                <a:latin typeface="Menlo-Regular" charset="0"/>
              </a:rPr>
              <a:t> ( i &lt; </a:t>
            </a:r>
            <a:r>
              <a:rPr lang="en-US" altLang="en-US" sz="1800" b="1">
                <a:solidFill>
                  <a:srgbClr val="1C00CF"/>
                </a:solidFill>
                <a:latin typeface="Menlo-Regular" charset="0"/>
              </a:rPr>
              <a:t>10</a:t>
            </a:r>
            <a:r>
              <a:rPr lang="en-US" altLang="en-US" sz="1800" b="1">
                <a:latin typeface="Menlo-Regular" charset="0"/>
              </a:rPr>
              <a:t> ) {</a:t>
            </a:r>
          </a:p>
          <a:p>
            <a:pPr eaLnBrk="1" hangingPunct="1"/>
            <a:r>
              <a:rPr lang="pt-BR" altLang="en-US" sz="1800">
                <a:latin typeface="Menlo-Regular" charset="0"/>
              </a:rPr>
              <a:t>        printf (</a:t>
            </a:r>
            <a:r>
              <a:rPr lang="pt-BR" altLang="en-US" sz="1800">
                <a:solidFill>
                  <a:srgbClr val="C41A16"/>
                </a:solidFill>
                <a:latin typeface="Menlo-Regular" charset="0"/>
              </a:rPr>
              <a:t>"Diga um número: "</a:t>
            </a:r>
            <a:r>
              <a:rPr lang="pt-BR" altLang="en-US" sz="1800">
                <a:latin typeface="Menlo-Regular" charset="0"/>
              </a:rPr>
              <a:t>);</a:t>
            </a:r>
          </a:p>
          <a:p>
            <a:pPr eaLnBrk="1" hangingPunct="1"/>
            <a:r>
              <a:rPr lang="en-US" altLang="en-US" sz="1800">
                <a:latin typeface="Menlo-Regular" charset="0"/>
              </a:rPr>
              <a:t>        scanf (</a:t>
            </a:r>
            <a:r>
              <a:rPr lang="en-US" altLang="en-US" sz="1800">
                <a:solidFill>
                  <a:srgbClr val="C41A16"/>
                </a:solidFill>
                <a:latin typeface="Menlo-Regular" charset="0"/>
              </a:rPr>
              <a:t>"%d"</a:t>
            </a:r>
            <a:r>
              <a:rPr lang="en-US" altLang="en-US" sz="1800">
                <a:latin typeface="Menlo-Regular" charset="0"/>
              </a:rPr>
              <a:t>, &amp;n);</a:t>
            </a:r>
          </a:p>
          <a:p>
            <a:pPr eaLnBrk="1" hangingPunct="1"/>
            <a:r>
              <a:rPr lang="pt-BR" altLang="en-US" sz="1800">
                <a:latin typeface="Menlo-Regular" charset="0"/>
              </a:rPr>
              <a:t>        </a:t>
            </a:r>
            <a:r>
              <a:rPr lang="pt-BR" altLang="en-US" sz="1800">
                <a:solidFill>
                  <a:srgbClr val="AA0D91"/>
                </a:solidFill>
                <a:latin typeface="Menlo-Regular" charset="0"/>
              </a:rPr>
              <a:t>if</a:t>
            </a:r>
            <a:r>
              <a:rPr lang="pt-BR" altLang="en-US" sz="1800">
                <a:latin typeface="Menlo-Regular" charset="0"/>
              </a:rPr>
              <a:t> ( n &gt; maior ) maior = n;</a:t>
            </a:r>
          </a:p>
          <a:p>
            <a:pPr eaLnBrk="1" hangingPunct="1"/>
            <a:r>
              <a:rPr lang="pt-BR" altLang="en-US" sz="1800" b="1">
                <a:latin typeface="Menlo-Regular" charset="0"/>
              </a:rPr>
              <a:t>        i++;</a:t>
            </a:r>
          </a:p>
          <a:p>
            <a:pPr eaLnBrk="1" hangingPunct="1"/>
            <a:r>
              <a:rPr lang="pt-BR" altLang="en-US" sz="1800">
                <a:latin typeface="Menlo-Regular" charset="0"/>
              </a:rPr>
              <a:t>    }</a:t>
            </a:r>
          </a:p>
          <a:p>
            <a:pPr eaLnBrk="1" hangingPunct="1"/>
            <a:r>
              <a:rPr lang="pt-BR" altLang="en-US" sz="1800">
                <a:latin typeface="Menlo-Regular" charset="0"/>
              </a:rPr>
              <a:t>    printf (</a:t>
            </a:r>
            <a:r>
              <a:rPr lang="pt-BR" altLang="en-US" sz="1800">
                <a:solidFill>
                  <a:srgbClr val="C41A16"/>
                </a:solidFill>
                <a:latin typeface="Menlo-Regular" charset="0"/>
              </a:rPr>
              <a:t>"O maior é %d\n"</a:t>
            </a:r>
            <a:r>
              <a:rPr lang="pt-BR" altLang="en-US" sz="1800">
                <a:latin typeface="Menlo-Regular" charset="0"/>
              </a:rPr>
              <a:t>, maior);</a:t>
            </a:r>
          </a:p>
          <a:p>
            <a:pPr eaLnBrk="1" hangingPunct="1"/>
            <a:r>
              <a:rPr lang="pt-BR" altLang="en-US" sz="1800">
                <a:latin typeface="Menlo-Regular" charset="0"/>
              </a:rPr>
              <a:t>}</a:t>
            </a:r>
          </a:p>
          <a:p>
            <a:pPr eaLnBrk="1" hangingPunct="1"/>
            <a:endParaRPr lang="pt-BR" altLang="en-US" sz="1800">
              <a:latin typeface="Menlo-Regular" charset="0"/>
            </a:endParaRPr>
          </a:p>
          <a:p>
            <a:pPr eaLnBrk="1" hangingPunct="1"/>
            <a:endParaRPr lang="en-US" altLang="en-US" sz="1800">
              <a:latin typeface="Menlo-Regular" charset="0"/>
            </a:endParaRPr>
          </a:p>
          <a:p>
            <a:pPr eaLnBrk="1" hangingPunct="1"/>
            <a:endParaRPr lang="en-US" altLang="en-US" sz="1800">
              <a:latin typeface="Menlo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1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Estruturas de controlo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/>
              <a:t>Ciclos: for, while, do-while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2640960"/>
            <a:ext cx="6553200" cy="3600450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800">
                <a:solidFill>
                  <a:srgbClr val="643820"/>
                </a:solidFill>
                <a:latin typeface="Menlo-Regular" charset="0"/>
              </a:rPr>
              <a:t>#include </a:t>
            </a:r>
            <a:r>
              <a:rPr lang="pt-PT" altLang="en-US" sz="1800">
                <a:solidFill>
                  <a:srgbClr val="C41A16"/>
                </a:solidFill>
                <a:latin typeface="Menlo-Regular" charset="0"/>
              </a:rPr>
              <a:t>&lt;stdio.h&gt;</a:t>
            </a:r>
            <a:endParaRPr lang="pt-PT" altLang="en-US" sz="1800">
              <a:solidFill>
                <a:srgbClr val="643820"/>
              </a:solidFill>
              <a:latin typeface="Menlo-Regular" charset="0"/>
            </a:endParaRPr>
          </a:p>
          <a:p>
            <a:pPr eaLnBrk="1" hangingPunct="1"/>
            <a:r>
              <a:rPr lang="en-US" altLang="en-US" sz="1800">
                <a:latin typeface="Menlo-Regular" charset="0"/>
              </a:rPr>
              <a:t>int main() {</a:t>
            </a:r>
          </a:p>
          <a:p>
            <a:pPr eaLnBrk="1" hangingPunct="1"/>
            <a:r>
              <a:rPr lang="pt-BR" altLang="en-US" sz="1800">
                <a:latin typeface="Menlo-Regular" charset="0"/>
              </a:rPr>
              <a:t>    </a:t>
            </a:r>
            <a:r>
              <a:rPr lang="pt-BR" altLang="en-US" sz="1800">
                <a:solidFill>
                  <a:srgbClr val="AA0D91"/>
                </a:solidFill>
                <a:latin typeface="Menlo-Regular" charset="0"/>
              </a:rPr>
              <a:t>int</a:t>
            </a:r>
            <a:r>
              <a:rPr lang="pt-BR" altLang="en-US" sz="1800">
                <a:latin typeface="Menlo-Regular" charset="0"/>
              </a:rPr>
              <a:t> i, n, maior=</a:t>
            </a:r>
            <a:r>
              <a:rPr lang="pt-BR" altLang="en-US" sz="1800">
                <a:solidFill>
                  <a:srgbClr val="1C00CF"/>
                </a:solidFill>
                <a:latin typeface="Menlo-Regular" charset="0"/>
              </a:rPr>
              <a:t>0</a:t>
            </a:r>
            <a:r>
              <a:rPr lang="pt-BR" altLang="en-US" sz="1800">
                <a:latin typeface="Menlo-Regular" charset="0"/>
              </a:rPr>
              <a:t>;</a:t>
            </a:r>
          </a:p>
          <a:p>
            <a:pPr eaLnBrk="1" hangingPunct="1"/>
            <a:endParaRPr lang="pt-BR" altLang="en-US" sz="1800">
              <a:latin typeface="Menlo-Regular" charset="0"/>
            </a:endParaRPr>
          </a:p>
          <a:p>
            <a:pPr eaLnBrk="1" hangingPunct="1"/>
            <a:r>
              <a:rPr lang="da-DK" altLang="en-US" sz="1800" b="1">
                <a:latin typeface="Menlo-Regular" charset="0"/>
              </a:rPr>
              <a:t>    </a:t>
            </a:r>
            <a:r>
              <a:rPr lang="da-DK" altLang="en-US" sz="1800" b="1">
                <a:solidFill>
                  <a:srgbClr val="AA0D91"/>
                </a:solidFill>
                <a:latin typeface="Menlo-Regular" charset="0"/>
              </a:rPr>
              <a:t>for</a:t>
            </a:r>
            <a:r>
              <a:rPr lang="da-DK" altLang="en-US" sz="1800" b="1">
                <a:latin typeface="Menlo-Regular" charset="0"/>
              </a:rPr>
              <a:t> ( i = </a:t>
            </a:r>
            <a:r>
              <a:rPr lang="da-DK" altLang="en-US" sz="1800" b="1">
                <a:solidFill>
                  <a:srgbClr val="1C00CF"/>
                </a:solidFill>
                <a:latin typeface="Menlo-Regular" charset="0"/>
              </a:rPr>
              <a:t>0</a:t>
            </a:r>
            <a:r>
              <a:rPr lang="da-DK" altLang="en-US" sz="1800" b="1">
                <a:latin typeface="Menlo-Regular" charset="0"/>
              </a:rPr>
              <a:t>; i &lt;</a:t>
            </a:r>
            <a:r>
              <a:rPr lang="da-DK" altLang="en-US" sz="1800" b="1">
                <a:solidFill>
                  <a:srgbClr val="1C00CF"/>
                </a:solidFill>
                <a:latin typeface="Menlo-Regular" charset="0"/>
              </a:rPr>
              <a:t>10</a:t>
            </a:r>
            <a:r>
              <a:rPr lang="da-DK" altLang="en-US" sz="1800" b="1">
                <a:latin typeface="Menlo-Regular" charset="0"/>
              </a:rPr>
              <a:t>; i++ ) {</a:t>
            </a:r>
          </a:p>
          <a:p>
            <a:pPr eaLnBrk="1" hangingPunct="1"/>
            <a:r>
              <a:rPr lang="pt-BR" altLang="en-US" sz="1800">
                <a:latin typeface="Menlo-Regular" charset="0"/>
              </a:rPr>
              <a:t>        printf (</a:t>
            </a:r>
            <a:r>
              <a:rPr lang="pt-BR" altLang="en-US" sz="1800">
                <a:solidFill>
                  <a:srgbClr val="C41A16"/>
                </a:solidFill>
                <a:latin typeface="Menlo-Regular" charset="0"/>
              </a:rPr>
              <a:t>"Diga um número: "</a:t>
            </a:r>
            <a:r>
              <a:rPr lang="pt-BR" altLang="en-US" sz="1800">
                <a:latin typeface="Menlo-Regular" charset="0"/>
              </a:rPr>
              <a:t>);</a:t>
            </a:r>
          </a:p>
          <a:p>
            <a:pPr eaLnBrk="1" hangingPunct="1"/>
            <a:r>
              <a:rPr lang="en-US" altLang="en-US" sz="1800">
                <a:latin typeface="Menlo-Regular" charset="0"/>
              </a:rPr>
              <a:t>        scanf (</a:t>
            </a:r>
            <a:r>
              <a:rPr lang="en-US" altLang="en-US" sz="1800">
                <a:solidFill>
                  <a:srgbClr val="C41A16"/>
                </a:solidFill>
                <a:latin typeface="Menlo-Regular" charset="0"/>
              </a:rPr>
              <a:t>"%d"</a:t>
            </a:r>
            <a:r>
              <a:rPr lang="en-US" altLang="en-US" sz="1800">
                <a:latin typeface="Menlo-Regular" charset="0"/>
              </a:rPr>
              <a:t>, &amp;n);</a:t>
            </a:r>
          </a:p>
          <a:p>
            <a:pPr eaLnBrk="1" hangingPunct="1"/>
            <a:r>
              <a:rPr lang="pt-BR" altLang="en-US" sz="1800">
                <a:latin typeface="Menlo-Regular" charset="0"/>
              </a:rPr>
              <a:t>        </a:t>
            </a:r>
            <a:r>
              <a:rPr lang="pt-BR" altLang="en-US" sz="1800">
                <a:solidFill>
                  <a:srgbClr val="AA0D91"/>
                </a:solidFill>
                <a:latin typeface="Menlo-Regular" charset="0"/>
              </a:rPr>
              <a:t>if</a:t>
            </a:r>
            <a:r>
              <a:rPr lang="pt-BR" altLang="en-US" sz="1800">
                <a:latin typeface="Menlo-Regular" charset="0"/>
              </a:rPr>
              <a:t> ( n &gt; maior ) maior = n;</a:t>
            </a:r>
          </a:p>
          <a:p>
            <a:pPr eaLnBrk="1" hangingPunct="1"/>
            <a:r>
              <a:rPr lang="pt-BR" altLang="en-US" sz="1800">
                <a:latin typeface="Menlo-Regular" charset="0"/>
              </a:rPr>
              <a:t>    }</a:t>
            </a:r>
          </a:p>
          <a:p>
            <a:pPr eaLnBrk="1" hangingPunct="1"/>
            <a:endParaRPr lang="pt-BR" altLang="en-US" sz="1800">
              <a:latin typeface="Menlo-Regular" charset="0"/>
            </a:endParaRPr>
          </a:p>
          <a:p>
            <a:pPr eaLnBrk="1" hangingPunct="1"/>
            <a:r>
              <a:rPr lang="pt-BR" altLang="en-US" sz="1800">
                <a:latin typeface="Menlo-Regular" charset="0"/>
              </a:rPr>
              <a:t>    printf (</a:t>
            </a:r>
            <a:r>
              <a:rPr lang="pt-BR" altLang="en-US" sz="1800">
                <a:solidFill>
                  <a:srgbClr val="C41A16"/>
                </a:solidFill>
                <a:latin typeface="Menlo-Regular" charset="0"/>
              </a:rPr>
              <a:t>"O maior é %d\n"</a:t>
            </a:r>
            <a:r>
              <a:rPr lang="pt-BR" altLang="en-US" sz="1800">
                <a:latin typeface="Menlo-Regular" charset="0"/>
              </a:rPr>
              <a:t>, maior);</a:t>
            </a:r>
          </a:p>
          <a:p>
            <a:pPr eaLnBrk="1" hangingPunct="1"/>
            <a:r>
              <a:rPr lang="pt-BR" altLang="en-US" sz="1800">
                <a:latin typeface="Menlo-Regular" charset="0"/>
              </a:rPr>
              <a:t>}</a:t>
            </a:r>
          </a:p>
          <a:p>
            <a:pPr eaLnBrk="1" hangingPunct="1"/>
            <a:endParaRPr lang="pt-BR" altLang="en-US" sz="1800">
              <a:latin typeface="Menlo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Exemplos de operadores</a:t>
            </a:r>
            <a:endParaRPr lang="pt-PT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140148"/>
              </p:ext>
            </p:extLst>
          </p:nvPr>
        </p:nvGraphicFramePr>
        <p:xfrm>
          <a:off x="2225040" y="1779418"/>
          <a:ext cx="7741920" cy="4640744"/>
        </p:xfrm>
        <a:graphic>
          <a:graphicData uri="http://schemas.openxmlformats.org/drawingml/2006/table">
            <a:tbl>
              <a:tblPr/>
              <a:tblGrid>
                <a:gridCol w="1679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54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Exemplo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Efeito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54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x+y, x*y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soma, multiplica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654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x/y, </a:t>
                      </a:r>
                      <a:r>
                        <a:rPr kumimoji="0" lang="pt-P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x%y</a:t>
                      </a:r>
                      <a:endParaRPr kumimoji="0" lang="pt-PT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divisão, resto da divisão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54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++x, x++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incrementa 1 ao x, antes/depois de usar o seu valor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654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--x, x--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decrementa 1 ao x, antes/depois de usar o seu valor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10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x += 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x *= 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x %= y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 = x + 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 = x * 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 = x % y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10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==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!=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&lt;=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igual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diferente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menor ou igual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654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&amp;&amp;, ||, !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operadores lógicos: e, ou, negação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Exemplos de operadores (avançado)</a:t>
            </a:r>
            <a:endParaRPr lang="pt-PT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828F168-FC98-3D4F-ABA5-95CE40D666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altLang="en-US" dirty="0">
                <a:sym typeface="Tahoma" charset="0"/>
              </a:rPr>
              <a:t>Operadores sobre Bits (</a:t>
            </a:r>
            <a:r>
              <a:rPr lang="pt-PT" altLang="en-US" dirty="0" err="1">
                <a:sym typeface="Tahoma" charset="0"/>
              </a:rPr>
              <a:t>bitwise</a:t>
            </a:r>
            <a:r>
              <a:rPr lang="pt-PT" altLang="en-US" dirty="0">
                <a:sym typeface="Tahoma" charset="0"/>
              </a:rPr>
              <a:t>)</a:t>
            </a:r>
          </a:p>
          <a:p>
            <a:endParaRPr lang="pt-PT" altLang="en-US" dirty="0">
              <a:sym typeface="Tahoma" charset="0"/>
            </a:endParaRPr>
          </a:p>
          <a:p>
            <a:endParaRPr lang="pt-PT" altLang="en-US" dirty="0">
              <a:sym typeface="Tahoma" charset="0"/>
            </a:endParaRPr>
          </a:p>
          <a:p>
            <a:r>
              <a:rPr lang="pt-PT" altLang="en-US" dirty="0">
                <a:sym typeface="Tahoma" charset="0"/>
              </a:rPr>
              <a:t>Operador Ternário</a:t>
            </a:r>
          </a:p>
          <a:p>
            <a:endParaRPr lang="pt-PT" altLang="en-US" dirty="0">
              <a:sym typeface="Tahoma" charset="0"/>
            </a:endParaRPr>
          </a:p>
          <a:p>
            <a:endParaRPr lang="pt-PT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353010"/>
              </p:ext>
            </p:extLst>
          </p:nvPr>
        </p:nvGraphicFramePr>
        <p:xfrm>
          <a:off x="2272937" y="1758448"/>
          <a:ext cx="7852138" cy="1639807"/>
        </p:xfrm>
        <a:graphic>
          <a:graphicData uri="http://schemas.openxmlformats.org/drawingml/2006/table">
            <a:tbl>
              <a:tblPr/>
              <a:tblGrid>
                <a:gridCol w="170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449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Exemplo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Efeito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679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sizeof</a:t>
                      </a: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()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tamanho em bytes de uma variável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679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&amp;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endereço de uma variável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6632091"/>
                  </a:ext>
                </a:extLst>
              </a:tr>
              <a:tr h="424679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*, -&gt;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apontador, conteúdo de um apontador: p-&gt;</a:t>
                      </a:r>
                      <a:r>
                        <a:rPr kumimoji="0" lang="pt-P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field</a:t>
                      </a: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 = (*p).</a:t>
                      </a:r>
                      <a:r>
                        <a:rPr kumimoji="0" lang="pt-P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field</a:t>
                      </a:r>
                      <a:endParaRPr kumimoji="0" lang="pt-PT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61228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594F32-6937-4888-9081-3515087BB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40880"/>
              </p:ext>
            </p:extLst>
          </p:nvPr>
        </p:nvGraphicFramePr>
        <p:xfrm>
          <a:off x="2272937" y="3991276"/>
          <a:ext cx="7852138" cy="937308"/>
        </p:xfrm>
        <a:graphic>
          <a:graphicData uri="http://schemas.openxmlformats.org/drawingml/2006/table">
            <a:tbl>
              <a:tblPr/>
              <a:tblGrid>
                <a:gridCol w="170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8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54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&amp;, |, ~, ^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operadores lógicos: e, ou, negação, XOR, mas </a:t>
                      </a:r>
                      <a:r>
                        <a:rPr kumimoji="0" lang="pt-P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bitwise</a:t>
                      </a:r>
                      <a:endParaRPr kumimoji="0" lang="pt-PT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654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&lt;&lt;, &gt;&gt;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“</a:t>
                      </a:r>
                      <a:r>
                        <a:rPr kumimoji="0" lang="pt-P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shifta</a:t>
                      </a: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” os bits de uma variável para a esquerda ou direita</a:t>
                      </a: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968669-9E22-4AEF-9B5D-70F3FE3E6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418645"/>
              </p:ext>
            </p:extLst>
          </p:nvPr>
        </p:nvGraphicFramePr>
        <p:xfrm>
          <a:off x="2272937" y="5568566"/>
          <a:ext cx="7852138" cy="670570"/>
        </p:xfrm>
        <a:graphic>
          <a:graphicData uri="http://schemas.openxmlformats.org/drawingml/2006/table">
            <a:tbl>
              <a:tblPr/>
              <a:tblGrid>
                <a:gridCol w="165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54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charset="0"/>
                          <a:ea typeface="ヒラギノ角ゴ ProN W3" charset="-128"/>
                          <a:sym typeface="Tahoma" charset="0"/>
                        </a:rPr>
                        <a:t>? :</a:t>
                      </a:r>
                    </a:p>
                  </a:txBody>
                  <a:tcPr marL="91438" marR="91438" marT="45725" marB="45725" horzOverflow="overflow">
                    <a:lnL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Condição </a:t>
                      </a:r>
                      <a:r>
                        <a:rPr kumimoji="0" lang="pt-PT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?</a:t>
                      </a: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 Condição é Verdadeira </a:t>
                      </a:r>
                      <a:r>
                        <a:rPr kumimoji="0" lang="pt-PT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:</a:t>
                      </a: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 Condição é Falsa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Ex:</a:t>
                      </a: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 </a:t>
                      </a:r>
                      <a:r>
                        <a:rPr kumimoji="0" lang="pt-PT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ヒラギノ角ゴ ProN W3" charset="-128"/>
                          <a:sym typeface="Tahoma" charset="0"/>
                        </a:rPr>
                        <a:t>int</a:t>
                      </a:r>
                      <a:r>
                        <a:rPr kumimoji="0" lang="pt-P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ヒラギノ角ゴ ProN W3" charset="-128"/>
                          <a:sym typeface="Tahoma" charset="0"/>
                        </a:rPr>
                        <a:t> </a:t>
                      </a:r>
                      <a:r>
                        <a:rPr kumimoji="0" lang="pt-PT" alt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ヒラギノ角ゴ ProN W3" charset="-128"/>
                          <a:sym typeface="Tahoma" charset="0"/>
                        </a:rPr>
                        <a:t>modulo_de_a</a:t>
                      </a:r>
                      <a:r>
                        <a:rPr kumimoji="0" lang="pt-P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ヒラギノ角ゴ ProN W3" charset="-128"/>
                          <a:sym typeface="Tahoma" charset="0"/>
                        </a:rPr>
                        <a:t> = (a &gt;= 0) </a:t>
                      </a:r>
                      <a:r>
                        <a:rPr kumimoji="0" lang="pt-P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nsolas" panose="020B0609020204030204" pitchFamily="49" charset="0"/>
                          <a:ea typeface="ヒラギノ角ゴ ProN W3" charset="-128"/>
                          <a:sym typeface="Tahoma" charset="0"/>
                        </a:rPr>
                        <a:t>?</a:t>
                      </a:r>
                      <a:r>
                        <a:rPr kumimoji="0" lang="pt-P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ヒラギノ角ゴ ProN W3" charset="-128"/>
                          <a:sym typeface="Tahoma" charset="0"/>
                        </a:rPr>
                        <a:t> a </a:t>
                      </a:r>
                      <a:r>
                        <a:rPr kumimoji="0" lang="pt-PT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nsolas" panose="020B0609020204030204" pitchFamily="49" charset="0"/>
                          <a:ea typeface="ヒラギノ角ゴ ProN W3" charset="-128"/>
                          <a:sym typeface="Tahoma" charset="0"/>
                        </a:rPr>
                        <a:t>:</a:t>
                      </a:r>
                      <a:r>
                        <a:rPr kumimoji="0" lang="pt-PT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ヒラギノ角ゴ ProN W3" charset="-128"/>
                          <a:sym typeface="Tahoma" charset="0"/>
                        </a:rPr>
                        <a:t> -a;  </a:t>
                      </a: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// Calcula </a:t>
                      </a:r>
                      <a:r>
                        <a:rPr kumimoji="0" lang="pt-PT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|</a:t>
                      </a: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  <a:r>
                        <a:rPr kumimoji="0" lang="pt-PT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|</a:t>
                      </a:r>
                      <a:endParaRPr kumimoji="0" lang="pt-PT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8" marR="91438" marT="45725" marB="45725" horzOverflow="overflow">
                    <a:lnL>
                      <a:noFill/>
                    </a:lnL>
                    <a:lnR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F2F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10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Funções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/>
              <a:t>Sintaxe: tipo nome(argumentos)</a:t>
            </a:r>
          </a:p>
          <a:p>
            <a:pPr lvl="1"/>
            <a:r>
              <a:rPr lang="pt-PT" altLang="en-US"/>
              <a:t>Declarar a função antes da usar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5481" y="2859336"/>
            <a:ext cx="5761038" cy="3600450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PT" sz="1600" dirty="0">
                <a:solidFill>
                  <a:srgbClr val="643820"/>
                </a:solidFill>
                <a:latin typeface="Menlo-Regular"/>
              </a:rPr>
              <a:t>#</a:t>
            </a:r>
            <a:r>
              <a:rPr lang="pt-PT" sz="1600" dirty="0" err="1">
                <a:solidFill>
                  <a:srgbClr val="643820"/>
                </a:solidFill>
                <a:latin typeface="Menlo-Regular"/>
              </a:rPr>
              <a:t>include</a:t>
            </a:r>
            <a:r>
              <a:rPr lang="pt-PT" sz="1600" dirty="0">
                <a:solidFill>
                  <a:srgbClr val="643820"/>
                </a:solidFill>
                <a:latin typeface="Menlo-Regular"/>
              </a:rPr>
              <a:t> </a:t>
            </a:r>
            <a:r>
              <a:rPr lang="pt-PT" sz="1600" dirty="0">
                <a:solidFill>
                  <a:srgbClr val="C41A16"/>
                </a:solidFill>
                <a:latin typeface="Menlo-Regular"/>
              </a:rPr>
              <a:t>&lt;</a:t>
            </a:r>
            <a:r>
              <a:rPr lang="pt-PT" sz="1600" dirty="0" err="1">
                <a:solidFill>
                  <a:srgbClr val="C41A16"/>
                </a:solidFill>
                <a:latin typeface="Menlo-Regular"/>
              </a:rPr>
              <a:t>stdio.h</a:t>
            </a:r>
            <a:r>
              <a:rPr lang="pt-PT" sz="1600" dirty="0">
                <a:solidFill>
                  <a:srgbClr val="C41A16"/>
                </a:solidFill>
                <a:latin typeface="Menlo-Regular"/>
              </a:rPr>
              <a:t>&gt;</a:t>
            </a:r>
            <a:endParaRPr lang="pt-PT" sz="1600" dirty="0">
              <a:solidFill>
                <a:srgbClr val="643820"/>
              </a:solidFill>
              <a:latin typeface="Menlo-Regular"/>
            </a:endParaRPr>
          </a:p>
          <a:p>
            <a:pPr>
              <a:defRPr/>
            </a:pPr>
            <a:endParaRPr lang="pt-PT" sz="1600" dirty="0">
              <a:solidFill>
                <a:srgbClr val="000000"/>
              </a:solidFill>
              <a:latin typeface="Menlo-Regular"/>
            </a:endParaRPr>
          </a:p>
          <a:p>
            <a:pPr>
              <a:defRPr/>
            </a:pPr>
            <a:r>
              <a:rPr lang="pt-PT" sz="1600" dirty="0" err="1">
                <a:solidFill>
                  <a:srgbClr val="AA0D91"/>
                </a:solidFill>
                <a:latin typeface="Menlo-Regular"/>
              </a:rPr>
              <a:t>void</a:t>
            </a:r>
            <a:r>
              <a:rPr lang="pt-PT" sz="1600" dirty="0">
                <a:solidFill>
                  <a:srgbClr val="000000"/>
                </a:solidFill>
                <a:latin typeface="Menlo-Regular"/>
              </a:rPr>
              <a:t> contagem ( </a:t>
            </a:r>
            <a:r>
              <a:rPr lang="pt-PT" sz="1600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pt-PT" sz="1600" dirty="0">
                <a:solidFill>
                  <a:srgbClr val="000000"/>
                </a:solidFill>
                <a:latin typeface="Menlo-Regular"/>
              </a:rPr>
              <a:t> a ) {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( a-- )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600" dirty="0">
                <a:solidFill>
                  <a:srgbClr val="C41A16"/>
                </a:solidFill>
                <a:latin typeface="Menlo-Regular"/>
              </a:rPr>
              <a:t>"%d\n"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, a);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Menlo-Regular"/>
              </a:rPr>
              <a:t>}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pPr>
              <a:defRPr/>
            </a:pPr>
            <a:r>
              <a:rPr lang="en-US" sz="1600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cinco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() {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>
                <a:solidFill>
                  <a:srgbClr val="AA0D91"/>
                </a:solidFill>
                <a:latin typeface="Menlo-Regular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600" dirty="0">
                <a:solidFill>
                  <a:srgbClr val="1C00CF"/>
                </a:solidFill>
                <a:latin typeface="Menlo-Regular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Menlo-Regular"/>
              </a:rPr>
              <a:t>}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main() {</a:t>
            </a:r>
          </a:p>
          <a:p>
            <a:pPr>
              <a:defRPr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 sz="1600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i =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cinco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Menlo-Regular"/>
              </a:rPr>
              <a:t>    contagem(</a:t>
            </a:r>
            <a:r>
              <a:rPr lang="pt-BR" sz="1600" dirty="0" err="1">
                <a:solidFill>
                  <a:srgbClr val="1C00CF"/>
                </a:solidFill>
                <a:latin typeface="Menlo-Regular"/>
              </a:rPr>
              <a:t>i</a:t>
            </a:r>
            <a:r>
              <a:rPr lang="pt-BR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Menlo-Regular"/>
              </a:rPr>
              <a:t>}</a:t>
            </a:r>
          </a:p>
          <a:p>
            <a:pPr>
              <a:defRPr/>
            </a:pPr>
            <a:endParaRPr lang="pt-BR" sz="1600" dirty="0">
              <a:solidFill>
                <a:srgbClr val="000000"/>
              </a:solidFill>
              <a:latin typeface="Menl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59225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Funções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pt-PT" altLang="en-US" dirty="0"/>
              <a:t>Passagem por valor</a:t>
            </a:r>
          </a:p>
          <a:p>
            <a:pPr lvl="1"/>
            <a:r>
              <a:rPr lang="pt-PT" altLang="en-US" dirty="0"/>
              <a:t>A função não altera o valor dos argumentos</a:t>
            </a:r>
          </a:p>
          <a:p>
            <a:pPr lvl="1"/>
            <a:endParaRPr lang="pt-PT" altLang="en-US" dirty="0"/>
          </a:p>
          <a:p>
            <a:pPr lvl="1"/>
            <a:endParaRPr lang="pt-PT" altLang="en-US" dirty="0"/>
          </a:p>
          <a:p>
            <a:pPr lvl="2"/>
            <a:endParaRPr lang="pt-PT" altLang="en-US" dirty="0"/>
          </a:p>
          <a:p>
            <a:pPr lvl="2"/>
            <a:endParaRPr lang="pt-PT" altLang="en-US" dirty="0"/>
          </a:p>
          <a:p>
            <a:pPr lvl="3"/>
            <a:endParaRPr lang="pt-PT" altLang="en-US" dirty="0"/>
          </a:p>
          <a:p>
            <a:pPr lvl="3"/>
            <a:endParaRPr lang="pt-PT" altLang="en-US" dirty="0"/>
          </a:p>
          <a:p>
            <a:pPr lvl="2"/>
            <a:endParaRPr lang="pt-PT" altLang="en-US" dirty="0"/>
          </a:p>
          <a:p>
            <a:pPr lvl="2"/>
            <a:endParaRPr lang="pt-PT" altLang="en-US" dirty="0"/>
          </a:p>
          <a:p>
            <a:pPr lvl="2"/>
            <a:endParaRPr lang="pt-PT" altLang="en-US" dirty="0"/>
          </a:p>
          <a:p>
            <a:pPr lvl="1"/>
            <a:r>
              <a:rPr lang="pt-PT" altLang="en-US" dirty="0"/>
              <a:t>Veremos como lidar com isto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5481" y="2793547"/>
            <a:ext cx="5761038" cy="2808288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PT" sz="1600" dirty="0">
                <a:solidFill>
                  <a:srgbClr val="643820"/>
                </a:solidFill>
                <a:latin typeface="Menlo-Regular"/>
              </a:rPr>
              <a:t>#</a:t>
            </a:r>
            <a:r>
              <a:rPr lang="pt-PT" sz="1600" dirty="0" err="1">
                <a:solidFill>
                  <a:srgbClr val="643820"/>
                </a:solidFill>
                <a:latin typeface="Menlo-Regular"/>
              </a:rPr>
              <a:t>include</a:t>
            </a:r>
            <a:r>
              <a:rPr lang="pt-PT" sz="1600" dirty="0">
                <a:solidFill>
                  <a:srgbClr val="643820"/>
                </a:solidFill>
                <a:latin typeface="Menlo-Regular"/>
              </a:rPr>
              <a:t> </a:t>
            </a:r>
            <a:r>
              <a:rPr lang="pt-PT" sz="1600" dirty="0">
                <a:solidFill>
                  <a:srgbClr val="C41A16"/>
                </a:solidFill>
                <a:latin typeface="Menlo-Regular"/>
              </a:rPr>
              <a:t>&lt;</a:t>
            </a:r>
            <a:r>
              <a:rPr lang="pt-PT" sz="1600" dirty="0" err="1">
                <a:solidFill>
                  <a:srgbClr val="C41A16"/>
                </a:solidFill>
                <a:latin typeface="Menlo-Regular"/>
              </a:rPr>
              <a:t>stdio.h</a:t>
            </a:r>
            <a:r>
              <a:rPr lang="pt-PT" sz="1600" dirty="0">
                <a:solidFill>
                  <a:srgbClr val="C41A16"/>
                </a:solidFill>
                <a:latin typeface="Menlo-Regular"/>
              </a:rPr>
              <a:t>&gt;</a:t>
            </a:r>
            <a:endParaRPr lang="pt-PT" sz="1600" dirty="0">
              <a:solidFill>
                <a:srgbClr val="643820"/>
              </a:solidFill>
              <a:latin typeface="Menlo-Regular"/>
            </a:endParaRPr>
          </a:p>
          <a:p>
            <a:pPr>
              <a:defRPr/>
            </a:pPr>
            <a:endParaRPr lang="pt-PT" sz="1600" dirty="0">
              <a:solidFill>
                <a:srgbClr val="000000"/>
              </a:solidFill>
              <a:latin typeface="Menlo-Regular"/>
            </a:endParaRPr>
          </a:p>
          <a:p>
            <a:pPr>
              <a:defRPr/>
            </a:pPr>
            <a:r>
              <a:rPr lang="en-US" sz="1600" dirty="0">
                <a:solidFill>
                  <a:srgbClr val="AA0D91"/>
                </a:solidFill>
                <a:latin typeface="Menlo-Regular"/>
              </a:rPr>
              <a:t>void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tenta_alterar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x) {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sz="1600" dirty="0">
                <a:solidFill>
                  <a:srgbClr val="AA0D91"/>
                </a:solidFill>
                <a:latin typeface="Menlo-Regular"/>
              </a:rPr>
              <a:t>x = </a:t>
            </a:r>
            <a:r>
              <a:rPr lang="en-US" sz="1600" dirty="0">
                <a:solidFill>
                  <a:srgbClr val="1C00CF"/>
                </a:solidFill>
                <a:latin typeface="Menlo-Regular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Menlo-Regular"/>
              </a:rPr>
              <a:t>}</a:t>
            </a:r>
          </a:p>
          <a:p>
            <a:pPr>
              <a:defRPr/>
            </a:pP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pPr>
              <a:defRPr/>
            </a:pP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main() {</a:t>
            </a:r>
          </a:p>
          <a:p>
            <a:pPr>
              <a:defRPr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 sz="1600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x = 0;</a:t>
            </a:r>
          </a:p>
          <a:p>
            <a:pPr>
              <a:defRPr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tenta_alterar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pt-BR" sz="1600" dirty="0" err="1">
                <a:solidFill>
                  <a:srgbClr val="1C00CF"/>
                </a:solidFill>
                <a:latin typeface="Menlo-Regular"/>
              </a:rPr>
              <a:t>x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pt-BR" sz="1600" dirty="0">
                <a:solidFill>
                  <a:srgbClr val="000000"/>
                </a:solidFill>
                <a:latin typeface="Menlo-Regular"/>
              </a:rPr>
              <a:t>("%</a:t>
            </a:r>
            <a:r>
              <a:rPr lang="pt-BR" sz="1600" dirty="0" err="1">
                <a:solidFill>
                  <a:srgbClr val="000000"/>
                </a:solidFill>
                <a:latin typeface="Menlo-Regular"/>
              </a:rPr>
              <a:t>d</a:t>
            </a:r>
            <a:r>
              <a:rPr lang="pt-BR" sz="1600" dirty="0">
                <a:solidFill>
                  <a:srgbClr val="000000"/>
                </a:solidFill>
                <a:latin typeface="Menlo-Regular"/>
              </a:rPr>
              <a:t>\</a:t>
            </a:r>
            <a:r>
              <a:rPr lang="pt-BR" sz="1600" dirty="0" err="1">
                <a:solidFill>
                  <a:srgbClr val="000000"/>
                </a:solidFill>
                <a:latin typeface="Menlo-Regular"/>
              </a:rPr>
              <a:t>n</a:t>
            </a:r>
            <a:r>
              <a:rPr lang="pt-BR" sz="1600" dirty="0">
                <a:solidFill>
                  <a:srgbClr val="000000"/>
                </a:solidFill>
                <a:latin typeface="Menlo-Regular"/>
              </a:rPr>
              <a:t>", </a:t>
            </a:r>
            <a:r>
              <a:rPr lang="pt-BR" sz="1600" dirty="0" err="1">
                <a:solidFill>
                  <a:srgbClr val="1C00CF"/>
                </a:solidFill>
                <a:latin typeface="Menlo-Regular"/>
              </a:rPr>
              <a:t>x</a:t>
            </a:r>
            <a:r>
              <a:rPr lang="pt-BR" sz="1600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Menlo-Regular"/>
              </a:rPr>
              <a:t>}</a:t>
            </a:r>
          </a:p>
          <a:p>
            <a:pPr>
              <a:defRPr/>
            </a:pPr>
            <a:endParaRPr lang="pt-BR" sz="1600" dirty="0">
              <a:solidFill>
                <a:srgbClr val="000000"/>
              </a:solidFill>
              <a:latin typeface="Menl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8038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Arrays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BR" altLang="en-US" dirty="0"/>
              <a:t>Exemplos:</a:t>
            </a:r>
          </a:p>
          <a:p>
            <a:pPr lvl="1"/>
            <a:r>
              <a:rPr lang="pt-BR" altLang="en-US" dirty="0" err="1"/>
              <a:t>int</a:t>
            </a:r>
            <a:r>
              <a:rPr lang="pt-BR" altLang="en-US" dirty="0"/>
              <a:t> a[5];</a:t>
            </a:r>
          </a:p>
          <a:p>
            <a:pPr lvl="2"/>
            <a:r>
              <a:rPr lang="pt-BR" altLang="en-US" dirty="0"/>
              <a:t>dimensão 5 (índices de 0 a 4);</a:t>
            </a:r>
          </a:p>
          <a:p>
            <a:pPr lvl="1"/>
            <a:r>
              <a:rPr lang="pt-BR" altLang="en-US" dirty="0" err="1"/>
              <a:t>int</a:t>
            </a:r>
            <a:r>
              <a:rPr lang="pt-BR" altLang="en-US" dirty="0"/>
              <a:t> a[] = {1, 2, 3};</a:t>
            </a:r>
          </a:p>
          <a:p>
            <a:pPr lvl="1"/>
            <a:r>
              <a:rPr lang="pt-BR" altLang="en-US" dirty="0"/>
              <a:t>char </a:t>
            </a:r>
            <a:r>
              <a:rPr lang="pt-BR" altLang="en-US" dirty="0" err="1"/>
              <a:t>s</a:t>
            </a:r>
            <a:r>
              <a:rPr lang="pt-BR" altLang="en-US" dirty="0"/>
              <a:t>[] = {</a:t>
            </a:r>
            <a:r>
              <a:rPr lang="pt-BR" altLang="en-GB" dirty="0"/>
              <a:t>‘</a:t>
            </a:r>
            <a:r>
              <a:rPr lang="pt-BR" altLang="en-US" dirty="0"/>
              <a:t>a</a:t>
            </a:r>
            <a:r>
              <a:rPr lang="pt-BR" altLang="en-GB" dirty="0"/>
              <a:t>’</a:t>
            </a:r>
            <a:r>
              <a:rPr lang="pt-BR" altLang="en-US" dirty="0"/>
              <a:t>, </a:t>
            </a:r>
            <a:r>
              <a:rPr lang="pt-BR" altLang="en-GB" dirty="0"/>
              <a:t>‘</a:t>
            </a:r>
            <a:r>
              <a:rPr lang="pt-BR" altLang="ja-JP" dirty="0" err="1"/>
              <a:t>b</a:t>
            </a:r>
            <a:r>
              <a:rPr lang="pt-BR" altLang="en-GB" dirty="0"/>
              <a:t>’</a:t>
            </a:r>
            <a:r>
              <a:rPr lang="pt-BR" altLang="ja-JP" dirty="0"/>
              <a:t>, </a:t>
            </a:r>
            <a:r>
              <a:rPr lang="pt-BR" altLang="en-GB" dirty="0"/>
              <a:t>‘</a:t>
            </a:r>
            <a:r>
              <a:rPr lang="pt-BR" altLang="ja-JP" dirty="0" err="1"/>
              <a:t>c</a:t>
            </a:r>
            <a:r>
              <a:rPr lang="pt-BR" altLang="en-GB" dirty="0"/>
              <a:t>’</a:t>
            </a:r>
            <a:r>
              <a:rPr lang="pt-BR" altLang="ja-JP" dirty="0"/>
              <a:t>};</a:t>
            </a:r>
          </a:p>
          <a:p>
            <a:pPr lvl="2"/>
            <a:r>
              <a:rPr lang="pt-BR" altLang="en-US" dirty="0"/>
              <a:t>dimensão 3</a:t>
            </a:r>
          </a:p>
          <a:p>
            <a:pPr lvl="1"/>
            <a:r>
              <a:rPr lang="pt-BR" altLang="en-US" dirty="0" err="1"/>
              <a:t>int</a:t>
            </a:r>
            <a:r>
              <a:rPr lang="pt-BR" altLang="en-US" dirty="0"/>
              <a:t> </a:t>
            </a:r>
            <a:r>
              <a:rPr lang="pt-BR" altLang="en-US" dirty="0" err="1"/>
              <a:t>c</a:t>
            </a:r>
            <a:r>
              <a:rPr lang="pt-BR" altLang="en-US" dirty="0"/>
              <a:t>[5] = {1, 2, 7};</a:t>
            </a:r>
          </a:p>
          <a:p>
            <a:pPr lvl="2"/>
            <a:r>
              <a:rPr lang="pt-BR" altLang="en-US" dirty="0"/>
              <a:t>dimensão 5, inicializa só as 3 primeiras posições;</a:t>
            </a:r>
            <a:endParaRPr lang="pt-PT" altLang="en-US" dirty="0"/>
          </a:p>
          <a:p>
            <a:r>
              <a:rPr lang="pt-PT" altLang="en-US" dirty="0"/>
              <a:t>Cuidado: </a:t>
            </a:r>
            <a:r>
              <a:rPr lang="pt-PT" altLang="en-US" dirty="0">
                <a:solidFill>
                  <a:srgbClr val="0070C0"/>
                </a:solidFill>
              </a:rPr>
              <a:t>não existe .</a:t>
            </a:r>
            <a:r>
              <a:rPr lang="pt-PT" altLang="en-US" dirty="0" err="1">
                <a:solidFill>
                  <a:srgbClr val="0070C0"/>
                </a:solidFill>
              </a:rPr>
              <a:t>length</a:t>
            </a:r>
            <a:r>
              <a:rPr lang="pt-PT" altLang="en-US" dirty="0">
                <a:solidFill>
                  <a:srgbClr val="0070C0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1974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GB"/>
              <a:t>“</a:t>
            </a:r>
            <a:r>
              <a:rPr lang="pt-PT" altLang="ja-JP"/>
              <a:t>strings</a:t>
            </a:r>
            <a:r>
              <a:rPr lang="pt-PT" altLang="en-GB"/>
              <a:t>”</a:t>
            </a:r>
            <a:endParaRPr lang="pt-PT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 dirty="0"/>
              <a:t>Em C não existe o tipo </a:t>
            </a:r>
            <a:r>
              <a:rPr lang="pt-PT" altLang="en-US" i="1" dirty="0" err="1"/>
              <a:t>String</a:t>
            </a:r>
            <a:endParaRPr lang="pt-PT" altLang="en-US" i="1" dirty="0"/>
          </a:p>
          <a:p>
            <a:pPr lvl="1"/>
            <a:r>
              <a:rPr lang="pt-PT" altLang="en-US" dirty="0"/>
              <a:t>Em C, </a:t>
            </a:r>
            <a:r>
              <a:rPr lang="pt-PT" altLang="en-US" i="1" dirty="0" err="1"/>
              <a:t>Strings</a:t>
            </a:r>
            <a:r>
              <a:rPr lang="pt-PT" altLang="en-US" dirty="0"/>
              <a:t> são um </a:t>
            </a:r>
            <a:r>
              <a:rPr lang="pt-PT" altLang="en-US" i="1" dirty="0" err="1"/>
              <a:t>array</a:t>
            </a:r>
            <a:r>
              <a:rPr lang="pt-PT" altLang="en-US" dirty="0"/>
              <a:t> do tipo </a:t>
            </a:r>
            <a:r>
              <a:rPr lang="pt-PT" altLang="en-US" i="1" dirty="0" err="1"/>
              <a:t>char</a:t>
            </a:r>
            <a:r>
              <a:rPr lang="pt-PT" altLang="en-US" dirty="0"/>
              <a:t> que termina com o caracter 0 (</a:t>
            </a:r>
            <a:r>
              <a:rPr lang="pt-PT" altLang="en-GB" dirty="0"/>
              <a:t>‘</a:t>
            </a:r>
            <a:r>
              <a:rPr lang="pt-PT" altLang="en-US" dirty="0"/>
              <a:t>\0</a:t>
            </a:r>
            <a:r>
              <a:rPr lang="pt-PT" altLang="en-GB" dirty="0"/>
              <a:t>’</a:t>
            </a:r>
            <a:r>
              <a:rPr lang="pt-PT" altLang="en-US" dirty="0"/>
              <a:t>).</a:t>
            </a:r>
          </a:p>
          <a:p>
            <a:pPr lvl="2"/>
            <a:r>
              <a:rPr lang="fr-FR" altLang="en-US" dirty="0">
                <a:latin typeface="Courier" charset="0"/>
              </a:rPr>
              <a:t>char s[]={'</a:t>
            </a:r>
            <a:r>
              <a:rPr lang="fr-FR" altLang="en-US" dirty="0" err="1">
                <a:latin typeface="Courier" charset="0"/>
              </a:rPr>
              <a:t>h</a:t>
            </a:r>
            <a:r>
              <a:rPr lang="fr-FR" altLang="en-GB" dirty="0" err="1">
                <a:latin typeface="Courier" charset="0"/>
              </a:rPr>
              <a:t>’</a:t>
            </a:r>
            <a:r>
              <a:rPr lang="fr-FR" altLang="en-US" dirty="0" err="1">
                <a:latin typeface="Courier" charset="0"/>
              </a:rPr>
              <a:t>,'e</a:t>
            </a:r>
            <a:r>
              <a:rPr lang="fr-FR" altLang="en-GB" dirty="0" err="1">
                <a:latin typeface="Courier" charset="0"/>
              </a:rPr>
              <a:t>’</a:t>
            </a:r>
            <a:r>
              <a:rPr lang="fr-FR" altLang="en-US" dirty="0" err="1">
                <a:latin typeface="Courier" charset="0"/>
              </a:rPr>
              <a:t>,'l</a:t>
            </a:r>
            <a:r>
              <a:rPr lang="fr-FR" altLang="en-GB" dirty="0" err="1">
                <a:latin typeface="Courier" charset="0"/>
              </a:rPr>
              <a:t>’</a:t>
            </a:r>
            <a:r>
              <a:rPr lang="fr-FR" altLang="en-US" dirty="0" err="1">
                <a:latin typeface="Courier" charset="0"/>
              </a:rPr>
              <a:t>,'l</a:t>
            </a:r>
            <a:r>
              <a:rPr lang="fr-FR" altLang="en-GB" dirty="0" err="1">
                <a:latin typeface="Courier" charset="0"/>
              </a:rPr>
              <a:t>’</a:t>
            </a:r>
            <a:r>
              <a:rPr lang="fr-FR" altLang="en-US" dirty="0" err="1">
                <a:latin typeface="Courier" charset="0"/>
              </a:rPr>
              <a:t>,'o</a:t>
            </a:r>
            <a:r>
              <a:rPr lang="fr-FR" altLang="en-GB" dirty="0">
                <a:latin typeface="Courier" charset="0"/>
              </a:rPr>
              <a:t>’</a:t>
            </a:r>
            <a:r>
              <a:rPr lang="fr-FR" altLang="en-US" dirty="0">
                <a:latin typeface="Courier" charset="0"/>
              </a:rPr>
              <a:t>,'\0</a:t>
            </a:r>
            <a:r>
              <a:rPr lang="fr-FR" altLang="en-GB" dirty="0">
                <a:latin typeface="Courier" charset="0"/>
              </a:rPr>
              <a:t>’</a:t>
            </a:r>
            <a:r>
              <a:rPr lang="fr-FR" altLang="en-US" dirty="0">
                <a:latin typeface="Courier" charset="0"/>
              </a:rPr>
              <a:t>};</a:t>
            </a:r>
            <a:endParaRPr lang="pt-PT" altLang="en-US" dirty="0">
              <a:latin typeface="Courier" charset="0"/>
            </a:endParaRPr>
          </a:p>
          <a:p>
            <a:pPr lvl="1"/>
            <a:endParaRPr lang="pt-PT" altLang="en-US" dirty="0"/>
          </a:p>
          <a:p>
            <a:pPr lvl="1"/>
            <a:endParaRPr lang="pt-PT" altLang="en-US" dirty="0"/>
          </a:p>
          <a:p>
            <a:pPr lvl="1"/>
            <a:endParaRPr lang="pt-PT" altLang="en-US" dirty="0"/>
          </a:p>
          <a:p>
            <a:pPr lvl="1"/>
            <a:endParaRPr lang="pt-PT" altLang="en-US" dirty="0"/>
          </a:p>
          <a:p>
            <a:pPr lvl="1"/>
            <a:endParaRPr lang="pt-PT" altLang="en-US" dirty="0"/>
          </a:p>
          <a:p>
            <a:pPr lvl="1"/>
            <a:endParaRPr lang="pt-PT" altLang="en-US" dirty="0"/>
          </a:p>
          <a:p>
            <a:pPr lvl="1"/>
            <a:endParaRPr lang="pt-PT" altLang="en-US" dirty="0"/>
          </a:p>
          <a:p>
            <a:pPr lvl="1"/>
            <a:r>
              <a:rPr lang="pt-PT" altLang="en-US" dirty="0"/>
              <a:t>Numa atribuição, o compilador coloca o </a:t>
            </a:r>
            <a:r>
              <a:rPr lang="pt-PT" altLang="en-GB" dirty="0"/>
              <a:t>‘</a:t>
            </a:r>
            <a:r>
              <a:rPr lang="pt-PT" altLang="en-US" dirty="0"/>
              <a:t>\0</a:t>
            </a:r>
            <a:r>
              <a:rPr lang="pt-PT" altLang="en-GB" dirty="0"/>
              <a:t>’</a:t>
            </a:r>
            <a:r>
              <a:rPr lang="pt-PT" alt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13414" y="3420110"/>
            <a:ext cx="4248150" cy="1938338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2000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sz="2000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sz="2000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sz="2000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sz="2000" dirty="0" err="1">
                <a:solidFill>
                  <a:srgbClr val="C41A16"/>
                </a:solidFill>
                <a:latin typeface="Courier"/>
                <a:cs typeface="Courier"/>
              </a:rPr>
              <a:t>stdio.h</a:t>
            </a:r>
            <a:r>
              <a:rPr lang="pt-PT" sz="2000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  <a:endParaRPr lang="pt-PT" sz="2000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 main() {</a:t>
            </a:r>
          </a:p>
          <a:p>
            <a:pPr>
              <a:defRPr/>
            </a:pPr>
            <a:r>
              <a:rPr lang="nb-NO" sz="2000" dirty="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nb-NO" sz="2000" dirty="0" err="1">
                <a:solidFill>
                  <a:srgbClr val="AA0D91"/>
                </a:solidFill>
                <a:latin typeface="Courier"/>
                <a:cs typeface="Courier"/>
              </a:rPr>
              <a:t>char</a:t>
            </a:r>
            <a:r>
              <a:rPr lang="nb-NO" sz="2000" dirty="0">
                <a:solidFill>
                  <a:srgbClr val="000000"/>
                </a:solidFill>
                <a:latin typeface="Courier"/>
                <a:cs typeface="Courier"/>
              </a:rPr>
              <a:t> s[</a:t>
            </a:r>
            <a:r>
              <a:rPr lang="nb-NO" sz="2000" dirty="0">
                <a:solidFill>
                  <a:srgbClr val="1C00CF"/>
                </a:solidFill>
                <a:latin typeface="Courier"/>
                <a:cs typeface="Courier"/>
              </a:rPr>
              <a:t>10</a:t>
            </a:r>
            <a:r>
              <a:rPr lang="nb-NO" sz="2000" dirty="0">
                <a:solidFill>
                  <a:srgbClr val="000000"/>
                </a:solidFill>
                <a:latin typeface="Courier"/>
                <a:cs typeface="Courier"/>
              </a:rPr>
              <a:t>] = </a:t>
            </a:r>
            <a:r>
              <a:rPr lang="nb-NO" sz="2000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nb-NO" sz="2000" dirty="0" err="1">
                <a:solidFill>
                  <a:srgbClr val="C41A16"/>
                </a:solidFill>
                <a:latin typeface="Courier"/>
                <a:cs typeface="Courier"/>
              </a:rPr>
              <a:t>batata</a:t>
            </a:r>
            <a:r>
              <a:rPr lang="nb-NO" sz="2000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nb-NO" sz="2000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sz="2000" dirty="0">
                <a:solidFill>
                  <a:srgbClr val="C41A16"/>
                </a:solidFill>
                <a:latin typeface="Courier"/>
                <a:cs typeface="Courier"/>
              </a:rPr>
              <a:t>"%s\n"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, s);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89198"/>
              </p:ext>
            </p:extLst>
          </p:nvPr>
        </p:nvGraphicFramePr>
        <p:xfrm>
          <a:off x="6879454" y="4175760"/>
          <a:ext cx="3311530" cy="42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1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1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1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11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11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>
                          <a:solidFill>
                            <a:schemeClr val="tx1"/>
                          </a:solidFill>
                        </a:rPr>
                        <a:t>\0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701" name="TextBox 9"/>
          <p:cNvSpPr txBox="1">
            <a:spLocks noChangeArrowheads="1"/>
          </p:cNvSpPr>
          <p:nvPr/>
        </p:nvSpPr>
        <p:spPr bwMode="auto">
          <a:xfrm>
            <a:off x="6808017" y="3672523"/>
            <a:ext cx="43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/>
              <a:t>s:</a:t>
            </a:r>
          </a:p>
        </p:txBody>
      </p:sp>
    </p:spTree>
    <p:extLst>
      <p:ext uri="{BB962C8B-B14F-4D97-AF65-F5344CB8AC3E}">
        <p14:creationId xmlns:p14="http://schemas.microsoft.com/office/powerpoint/2010/main" val="159678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GB"/>
              <a:t>“</a:t>
            </a:r>
            <a:r>
              <a:rPr lang="pt-PT" altLang="ja-JP"/>
              <a:t>strings</a:t>
            </a:r>
            <a:r>
              <a:rPr lang="pt-PT" altLang="en-GB"/>
              <a:t>”</a:t>
            </a:r>
            <a:endParaRPr lang="pt-PT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/>
              <a:t>Para imprimir um dado array de caracteres, independentemente do número de posições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0014" y="3429001"/>
            <a:ext cx="7272337" cy="1015663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>for (i=0; s[i] != '\0'; i++ ) {</a:t>
            </a:r>
          </a:p>
          <a:p>
            <a:pPr>
              <a:defRPr/>
            </a:pP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>     </a:t>
            </a:r>
            <a:r>
              <a:rPr lang="da-DK" sz="2000" dirty="0" err="1">
                <a:solidFill>
                  <a:schemeClr val="tx1"/>
                </a:solidFill>
                <a:latin typeface="Courier"/>
                <a:cs typeface="Courier"/>
              </a:rPr>
              <a:t>printf</a:t>
            </a: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>("%c", s[i]);</a:t>
            </a:r>
          </a:p>
          <a:p>
            <a:pPr>
              <a:defRPr/>
            </a:pPr>
            <a:r>
              <a:rPr lang="da-DK" sz="2000" dirty="0">
                <a:solidFill>
                  <a:schemeClr val="tx1"/>
                </a:solidFill>
                <a:latin typeface="Courier"/>
                <a:cs typeface="Courier"/>
              </a:rPr>
              <a:t>}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262233" y="4585073"/>
            <a:ext cx="7650116" cy="879454"/>
            <a:chOff x="738160" y="5153555"/>
            <a:chExt cx="7649792" cy="879242"/>
          </a:xfrm>
        </p:grpSpPr>
        <p:sp>
          <p:nvSpPr>
            <p:cNvPr id="6" name="TextBox 5"/>
            <p:cNvSpPr txBox="1"/>
            <p:nvPr/>
          </p:nvSpPr>
          <p:spPr>
            <a:xfrm>
              <a:off x="1115923" y="5632784"/>
              <a:ext cx="7272029" cy="400013"/>
            </a:xfrm>
            <a:prstGeom prst="rect">
              <a:avLst/>
            </a:prstGeom>
            <a:solidFill>
              <a:srgbClr val="E2F1FD"/>
            </a:solidFill>
            <a:ln>
              <a:solidFill>
                <a:srgbClr val="0000FF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9pPr>
            </a:lstStyle>
            <a:p>
              <a:pPr eaLnBrk="1" hangingPunct="1"/>
              <a:r>
                <a:rPr lang="da-DK" altLang="en-US" sz="2000" dirty="0" err="1">
                  <a:solidFill>
                    <a:schemeClr val="tx1"/>
                  </a:solidFill>
                  <a:latin typeface="Courier" charset="0"/>
                </a:rPr>
                <a:t>printf</a:t>
              </a:r>
              <a:r>
                <a:rPr lang="da-DK" altLang="en-US" sz="2000" dirty="0">
                  <a:solidFill>
                    <a:schemeClr val="tx1"/>
                  </a:solidFill>
                  <a:latin typeface="Courier" charset="0"/>
                </a:rPr>
                <a:t>(</a:t>
              </a:r>
              <a:r>
                <a:rPr lang="da-DK" altLang="en-GB" sz="2000" dirty="0">
                  <a:solidFill>
                    <a:schemeClr val="tx1"/>
                  </a:solidFill>
                  <a:latin typeface="Courier" charset="0"/>
                </a:rPr>
                <a:t>”</a:t>
              </a:r>
              <a:r>
                <a:rPr lang="da-DK" altLang="en-US" sz="2000" dirty="0">
                  <a:solidFill>
                    <a:schemeClr val="tx1"/>
                  </a:solidFill>
                  <a:latin typeface="Courier" charset="0"/>
                </a:rPr>
                <a:t>%s", s);</a:t>
              </a:r>
            </a:p>
          </p:txBody>
        </p:sp>
        <p:sp>
          <p:nvSpPr>
            <p:cNvPr id="29703" name="Rectangle 6"/>
            <p:cNvSpPr>
              <a:spLocks noChangeArrowheads="1"/>
            </p:cNvSpPr>
            <p:nvPr/>
          </p:nvSpPr>
          <p:spPr bwMode="auto">
            <a:xfrm>
              <a:off x="738160" y="5153555"/>
              <a:ext cx="1340310" cy="46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ahoma" charset="0"/>
                  <a:ea typeface="ヒラギノ角ゴ ProN W3" charset="-128"/>
                  <a:sym typeface="Tahoma" charset="0"/>
                </a:defRPr>
              </a:lvl9pPr>
            </a:lstStyle>
            <a:p>
              <a:pPr eaLnBrk="1" hangingPunct="1"/>
              <a:r>
                <a:rPr lang="pt-PT" altLang="en-US" dirty="0">
                  <a:latin typeface="+mn-lt"/>
                </a:rPr>
                <a:t>Ou então</a:t>
              </a:r>
              <a:endParaRPr lang="en-US" altLang="en-US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17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D3AC4B0-6DE5-46D1-9277-0C840483ACE7}"/>
              </a:ext>
            </a:extLst>
          </p:cNvPr>
          <p:cNvSpPr/>
          <p:nvPr/>
        </p:nvSpPr>
        <p:spPr>
          <a:xfrm rot="397630">
            <a:off x="4691207" y="1457215"/>
            <a:ext cx="2853749" cy="2772175"/>
          </a:xfrm>
          <a:prstGeom prst="ellipse">
            <a:avLst/>
          </a:prstGeom>
          <a:solidFill>
            <a:srgbClr val="EFCAC3"/>
          </a:solidFill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10B1A-5F56-4FC2-9689-966AC671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História…</a:t>
            </a:r>
            <a:endParaRPr lang="en-GB" dirty="0"/>
          </a:p>
        </p:txBody>
      </p:sp>
      <p:pic>
        <p:nvPicPr>
          <p:cNvPr id="3076" name="Picture 4" descr="Resultado de imagem para history of programming languages">
            <a:extLst>
              <a:ext uri="{FF2B5EF4-FFF2-40B4-BE49-F238E27FC236}">
                <a16:creationId xmlns:a16="http://schemas.microsoft.com/office/drawing/2014/main" id="{2AE33E72-817B-4C77-AFA0-1D9B3C815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3" b="7720"/>
          <a:stretch/>
        </p:blipFill>
        <p:spPr bwMode="auto">
          <a:xfrm>
            <a:off x="1025507" y="1633865"/>
            <a:ext cx="9610962" cy="49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1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GB"/>
              <a:t>“</a:t>
            </a:r>
            <a:r>
              <a:rPr lang="pt-PT" altLang="ja-JP"/>
              <a:t>strings</a:t>
            </a:r>
            <a:r>
              <a:rPr lang="pt-PT" altLang="en-GB"/>
              <a:t>”</a:t>
            </a:r>
            <a:r>
              <a:rPr lang="pt-PT" altLang="ja-JP"/>
              <a:t>: funções</a:t>
            </a:r>
            <a:endParaRPr lang="pt-PT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pt-PT" dirty="0" err="1"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pt-PT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cpy</a:t>
            </a:r>
            <a:r>
              <a:rPr lang="pt-PT" dirty="0">
                <a:latin typeface="Courier" charset="0"/>
                <a:ea typeface="Courier" charset="0"/>
                <a:cs typeface="Courier" charset="0"/>
                <a:sym typeface="Wingdings"/>
              </a:rPr>
              <a:t>(destino, origem)</a:t>
            </a:r>
            <a:r>
              <a:rPr lang="pt-PT" dirty="0"/>
              <a:t>: Copiar de uma para outra</a:t>
            </a:r>
          </a:p>
          <a:p>
            <a:pPr lvl="1"/>
            <a:r>
              <a:rPr lang="pt-PT" dirty="0" err="1"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pt-PT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cat</a:t>
            </a:r>
            <a:r>
              <a:rPr lang="pt-PT" dirty="0">
                <a:latin typeface="Courier" charset="0"/>
                <a:ea typeface="Courier" charset="0"/>
                <a:cs typeface="Courier" charset="0"/>
                <a:sym typeface="Wingdings"/>
              </a:rPr>
              <a:t>(x," e acabou!")</a:t>
            </a:r>
            <a:r>
              <a:rPr lang="pt-PT" dirty="0">
                <a:sym typeface="Wingdings"/>
              </a:rPr>
              <a:t>:</a:t>
            </a:r>
            <a:r>
              <a:rPr lang="pt-PT" dirty="0"/>
              <a:t> Concatenar duas </a:t>
            </a:r>
            <a:r>
              <a:rPr lang="pt-PT" dirty="0" err="1"/>
              <a:t>strings</a:t>
            </a:r>
            <a:endParaRPr lang="pt-PT" dirty="0"/>
          </a:p>
          <a:p>
            <a:pPr lvl="1"/>
            <a:r>
              <a:rPr lang="pt-PT" dirty="0" err="1"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pt-PT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len</a:t>
            </a:r>
            <a:r>
              <a:rPr lang="pt-PT" dirty="0">
                <a:latin typeface="Courier" charset="0"/>
                <a:ea typeface="Courier" charset="0"/>
                <a:cs typeface="Courier" charset="0"/>
              </a:rPr>
              <a:t>(s)</a:t>
            </a:r>
            <a:r>
              <a:rPr lang="pt-PT" dirty="0"/>
              <a:t>: Obter o tamanho de uma </a:t>
            </a:r>
            <a:r>
              <a:rPr lang="pt-PT" dirty="0" err="1"/>
              <a:t>string</a:t>
            </a:r>
            <a:endParaRPr lang="pt-PT" dirty="0"/>
          </a:p>
          <a:p>
            <a:pPr lvl="1"/>
            <a:r>
              <a:rPr lang="pt-PT" dirty="0" err="1">
                <a:latin typeface="Courier" charset="0"/>
                <a:ea typeface="Courier" charset="0"/>
                <a:cs typeface="Courier" charset="0"/>
              </a:rPr>
              <a:t>str</a:t>
            </a:r>
            <a:r>
              <a:rPr lang="pt-PT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cmp</a:t>
            </a:r>
            <a:r>
              <a:rPr lang="pt-PT" dirty="0">
                <a:latin typeface="Courier" charset="0"/>
                <a:ea typeface="Courier" charset="0"/>
                <a:cs typeface="Courier" charset="0"/>
                <a:sym typeface="Wingdings"/>
              </a:rPr>
              <a:t>(s1,s2)</a:t>
            </a:r>
            <a:r>
              <a:rPr lang="pt-PT" dirty="0"/>
              <a:t>: Comparar duas </a:t>
            </a:r>
            <a:r>
              <a:rPr lang="pt-PT" dirty="0" err="1"/>
              <a:t>strings</a:t>
            </a:r>
            <a:r>
              <a:rPr lang="pt-PT" dirty="0"/>
              <a:t>. Retorna 0 se forem iguais</a:t>
            </a:r>
          </a:p>
          <a:p>
            <a:pPr lvl="1"/>
            <a:r>
              <a:rPr lang="pt-PT" dirty="0"/>
              <a:t>...</a:t>
            </a:r>
          </a:p>
          <a:p>
            <a:pPr lvl="2"/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6240463" y="3716339"/>
            <a:ext cx="4763868" cy="2586037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Courier"/>
                <a:cs typeface="Courier"/>
              </a:rPr>
              <a:t>stdio.h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  <a:endParaRPr lang="pt-PT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b="1" dirty="0" err="1">
                <a:solidFill>
                  <a:srgbClr val="C41A16"/>
                </a:solidFill>
                <a:latin typeface="Courier"/>
                <a:cs typeface="Courier"/>
              </a:rPr>
              <a:t>string.h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</a:p>
          <a:p>
            <a:pPr>
              <a:defRPr/>
            </a:pPr>
            <a:endParaRPr lang="pt-PT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PT" dirty="0" err="1">
                <a:solidFill>
                  <a:srgbClr val="000000"/>
                </a:solidFill>
                <a:latin typeface="Courier"/>
                <a:cs typeface="Courier"/>
              </a:rPr>
              <a:t>main</a:t>
            </a:r>
            <a:r>
              <a:rPr lang="pt-PT" dirty="0">
                <a:solidFill>
                  <a:srgbClr val="000000"/>
                </a:solidFill>
                <a:latin typeface="Courier"/>
                <a:cs typeface="Courier"/>
              </a:rPr>
              <a:t>() {</a:t>
            </a:r>
          </a:p>
          <a:p>
            <a:pPr>
              <a:defRPr/>
            </a:pPr>
            <a:r>
              <a:rPr lang="nb-NO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nb-NO" dirty="0" err="1">
                <a:solidFill>
                  <a:srgbClr val="AA0D91"/>
                </a:solidFill>
                <a:latin typeface="Courier"/>
                <a:cs typeface="Courier"/>
              </a:rPr>
              <a:t>char</a:t>
            </a:r>
            <a:r>
              <a:rPr lang="nb-NO" dirty="0">
                <a:solidFill>
                  <a:srgbClr val="000000"/>
                </a:solidFill>
                <a:latin typeface="Courier"/>
                <a:cs typeface="Courier"/>
              </a:rPr>
              <a:t> s1[</a:t>
            </a:r>
            <a:r>
              <a:rPr lang="nb-NO" dirty="0">
                <a:solidFill>
                  <a:srgbClr val="1C00CF"/>
                </a:solidFill>
                <a:latin typeface="Courier"/>
                <a:cs typeface="Courier"/>
              </a:rPr>
              <a:t>10</a:t>
            </a:r>
            <a:r>
              <a:rPr lang="nb-NO" dirty="0">
                <a:solidFill>
                  <a:srgbClr val="000000"/>
                </a:solidFill>
                <a:latin typeface="Courier"/>
                <a:cs typeface="Courier"/>
              </a:rPr>
              <a:t>] = </a:t>
            </a:r>
            <a:r>
              <a:rPr lang="nb-NO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nb-NO" dirty="0" err="1">
                <a:solidFill>
                  <a:srgbClr val="C41A16"/>
                </a:solidFill>
                <a:latin typeface="Courier"/>
                <a:cs typeface="Courier"/>
              </a:rPr>
              <a:t>batata</a:t>
            </a:r>
            <a:r>
              <a:rPr lang="nb-NO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nb-NO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da-DK" dirty="0" err="1">
                <a:solidFill>
                  <a:srgbClr val="AA0D91"/>
                </a:solidFill>
                <a:latin typeface="Courier"/>
                <a:cs typeface="Courier"/>
              </a:rPr>
              <a:t>char</a:t>
            </a: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s2[</a:t>
            </a:r>
            <a:r>
              <a:rPr lang="da-DK" dirty="0">
                <a:solidFill>
                  <a:srgbClr val="1C00CF"/>
                </a:solidFill>
                <a:latin typeface="Courier"/>
                <a:cs typeface="Courier"/>
              </a:rPr>
              <a:t>20</a:t>
            </a: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], s3[</a:t>
            </a:r>
            <a:r>
              <a:rPr lang="da-DK" dirty="0">
                <a:solidFill>
                  <a:srgbClr val="1C00CF"/>
                </a:solidFill>
                <a:latin typeface="Courier"/>
                <a:cs typeface="Courier"/>
              </a:rPr>
              <a:t>5</a:t>
            </a: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da-DK" dirty="0" err="1">
                <a:solidFill>
                  <a:srgbClr val="000000"/>
                </a:solidFill>
                <a:latin typeface="Courier"/>
                <a:cs typeface="Courier"/>
              </a:rPr>
              <a:t>strcpy</a:t>
            </a: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(s2, s1);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C41A16"/>
                </a:solidFill>
                <a:latin typeface="Courier"/>
                <a:cs typeface="Courier"/>
              </a:rPr>
              <a:t>"%s\n"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, s2);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8083" y="3716339"/>
            <a:ext cx="4487917" cy="2592387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Courier"/>
                <a:cs typeface="Courier"/>
              </a:rPr>
              <a:t>stdio.h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  <a:endParaRPr lang="pt-PT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b="1" dirty="0" err="1">
                <a:solidFill>
                  <a:srgbClr val="C41A16"/>
                </a:solidFill>
                <a:latin typeface="Courier"/>
                <a:cs typeface="Courier"/>
              </a:rPr>
              <a:t>string.h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</a:p>
          <a:p>
            <a:pPr>
              <a:defRPr/>
            </a:pPr>
            <a:endParaRPr lang="pt-PT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PT" dirty="0" err="1">
                <a:solidFill>
                  <a:srgbClr val="000000"/>
                </a:solidFill>
                <a:latin typeface="Courier"/>
                <a:cs typeface="Courier"/>
              </a:rPr>
              <a:t>main</a:t>
            </a:r>
            <a:r>
              <a:rPr lang="pt-PT" dirty="0">
                <a:solidFill>
                  <a:srgbClr val="000000"/>
                </a:solidFill>
                <a:latin typeface="Courier"/>
                <a:cs typeface="Courier"/>
              </a:rPr>
              <a:t>() {</a:t>
            </a:r>
          </a:p>
          <a:p>
            <a:pPr>
              <a:defRPr/>
            </a:pPr>
            <a:r>
              <a:rPr lang="nb-NO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da-DK" dirty="0" err="1">
                <a:solidFill>
                  <a:srgbClr val="AA0D91"/>
                </a:solidFill>
                <a:latin typeface="Courier"/>
                <a:cs typeface="Courier"/>
              </a:rPr>
              <a:t>char</a:t>
            </a: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 s1[</a:t>
            </a:r>
            <a:r>
              <a:rPr lang="da-DK" dirty="0">
                <a:solidFill>
                  <a:srgbClr val="1C00CF"/>
                </a:solidFill>
                <a:latin typeface="Courier"/>
                <a:cs typeface="Courier"/>
              </a:rPr>
              <a:t>10</a:t>
            </a:r>
            <a:r>
              <a:rPr lang="da-DK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pPr>
              <a:defRPr/>
            </a:pPr>
            <a:r>
              <a:rPr lang="da-DK" b="1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da-DK" b="1" dirty="0" err="1">
                <a:solidFill>
                  <a:srgbClr val="000000"/>
                </a:solidFill>
                <a:latin typeface="Courier"/>
                <a:cs typeface="Courier"/>
              </a:rPr>
              <a:t>strcpy</a:t>
            </a:r>
            <a:r>
              <a:rPr lang="da-DK" b="1" dirty="0">
                <a:solidFill>
                  <a:srgbClr val="000000"/>
                </a:solidFill>
                <a:latin typeface="Courier"/>
                <a:cs typeface="Courier"/>
              </a:rPr>
              <a:t>(s1, </a:t>
            </a:r>
            <a:r>
              <a:rPr lang="nb-NO" b="1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nb-NO" b="1" dirty="0" err="1">
                <a:solidFill>
                  <a:srgbClr val="C41A16"/>
                </a:solidFill>
                <a:latin typeface="Courier"/>
                <a:cs typeface="Courier"/>
              </a:rPr>
              <a:t>batata</a:t>
            </a:r>
            <a:r>
              <a:rPr lang="nb-NO" b="1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da-DK" b="1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>
              <a:defRPr/>
            </a:pPr>
            <a:r>
              <a:rPr lang="da-DK" b="1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da-DK" b="1" dirty="0" err="1">
                <a:solidFill>
                  <a:srgbClr val="000000"/>
                </a:solidFill>
                <a:latin typeface="Courier"/>
                <a:cs typeface="Courier"/>
              </a:rPr>
              <a:t>if</a:t>
            </a:r>
            <a:r>
              <a:rPr lang="da-DK" b="1" dirty="0">
                <a:solidFill>
                  <a:srgbClr val="000000"/>
                </a:solidFill>
                <a:latin typeface="Courier"/>
                <a:cs typeface="Courier"/>
              </a:rPr>
              <a:t> ( </a:t>
            </a:r>
            <a:r>
              <a:rPr lang="da-DK" b="1" dirty="0" err="1">
                <a:solidFill>
                  <a:srgbClr val="000000"/>
                </a:solidFill>
                <a:latin typeface="Courier"/>
                <a:cs typeface="Courier"/>
              </a:rPr>
              <a:t>strlen</a:t>
            </a:r>
            <a:r>
              <a:rPr lang="da-DK" b="1" dirty="0">
                <a:solidFill>
                  <a:srgbClr val="000000"/>
                </a:solidFill>
                <a:latin typeface="Courier"/>
                <a:cs typeface="Courier"/>
              </a:rPr>
              <a:t>(s1) == 6 )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 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C41A16"/>
                </a:solidFill>
                <a:latin typeface="Courier"/>
                <a:cs typeface="Courier"/>
              </a:rPr>
              <a:t>"%s\n"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, s1);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103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Leitura e escrita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BR" dirty="0" err="1">
                <a:solidFill>
                  <a:srgbClr val="0070C0"/>
                </a:solidFill>
                <a:latin typeface="Courier" pitchFamily="2" charset="0"/>
              </a:rPr>
              <a:t>printf</a:t>
            </a:r>
            <a:r>
              <a:rPr lang="pt-BR" dirty="0">
                <a:solidFill>
                  <a:srgbClr val="0070C0"/>
                </a:solidFill>
                <a:latin typeface="Courier" pitchFamily="2" charset="0"/>
              </a:rPr>
              <a:t> ("formatos", var1, var2,...)</a:t>
            </a:r>
          </a:p>
          <a:p>
            <a:pPr>
              <a:spcBef>
                <a:spcPts val="0"/>
              </a:spcBef>
            </a:pPr>
            <a:r>
              <a:rPr lang="pt-BR" dirty="0" err="1">
                <a:solidFill>
                  <a:srgbClr val="0070C0"/>
                </a:solidFill>
                <a:latin typeface="Courier" pitchFamily="2" charset="0"/>
              </a:rPr>
              <a:t>scanf</a:t>
            </a:r>
            <a:r>
              <a:rPr lang="pt-BR" dirty="0">
                <a:solidFill>
                  <a:srgbClr val="0070C0"/>
                </a:solidFill>
                <a:latin typeface="Courier" pitchFamily="2" charset="0"/>
              </a:rPr>
              <a:t> ("formatos", &amp;var1, &amp;var2,...)</a:t>
            </a:r>
          </a:p>
          <a:p>
            <a:pPr>
              <a:spcBef>
                <a:spcPts val="0"/>
              </a:spcBef>
            </a:pPr>
            <a:r>
              <a:rPr lang="pt-BR" dirty="0" err="1">
                <a:solidFill>
                  <a:srgbClr val="0070C0"/>
                </a:solidFill>
                <a:latin typeface="Courier" pitchFamily="2" charset="0"/>
              </a:rPr>
              <a:t>fgets</a:t>
            </a:r>
            <a:r>
              <a:rPr lang="pt-BR" dirty="0">
                <a:solidFill>
                  <a:srgbClr val="0070C0"/>
                </a:solidFill>
                <a:latin typeface="Courier" pitchFamily="2" charset="0"/>
              </a:rPr>
              <a:t>(),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8214" y="3232151"/>
            <a:ext cx="7920037" cy="3292475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600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sz="1600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sz="1600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sz="1600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sz="1600" dirty="0" err="1">
                <a:solidFill>
                  <a:srgbClr val="C41A16"/>
                </a:solidFill>
                <a:latin typeface="Courier"/>
                <a:cs typeface="Courier"/>
              </a:rPr>
              <a:t>stdio.h</a:t>
            </a:r>
            <a:r>
              <a:rPr lang="pt-PT" sz="1600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</a:p>
          <a:p>
            <a:pPr>
              <a:defRPr/>
            </a:pPr>
            <a:endParaRPr lang="pt-PT" sz="1600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main() {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sz="1600" dirty="0" err="1">
                <a:solidFill>
                  <a:srgbClr val="AA0D91"/>
                </a:solidFill>
                <a:latin typeface="Courier"/>
                <a:cs typeface="Courier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idade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pt-BR" sz="1600" dirty="0">
                <a:solidFill>
                  <a:srgbClr val="AA0D91"/>
                </a:solidFill>
                <a:latin typeface="Courier"/>
                <a:cs typeface="Courier"/>
              </a:rPr>
              <a:t>char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nome[</a:t>
            </a:r>
            <a:r>
              <a:rPr lang="pt-BR" sz="1600" dirty="0">
                <a:solidFill>
                  <a:srgbClr val="1C00CF"/>
                </a:solidFill>
                <a:latin typeface="Courier"/>
                <a:cs typeface="Courier"/>
              </a:rPr>
              <a:t>40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pPr>
              <a:defRPr/>
            </a:pPr>
            <a:endParaRPr lang="pt-BR" sz="1600" dirty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pt-BR" sz="1600" dirty="0">
                <a:solidFill>
                  <a:srgbClr val="C41A16"/>
                </a:solidFill>
                <a:latin typeface="Courier"/>
                <a:cs typeface="Courier"/>
              </a:rPr>
              <a:t>"Diga nome: "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it-IT" sz="1600" dirty="0" err="1">
                <a:solidFill>
                  <a:srgbClr val="000000"/>
                </a:solidFill>
                <a:latin typeface="Courier"/>
                <a:cs typeface="Courier"/>
              </a:rPr>
              <a:t>scanf</a:t>
            </a: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"%</a:t>
            </a:r>
            <a:r>
              <a:rPr lang="it-IT" sz="1600" dirty="0" err="1">
                <a:solidFill>
                  <a:srgbClr val="C41A16"/>
                </a:solidFill>
                <a:latin typeface="Courier"/>
                <a:cs typeface="Courier"/>
              </a:rPr>
              <a:t>s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, nome);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pt-BR" sz="1600" dirty="0">
                <a:solidFill>
                  <a:srgbClr val="C41A16"/>
                </a:solidFill>
                <a:latin typeface="Courier"/>
                <a:cs typeface="Courier"/>
              </a:rPr>
              <a:t>"Diga idade: "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"/>
                <a:cs typeface="Courier"/>
              </a:rPr>
              <a:t>scanf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pt-BR" sz="1600" dirty="0">
                <a:solidFill>
                  <a:srgbClr val="C41A16"/>
                </a:solidFill>
                <a:latin typeface="Courier"/>
                <a:cs typeface="Courier"/>
              </a:rPr>
              <a:t>"%</a:t>
            </a:r>
            <a:r>
              <a:rPr lang="pt-BR" sz="1600" dirty="0" err="1">
                <a:solidFill>
                  <a:srgbClr val="C41A16"/>
                </a:solidFill>
                <a:latin typeface="Courier"/>
                <a:cs typeface="Courier"/>
              </a:rPr>
              <a:t>d</a:t>
            </a:r>
            <a:r>
              <a:rPr lang="pt-BR" sz="1600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, &amp;idade);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endParaRPr lang="it-IT" sz="1600" dirty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it-IT" sz="1600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it-IT" sz="1600" dirty="0" err="1">
                <a:solidFill>
                  <a:srgbClr val="C41A16"/>
                </a:solidFill>
                <a:latin typeface="Courier"/>
                <a:cs typeface="Courier"/>
              </a:rPr>
              <a:t>Seu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 nome: %</a:t>
            </a:r>
            <a:r>
              <a:rPr lang="it-IT" sz="1600" dirty="0" err="1">
                <a:solidFill>
                  <a:srgbClr val="C41A16"/>
                </a:solidFill>
                <a:latin typeface="Courier"/>
                <a:cs typeface="Courier"/>
              </a:rPr>
              <a:t>s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, sua </a:t>
            </a:r>
            <a:r>
              <a:rPr lang="it-IT" sz="1600" dirty="0" err="1">
                <a:solidFill>
                  <a:srgbClr val="C41A16"/>
                </a:solidFill>
                <a:latin typeface="Courier"/>
                <a:cs typeface="Courier"/>
              </a:rPr>
              <a:t>idade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: %d\</a:t>
            </a:r>
            <a:r>
              <a:rPr lang="it-IT" sz="1600" dirty="0" err="1">
                <a:solidFill>
                  <a:srgbClr val="C41A16"/>
                </a:solidFill>
                <a:latin typeface="Courier"/>
                <a:cs typeface="Courier"/>
              </a:rPr>
              <a:t>n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,nome, </a:t>
            </a:r>
            <a:r>
              <a:rPr lang="it-IT" sz="1600" dirty="0" err="1">
                <a:solidFill>
                  <a:srgbClr val="000000"/>
                </a:solidFill>
                <a:latin typeface="Courier"/>
                <a:cs typeface="Courier"/>
              </a:rPr>
              <a:t>idade</a:t>
            </a: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7751763" y="2997201"/>
            <a:ext cx="2590800" cy="2308225"/>
          </a:xfrm>
          <a:prstGeom prst="rect">
            <a:avLst/>
          </a:prstGeom>
          <a:solidFill>
            <a:srgbClr val="E2F1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Courier"/>
                <a:cs typeface="Courier"/>
              </a:rPr>
              <a:t>%</a:t>
            </a:r>
            <a:r>
              <a:rPr lang="pt-BR" dirty="0" err="1">
                <a:latin typeface="Courier"/>
                <a:cs typeface="Courier"/>
              </a:rPr>
              <a:t>d</a:t>
            </a:r>
            <a:r>
              <a:rPr lang="pt-BR" dirty="0">
                <a:latin typeface="Courier"/>
                <a:cs typeface="Courier"/>
              </a:rPr>
              <a:t>    inteiro</a:t>
            </a:r>
          </a:p>
          <a:p>
            <a:pPr>
              <a:defRPr/>
            </a:pPr>
            <a:r>
              <a:rPr lang="pt-BR" dirty="0">
                <a:latin typeface="Courier"/>
                <a:cs typeface="Courier"/>
              </a:rPr>
              <a:t>%</a:t>
            </a:r>
            <a:r>
              <a:rPr lang="pt-BR" dirty="0" err="1">
                <a:latin typeface="Courier"/>
                <a:cs typeface="Courier"/>
              </a:rPr>
              <a:t>f</a:t>
            </a:r>
            <a:r>
              <a:rPr lang="pt-BR" dirty="0">
                <a:latin typeface="Courier"/>
                <a:cs typeface="Courier"/>
              </a:rPr>
              <a:t>    </a:t>
            </a:r>
            <a:r>
              <a:rPr lang="pt-BR" dirty="0" err="1">
                <a:latin typeface="Courier"/>
                <a:cs typeface="Courier"/>
              </a:rPr>
              <a:t>float</a:t>
            </a:r>
            <a:endParaRPr lang="pt-BR" dirty="0">
              <a:latin typeface="Courier"/>
              <a:cs typeface="Courier"/>
            </a:endParaRPr>
          </a:p>
          <a:p>
            <a:pPr>
              <a:defRPr/>
            </a:pPr>
            <a:r>
              <a:rPr lang="pt-BR" dirty="0">
                <a:latin typeface="Courier"/>
                <a:cs typeface="Courier"/>
              </a:rPr>
              <a:t>%</a:t>
            </a:r>
            <a:r>
              <a:rPr lang="pt-BR" dirty="0" err="1">
                <a:latin typeface="Courier"/>
                <a:cs typeface="Courier"/>
              </a:rPr>
              <a:t>c</a:t>
            </a:r>
            <a:r>
              <a:rPr lang="pt-BR" dirty="0">
                <a:latin typeface="Courier"/>
                <a:cs typeface="Courier"/>
              </a:rPr>
              <a:t>    char</a:t>
            </a:r>
          </a:p>
          <a:p>
            <a:pPr>
              <a:defRPr/>
            </a:pPr>
            <a:r>
              <a:rPr lang="pt-BR" dirty="0">
                <a:latin typeface="Courier"/>
                <a:cs typeface="Courier"/>
              </a:rPr>
              <a:t>%</a:t>
            </a:r>
            <a:r>
              <a:rPr lang="pt-BR" dirty="0" err="1">
                <a:latin typeface="Courier"/>
                <a:cs typeface="Courier"/>
              </a:rPr>
              <a:t>s</a:t>
            </a:r>
            <a:r>
              <a:rPr lang="pt-BR" dirty="0">
                <a:latin typeface="Courier"/>
                <a:cs typeface="Courier"/>
              </a:rPr>
              <a:t>    palavra</a:t>
            </a:r>
          </a:p>
          <a:p>
            <a:pPr>
              <a:defRPr/>
            </a:pPr>
            <a:endParaRPr lang="pt-BR" dirty="0">
              <a:latin typeface="Courier"/>
              <a:cs typeface="Courier"/>
            </a:endParaRPr>
          </a:p>
          <a:p>
            <a:pPr>
              <a:defRPr/>
            </a:pPr>
            <a:r>
              <a:rPr lang="pt-BR" dirty="0">
                <a:latin typeface="Courier"/>
                <a:cs typeface="Courier"/>
              </a:rPr>
              <a:t>%</a:t>
            </a:r>
            <a:r>
              <a:rPr lang="pt-BR" dirty="0" err="1">
                <a:latin typeface="Courier"/>
                <a:cs typeface="Courier"/>
              </a:rPr>
              <a:t>lf</a:t>
            </a:r>
            <a:r>
              <a:rPr lang="pt-BR" dirty="0">
                <a:latin typeface="Courier"/>
                <a:cs typeface="Courier"/>
              </a:rPr>
              <a:t>   </a:t>
            </a:r>
            <a:r>
              <a:rPr lang="pt-BR" dirty="0" err="1">
                <a:latin typeface="Courier"/>
                <a:cs typeface="Courier"/>
              </a:rPr>
              <a:t>double</a:t>
            </a:r>
            <a:endParaRPr lang="pt-BR" dirty="0">
              <a:latin typeface="Courier"/>
              <a:cs typeface="Courier"/>
            </a:endParaRPr>
          </a:p>
          <a:p>
            <a:pPr>
              <a:defRPr/>
            </a:pPr>
            <a:r>
              <a:rPr lang="pt-BR" dirty="0">
                <a:latin typeface="Courier"/>
                <a:cs typeface="Courier"/>
              </a:rPr>
              <a:t>%</a:t>
            </a:r>
            <a:r>
              <a:rPr lang="pt-BR" dirty="0" err="1">
                <a:latin typeface="Courier"/>
                <a:cs typeface="Courier"/>
              </a:rPr>
              <a:t>g</a:t>
            </a:r>
            <a:r>
              <a:rPr lang="pt-BR" dirty="0">
                <a:latin typeface="Courier"/>
                <a:cs typeface="Courier"/>
              </a:rPr>
              <a:t>    </a:t>
            </a:r>
            <a:r>
              <a:rPr lang="pt-BR" dirty="0" err="1">
                <a:latin typeface="Courier"/>
                <a:cs typeface="Courier"/>
              </a:rPr>
              <a:t>double</a:t>
            </a:r>
            <a:endParaRPr lang="pt-BR" dirty="0">
              <a:latin typeface="Courier"/>
              <a:cs typeface="Courier"/>
            </a:endParaRPr>
          </a:p>
          <a:p>
            <a:pPr>
              <a:defRPr/>
            </a:pPr>
            <a:r>
              <a:rPr lang="pt-BR" dirty="0">
                <a:latin typeface="Courier"/>
                <a:cs typeface="Courier"/>
              </a:rPr>
              <a:t>%</a:t>
            </a:r>
            <a:r>
              <a:rPr lang="pt-BR" dirty="0" err="1">
                <a:latin typeface="Courier"/>
                <a:cs typeface="Courier"/>
              </a:rPr>
              <a:t>p</a:t>
            </a:r>
            <a:r>
              <a:rPr lang="pt-BR" dirty="0">
                <a:latin typeface="Courier"/>
                <a:cs typeface="Courier"/>
              </a:rPr>
              <a:t>    ponteiro</a:t>
            </a:r>
          </a:p>
        </p:txBody>
      </p:sp>
    </p:spTree>
    <p:extLst>
      <p:ext uri="{BB962C8B-B14F-4D97-AF65-F5344CB8AC3E}">
        <p14:creationId xmlns:p14="http://schemas.microsoft.com/office/powerpoint/2010/main" val="1892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Leitura e escrita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 dirty="0" err="1">
                <a:solidFill>
                  <a:srgbClr val="0070C0"/>
                </a:solidFill>
                <a:latin typeface="Courier" pitchFamily="2" charset="0"/>
              </a:rPr>
              <a:t>scanf</a:t>
            </a:r>
            <a:r>
              <a:rPr lang="pt-PT" altLang="en-US" dirty="0">
                <a:solidFill>
                  <a:srgbClr val="0070C0"/>
                </a:solidFill>
                <a:latin typeface="Courier" pitchFamily="2" charset="0"/>
              </a:rPr>
              <a:t>("%</a:t>
            </a:r>
            <a:r>
              <a:rPr lang="pt-PT" altLang="en-US" dirty="0" err="1">
                <a:solidFill>
                  <a:srgbClr val="0070C0"/>
                </a:solidFill>
                <a:latin typeface="Courier" pitchFamily="2" charset="0"/>
              </a:rPr>
              <a:t>s",nome</a:t>
            </a:r>
            <a:r>
              <a:rPr lang="pt-PT" altLang="en-US" dirty="0">
                <a:solidFill>
                  <a:srgbClr val="0070C0"/>
                </a:solidFill>
                <a:latin typeface="Courier" pitchFamily="2" charset="0"/>
              </a:rPr>
              <a:t>)</a:t>
            </a:r>
            <a:r>
              <a:rPr lang="pt-PT" altLang="en-US" dirty="0"/>
              <a:t>: lê apenas uma palavra</a:t>
            </a:r>
          </a:p>
          <a:p>
            <a:pPr lvl="1"/>
            <a:r>
              <a:rPr lang="pt-PT" altLang="en-US" dirty="0"/>
              <a:t>no caso de introduzir duas palavras a segunda será lida no </a:t>
            </a:r>
            <a:r>
              <a:rPr lang="pt-PT" altLang="en-US" dirty="0" err="1"/>
              <a:t>scanf</a:t>
            </a:r>
            <a:r>
              <a:rPr lang="pt-PT" altLang="en-US" dirty="0"/>
              <a:t> seguinte (erro)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8214" y="3232151"/>
            <a:ext cx="7920037" cy="3292475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600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sz="1600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sz="1600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sz="1600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sz="1600" dirty="0" err="1">
                <a:solidFill>
                  <a:srgbClr val="C41A16"/>
                </a:solidFill>
                <a:latin typeface="Courier"/>
                <a:cs typeface="Courier"/>
              </a:rPr>
              <a:t>stdio.h</a:t>
            </a:r>
            <a:r>
              <a:rPr lang="pt-PT" sz="1600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</a:p>
          <a:p>
            <a:pPr>
              <a:defRPr/>
            </a:pPr>
            <a:endParaRPr lang="pt-PT" sz="1600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main() {</a:t>
            </a:r>
          </a:p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sz="1600" dirty="0" err="1">
                <a:solidFill>
                  <a:srgbClr val="AA0D91"/>
                </a:solidFill>
                <a:latin typeface="Courier"/>
                <a:cs typeface="Courier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/>
                <a:cs typeface="Courier"/>
              </a:rPr>
              <a:t>idade</a:t>
            </a:r>
            <a:r>
              <a:rPr lang="en-US" sz="1600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pt-BR" sz="1600" dirty="0">
                <a:solidFill>
                  <a:srgbClr val="AA0D91"/>
                </a:solidFill>
                <a:latin typeface="Courier"/>
                <a:cs typeface="Courier"/>
              </a:rPr>
              <a:t>char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nome[</a:t>
            </a:r>
            <a:r>
              <a:rPr lang="pt-BR" sz="1600" dirty="0">
                <a:solidFill>
                  <a:srgbClr val="1C00CF"/>
                </a:solidFill>
                <a:latin typeface="Courier"/>
                <a:cs typeface="Courier"/>
              </a:rPr>
              <a:t>40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pPr>
              <a:defRPr/>
            </a:pPr>
            <a:endParaRPr lang="pt-BR" sz="1600" dirty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pt-BR" sz="1600" dirty="0">
                <a:solidFill>
                  <a:srgbClr val="C41A16"/>
                </a:solidFill>
                <a:latin typeface="Courier"/>
                <a:cs typeface="Courier"/>
              </a:rPr>
              <a:t>"Diga nome: "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it-IT" sz="1600" dirty="0" err="1">
                <a:solidFill>
                  <a:srgbClr val="000000"/>
                </a:solidFill>
                <a:latin typeface="Courier"/>
                <a:cs typeface="Courier"/>
              </a:rPr>
              <a:t>scanf</a:t>
            </a: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"%</a:t>
            </a:r>
            <a:r>
              <a:rPr lang="it-IT" sz="1600" dirty="0" err="1">
                <a:solidFill>
                  <a:srgbClr val="C41A16"/>
                </a:solidFill>
                <a:latin typeface="Courier"/>
                <a:cs typeface="Courier"/>
              </a:rPr>
              <a:t>s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, nome);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pt-BR" sz="1600" dirty="0">
                <a:solidFill>
                  <a:srgbClr val="C41A16"/>
                </a:solidFill>
                <a:latin typeface="Courier"/>
                <a:cs typeface="Courier"/>
              </a:rPr>
              <a:t>"Diga idade: "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pt-BR" sz="1600" dirty="0" err="1">
                <a:solidFill>
                  <a:srgbClr val="000000"/>
                </a:solidFill>
                <a:latin typeface="Courier"/>
                <a:cs typeface="Courier"/>
              </a:rPr>
              <a:t>scanf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pt-BR" sz="1600" dirty="0">
                <a:solidFill>
                  <a:srgbClr val="C41A16"/>
                </a:solidFill>
                <a:latin typeface="Courier"/>
                <a:cs typeface="Courier"/>
              </a:rPr>
              <a:t>"%</a:t>
            </a:r>
            <a:r>
              <a:rPr lang="pt-BR" sz="1600" dirty="0" err="1">
                <a:solidFill>
                  <a:srgbClr val="C41A16"/>
                </a:solidFill>
                <a:latin typeface="Courier"/>
                <a:cs typeface="Courier"/>
              </a:rPr>
              <a:t>d</a:t>
            </a:r>
            <a:r>
              <a:rPr lang="pt-BR" sz="1600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, &amp;idade);</a:t>
            </a:r>
          </a:p>
          <a:p>
            <a:pPr>
              <a:defRPr/>
            </a:pPr>
            <a:r>
              <a:rPr lang="pt-BR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endParaRPr lang="it-IT" sz="1600" dirty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it-IT" sz="1600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it-IT" sz="1600" dirty="0" err="1">
                <a:solidFill>
                  <a:srgbClr val="C41A16"/>
                </a:solidFill>
                <a:latin typeface="Courier"/>
                <a:cs typeface="Courier"/>
              </a:rPr>
              <a:t>Seu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 nome: %</a:t>
            </a:r>
            <a:r>
              <a:rPr lang="it-IT" sz="1600" dirty="0" err="1">
                <a:solidFill>
                  <a:srgbClr val="C41A16"/>
                </a:solidFill>
                <a:latin typeface="Courier"/>
                <a:cs typeface="Courier"/>
              </a:rPr>
              <a:t>s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, sua </a:t>
            </a:r>
            <a:r>
              <a:rPr lang="it-IT" sz="1600" dirty="0" err="1">
                <a:solidFill>
                  <a:srgbClr val="C41A16"/>
                </a:solidFill>
                <a:latin typeface="Courier"/>
                <a:cs typeface="Courier"/>
              </a:rPr>
              <a:t>idade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: %d\</a:t>
            </a:r>
            <a:r>
              <a:rPr lang="it-IT" sz="1600" dirty="0" err="1">
                <a:solidFill>
                  <a:srgbClr val="C41A16"/>
                </a:solidFill>
                <a:latin typeface="Courier"/>
                <a:cs typeface="Courier"/>
              </a:rPr>
              <a:t>n</a:t>
            </a:r>
            <a:r>
              <a:rPr lang="it-IT" sz="1600" dirty="0">
                <a:solidFill>
                  <a:srgbClr val="C41A16"/>
                </a:solidFill>
                <a:latin typeface="Courier"/>
                <a:cs typeface="Courier"/>
              </a:rPr>
              <a:t>"</a:t>
            </a: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,nome, </a:t>
            </a:r>
            <a:r>
              <a:rPr lang="it-IT" sz="1600" dirty="0" err="1">
                <a:solidFill>
                  <a:srgbClr val="000000"/>
                </a:solidFill>
                <a:latin typeface="Courier"/>
                <a:cs typeface="Courier"/>
              </a:rPr>
              <a:t>idade</a:t>
            </a: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751763" y="2924175"/>
          <a:ext cx="2519362" cy="701676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0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0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0838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r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\n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\n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83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924175"/>
            <a:ext cx="7683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183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Leitura e escrita</a:t>
            </a:r>
            <a:endParaRPr lang="pt-PT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 dirty="0" err="1">
                <a:solidFill>
                  <a:srgbClr val="0070C0"/>
                </a:solidFill>
                <a:latin typeface="Courier" pitchFamily="2" charset="0"/>
              </a:rPr>
              <a:t>fgets</a:t>
            </a:r>
            <a:r>
              <a:rPr lang="pt-PT" altLang="en-US" dirty="0"/>
              <a:t> lê uma linha inteira, incluindo o </a:t>
            </a:r>
            <a:r>
              <a:rPr lang="pt-PT" altLang="en-GB" dirty="0"/>
              <a:t>‘</a:t>
            </a:r>
            <a:r>
              <a:rPr lang="pt-PT" altLang="en-US" dirty="0"/>
              <a:t>\n</a:t>
            </a:r>
            <a:r>
              <a:rPr lang="pt-PT" altLang="en-GB" dirty="0"/>
              <a:t>’</a:t>
            </a:r>
            <a:endParaRPr lang="pt-PT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8214" y="2420938"/>
            <a:ext cx="7991475" cy="4278312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sz="1600" noProof="1">
                <a:solidFill>
                  <a:srgbClr val="643820"/>
                </a:solidFill>
                <a:latin typeface="Courier"/>
                <a:cs typeface="Courier"/>
              </a:rPr>
              <a:t>#include </a:t>
            </a:r>
            <a:r>
              <a:rPr lang="pt-PT" sz="1600" noProof="1">
                <a:solidFill>
                  <a:srgbClr val="C41A16"/>
                </a:solidFill>
                <a:latin typeface="Courier"/>
                <a:cs typeface="Courier"/>
              </a:rPr>
              <a:t>&lt;stdio.h&gt;</a:t>
            </a:r>
            <a:endParaRPr lang="pt-PT" sz="1600" noProof="1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PT" sz="1600" noProof="1">
                <a:solidFill>
                  <a:srgbClr val="643820"/>
                </a:solidFill>
                <a:latin typeface="Courier"/>
                <a:cs typeface="Courier"/>
              </a:rPr>
              <a:t>#include </a:t>
            </a:r>
            <a:r>
              <a:rPr lang="pt-PT" sz="1600" noProof="1">
                <a:solidFill>
                  <a:srgbClr val="C41A16"/>
                </a:solidFill>
                <a:latin typeface="Courier"/>
                <a:cs typeface="Courier"/>
              </a:rPr>
              <a:t>&lt;string.h&gt;</a:t>
            </a:r>
            <a:endParaRPr lang="pt-PT" sz="1600" noProof="1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en-US" sz="1600" noProof="1">
                <a:solidFill>
                  <a:srgbClr val="000000"/>
                </a:solidFill>
                <a:latin typeface="Courier"/>
                <a:cs typeface="Courier"/>
              </a:rPr>
              <a:t>main() {</a:t>
            </a:r>
          </a:p>
          <a:p>
            <a:pPr>
              <a:defRPr/>
            </a:pPr>
            <a:r>
              <a:rPr lang="en-US" sz="1600" noProof="1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sz="1600" noProof="1">
                <a:solidFill>
                  <a:srgbClr val="AA0D91"/>
                </a:solidFill>
                <a:latin typeface="Courier"/>
                <a:cs typeface="Courier"/>
              </a:rPr>
              <a:t>int</a:t>
            </a:r>
            <a:r>
              <a:rPr lang="en-US" sz="1600" noProof="1">
                <a:solidFill>
                  <a:srgbClr val="000000"/>
                </a:solidFill>
                <a:latin typeface="Courier"/>
                <a:cs typeface="Courier"/>
              </a:rPr>
              <a:t> idade;</a:t>
            </a:r>
          </a:p>
          <a:p>
            <a:pPr>
              <a:defRPr/>
            </a:pPr>
            <a:r>
              <a:rPr lang="pt-BR" sz="1600" noProof="1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pt-BR" sz="1600" noProof="1">
                <a:solidFill>
                  <a:srgbClr val="AA0D91"/>
                </a:solidFill>
                <a:latin typeface="Courier"/>
                <a:cs typeface="Courier"/>
              </a:rPr>
              <a:t>char</a:t>
            </a:r>
            <a:r>
              <a:rPr lang="pt-BR" sz="1600" noProof="1">
                <a:solidFill>
                  <a:srgbClr val="000000"/>
                </a:solidFill>
                <a:latin typeface="Courier"/>
                <a:cs typeface="Courier"/>
              </a:rPr>
              <a:t> tmp[</a:t>
            </a:r>
            <a:r>
              <a:rPr lang="pt-BR" sz="1600" noProof="1">
                <a:solidFill>
                  <a:srgbClr val="1C00CF"/>
                </a:solidFill>
                <a:latin typeface="Courier"/>
                <a:cs typeface="Courier"/>
              </a:rPr>
              <a:t>50</a:t>
            </a:r>
            <a:r>
              <a:rPr lang="pt-BR" sz="1600" noProof="1">
                <a:solidFill>
                  <a:srgbClr val="000000"/>
                </a:solidFill>
                <a:latin typeface="Courier"/>
                <a:cs typeface="Courier"/>
              </a:rPr>
              <a:t>], nome[</a:t>
            </a:r>
            <a:r>
              <a:rPr lang="pt-BR" sz="1600" noProof="1">
                <a:solidFill>
                  <a:srgbClr val="1C00CF"/>
                </a:solidFill>
                <a:latin typeface="Courier"/>
                <a:cs typeface="Courier"/>
              </a:rPr>
              <a:t>40</a:t>
            </a:r>
            <a:r>
              <a:rPr lang="pt-BR" sz="1600" noProof="1">
                <a:solidFill>
                  <a:srgbClr val="000000"/>
                </a:solidFill>
                <a:latin typeface="Courier"/>
                <a:cs typeface="Courier"/>
              </a:rPr>
              <a:t>];</a:t>
            </a:r>
          </a:p>
          <a:p>
            <a:pPr>
              <a:defRPr/>
            </a:pPr>
            <a:endParaRPr lang="pt-BR" sz="1600" noProof="1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BR" sz="1600" noProof="1">
                <a:solidFill>
                  <a:srgbClr val="000000"/>
                </a:solidFill>
                <a:latin typeface="Courier"/>
                <a:cs typeface="Courier"/>
              </a:rPr>
              <a:t>    printf(</a:t>
            </a:r>
            <a:r>
              <a:rPr lang="pt-BR" sz="1600" noProof="1">
                <a:solidFill>
                  <a:srgbClr val="C41A16"/>
                </a:solidFill>
                <a:latin typeface="Courier"/>
                <a:cs typeface="Courier"/>
              </a:rPr>
              <a:t>"Diga nome: "</a:t>
            </a:r>
            <a:r>
              <a:rPr lang="pt-BR" sz="1600" noProof="1">
                <a:solidFill>
                  <a:srgbClr val="000000"/>
                </a:solidFill>
                <a:latin typeface="Courier"/>
                <a:cs typeface="Courier"/>
              </a:rPr>
              <a:t>, nome);</a:t>
            </a:r>
          </a:p>
          <a:p>
            <a:pPr>
              <a:defRPr/>
            </a:pPr>
            <a:r>
              <a:rPr lang="de-DE" sz="1600" noProof="1">
                <a:solidFill>
                  <a:srgbClr val="000000"/>
                </a:solidFill>
                <a:latin typeface="Courier"/>
                <a:cs typeface="Courier"/>
              </a:rPr>
              <a:t>    fgets(nome, </a:t>
            </a:r>
            <a:r>
              <a:rPr lang="de-DE" sz="1600" noProof="1">
                <a:solidFill>
                  <a:srgbClr val="1C00CF"/>
                </a:solidFill>
                <a:latin typeface="Courier"/>
                <a:cs typeface="Courier"/>
              </a:rPr>
              <a:t>40</a:t>
            </a:r>
            <a:r>
              <a:rPr lang="de-DE" sz="1600" noProof="1">
                <a:solidFill>
                  <a:srgbClr val="000000"/>
                </a:solidFill>
                <a:latin typeface="Courier"/>
                <a:cs typeface="Courier"/>
              </a:rPr>
              <a:t>, stdin);</a:t>
            </a:r>
          </a:p>
          <a:p>
            <a:pPr>
              <a:defRPr/>
            </a:pPr>
            <a:r>
              <a:rPr lang="it-IT" sz="1600" b="1" noProof="1">
                <a:solidFill>
                  <a:srgbClr val="000000"/>
                </a:solidFill>
                <a:latin typeface="Courier"/>
                <a:cs typeface="Courier"/>
              </a:rPr>
              <a:t>    nome[ strlen(nome) - </a:t>
            </a:r>
            <a:r>
              <a:rPr lang="it-IT" sz="1600" b="1" noProof="1">
                <a:solidFill>
                  <a:srgbClr val="1C00CF"/>
                </a:solidFill>
                <a:latin typeface="Courier"/>
                <a:cs typeface="Courier"/>
              </a:rPr>
              <a:t>1</a:t>
            </a:r>
            <a:r>
              <a:rPr lang="it-IT" sz="1600" b="1" noProof="1">
                <a:solidFill>
                  <a:srgbClr val="000000"/>
                </a:solidFill>
                <a:latin typeface="Courier"/>
                <a:cs typeface="Courier"/>
              </a:rPr>
              <a:t> ] = </a:t>
            </a:r>
            <a:r>
              <a:rPr lang="it-IT" sz="1600" b="1" noProof="1">
                <a:solidFill>
                  <a:srgbClr val="1C00CF"/>
                </a:solidFill>
                <a:latin typeface="Courier"/>
                <a:cs typeface="Courier"/>
              </a:rPr>
              <a:t>'\0'</a:t>
            </a:r>
            <a:r>
              <a:rPr lang="it-IT" sz="1600" b="1" noProof="1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>
              <a:defRPr/>
            </a:pPr>
            <a:endParaRPr lang="it-IT" sz="1600" noProof="1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it-IT" sz="1600" noProof="1">
                <a:solidFill>
                  <a:srgbClr val="000000"/>
                </a:solidFill>
                <a:latin typeface="Courier"/>
                <a:cs typeface="Courier"/>
              </a:rPr>
              <a:t>    printf(</a:t>
            </a:r>
            <a:r>
              <a:rPr lang="it-IT" sz="1600" noProof="1">
                <a:solidFill>
                  <a:srgbClr val="C41A16"/>
                </a:solidFill>
                <a:latin typeface="Courier"/>
                <a:cs typeface="Courier"/>
              </a:rPr>
              <a:t>"Diga idade: "</a:t>
            </a:r>
            <a:r>
              <a:rPr lang="it-IT" sz="1600" noProof="1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>
              <a:defRPr/>
            </a:pPr>
            <a:r>
              <a:rPr lang="de-DE" sz="1600" noProof="1">
                <a:solidFill>
                  <a:srgbClr val="000000"/>
                </a:solidFill>
                <a:latin typeface="Courier"/>
                <a:cs typeface="Courier"/>
              </a:rPr>
              <a:t>    fgets(tmp, </a:t>
            </a:r>
            <a:r>
              <a:rPr lang="de-DE" sz="1600" noProof="1">
                <a:solidFill>
                  <a:srgbClr val="1C00CF"/>
                </a:solidFill>
                <a:latin typeface="Courier"/>
                <a:cs typeface="Courier"/>
              </a:rPr>
              <a:t>50</a:t>
            </a:r>
            <a:r>
              <a:rPr lang="de-DE" sz="1600" noProof="1">
                <a:solidFill>
                  <a:srgbClr val="000000"/>
                </a:solidFill>
                <a:latin typeface="Courier"/>
                <a:cs typeface="Courier"/>
              </a:rPr>
              <a:t>, stdin);</a:t>
            </a:r>
          </a:p>
          <a:p>
            <a:pPr>
              <a:defRPr/>
            </a:pPr>
            <a:r>
              <a:rPr lang="pt-BR" sz="1600" b="1" noProof="1">
                <a:solidFill>
                  <a:srgbClr val="000000"/>
                </a:solidFill>
                <a:latin typeface="Courier"/>
                <a:cs typeface="Courier"/>
              </a:rPr>
              <a:t>    idade = atoi ( tmp );</a:t>
            </a:r>
          </a:p>
          <a:p>
            <a:pPr>
              <a:defRPr/>
            </a:pPr>
            <a:endParaRPr lang="pt-BR" sz="1600" noProof="1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BR" sz="1600" noProof="1">
                <a:solidFill>
                  <a:srgbClr val="000000"/>
                </a:solidFill>
                <a:latin typeface="Courier"/>
                <a:cs typeface="Courier"/>
              </a:rPr>
              <a:t>    printf(</a:t>
            </a:r>
            <a:r>
              <a:rPr lang="pt-BR" sz="1600" noProof="1">
                <a:solidFill>
                  <a:srgbClr val="C41A16"/>
                </a:solidFill>
                <a:latin typeface="Courier"/>
                <a:cs typeface="Courier"/>
              </a:rPr>
              <a:t>"Seu nome: %s, sua idade: %d\n"</a:t>
            </a:r>
            <a:r>
              <a:rPr lang="pt-BR" sz="1600" noProof="1">
                <a:solidFill>
                  <a:srgbClr val="000000"/>
                </a:solidFill>
                <a:latin typeface="Courier"/>
                <a:cs typeface="Courier"/>
              </a:rPr>
              <a:t>,nome, idade);</a:t>
            </a:r>
          </a:p>
          <a:p>
            <a:pPr>
              <a:defRPr/>
            </a:pPr>
            <a:r>
              <a:rPr lang="pt-BR" sz="1600" noProof="1">
                <a:solidFill>
                  <a:srgbClr val="000000"/>
                </a:solidFill>
                <a:latin typeface="Courier"/>
                <a:cs typeface="Courier"/>
              </a:rPr>
              <a:t>    printf(</a:t>
            </a:r>
            <a:r>
              <a:rPr lang="pt-BR" sz="1600" noProof="1">
                <a:solidFill>
                  <a:srgbClr val="C41A16"/>
                </a:solidFill>
                <a:latin typeface="Courier"/>
                <a:cs typeface="Courier"/>
              </a:rPr>
              <a:t>"O seu nome tem %d letras\n"</a:t>
            </a:r>
            <a:r>
              <a:rPr lang="pt-BR" sz="1600" noProof="1">
                <a:solidFill>
                  <a:srgbClr val="000000"/>
                </a:solidFill>
                <a:latin typeface="Courier"/>
                <a:cs typeface="Courier"/>
              </a:rPr>
              <a:t>, strlen(nome);</a:t>
            </a:r>
          </a:p>
          <a:p>
            <a:pPr>
              <a:defRPr/>
            </a:pPr>
            <a:r>
              <a:rPr lang="pt-BR" sz="1600" noProof="1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2945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Ficheiros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/>
              <a:t>Escrever</a:t>
            </a:r>
            <a:endParaRPr lang="pt-PT" dirty="0"/>
          </a:p>
        </p:txBody>
      </p:sp>
      <p:sp>
        <p:nvSpPr>
          <p:cNvPr id="7" name="TextBox 6"/>
          <p:cNvSpPr txBox="1"/>
          <p:nvPr/>
        </p:nvSpPr>
        <p:spPr>
          <a:xfrm>
            <a:off x="3071813" y="3140075"/>
            <a:ext cx="6119812" cy="2952750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main() {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FILE *f;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f 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fopen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</a:t>
            </a:r>
            <a:r>
              <a:rPr lang="en-US" dirty="0" err="1">
                <a:solidFill>
                  <a:srgbClr val="C41A16"/>
                </a:solidFill>
                <a:latin typeface="Menlo-Regular"/>
              </a:rPr>
              <a:t>teste.txt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"w"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pt-PT" dirty="0">
                <a:solidFill>
                  <a:srgbClr val="AA0D91"/>
                </a:solidFill>
                <a:latin typeface="Menlo-Regular"/>
              </a:rPr>
              <a:t> </a:t>
            </a:r>
          </a:p>
          <a:p>
            <a:pPr>
              <a:defRPr/>
            </a:pPr>
            <a:endParaRPr lang="pt-PT" dirty="0">
              <a:solidFill>
                <a:srgbClr val="AA0D91"/>
              </a:solidFill>
              <a:latin typeface="Menlo-Regular"/>
            </a:endParaRPr>
          </a:p>
          <a:p>
            <a:pPr>
              <a:defRPr/>
            </a:pPr>
            <a:r>
              <a:rPr lang="pt-PT" dirty="0">
                <a:solidFill>
                  <a:srgbClr val="AA0D91"/>
                </a:solidFill>
                <a:latin typeface="Menlo-Regular"/>
              </a:rPr>
              <a:t> </a:t>
            </a:r>
          </a:p>
          <a:p>
            <a:pPr>
              <a:defRPr/>
            </a:pPr>
            <a:endParaRPr lang="pt-BR" dirty="0">
              <a:solidFill>
                <a:srgbClr val="000000"/>
              </a:solidFill>
              <a:latin typeface="Menlo-Regular"/>
            </a:endParaRPr>
          </a:p>
          <a:p>
            <a:pPr>
              <a:defRPr/>
            </a:pPr>
            <a:r>
              <a:rPr lang="pt-BR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pt-BR" dirty="0" err="1">
                <a:solidFill>
                  <a:srgbClr val="000000"/>
                </a:solidFill>
                <a:latin typeface="Menlo-Regular"/>
              </a:rPr>
              <a:t>fprintf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pt-BR" dirty="0" err="1">
                <a:solidFill>
                  <a:srgbClr val="000000"/>
                </a:solidFill>
                <a:latin typeface="Menlo-Regular"/>
              </a:rPr>
              <a:t>f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pt-BR" dirty="0">
                <a:solidFill>
                  <a:srgbClr val="C41A16"/>
                </a:solidFill>
                <a:latin typeface="Menlo-Regular"/>
              </a:rPr>
              <a:t>"</a:t>
            </a:r>
            <a:r>
              <a:rPr lang="pt-BR" dirty="0" err="1">
                <a:solidFill>
                  <a:srgbClr val="C41A16"/>
                </a:solidFill>
                <a:latin typeface="Menlo-Regular"/>
              </a:rPr>
              <a:t>Hello</a:t>
            </a:r>
            <a:r>
              <a:rPr lang="pt-BR" dirty="0">
                <a:solidFill>
                  <a:srgbClr val="C41A16"/>
                </a:solidFill>
                <a:latin typeface="Menlo-Regular"/>
              </a:rPr>
              <a:t> World\</a:t>
            </a:r>
            <a:r>
              <a:rPr lang="pt-BR" dirty="0" err="1">
                <a:solidFill>
                  <a:srgbClr val="C41A16"/>
                </a:solidFill>
                <a:latin typeface="Menlo-Regular"/>
              </a:rPr>
              <a:t>n</a:t>
            </a:r>
            <a:r>
              <a:rPr lang="pt-BR" dirty="0">
                <a:solidFill>
                  <a:srgbClr val="C41A16"/>
                </a:solidFill>
                <a:latin typeface="Menlo-Regular"/>
              </a:rPr>
              <a:t>"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fclose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 f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3809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Ficheiros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/>
              <a:t>Escrever</a:t>
            </a:r>
          </a:p>
          <a:p>
            <a:pPr lvl="1"/>
            <a:r>
              <a:rPr lang="pt-PT"/>
              <a:t>verificando se ocorreu algum erro</a:t>
            </a: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3071813" y="3140075"/>
            <a:ext cx="6119812" cy="2952750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main() {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FILE *f;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f 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fopen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</a:t>
            </a:r>
            <a:r>
              <a:rPr lang="en-US" dirty="0" err="1">
                <a:solidFill>
                  <a:srgbClr val="C41A16"/>
                </a:solidFill>
                <a:latin typeface="Menlo-Regular"/>
              </a:rPr>
              <a:t>teste.txt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"w"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b="1" dirty="0">
                <a:solidFill>
                  <a:srgbClr val="AA0D91"/>
                </a:solidFill>
                <a:latin typeface="Menlo-Regular"/>
              </a:rPr>
              <a:t>if</a:t>
            </a:r>
            <a:r>
              <a:rPr lang="en-US" b="1" dirty="0">
                <a:solidFill>
                  <a:srgbClr val="000000"/>
                </a:solidFill>
                <a:latin typeface="Menlo-Regular"/>
              </a:rPr>
              <a:t> ( f == </a:t>
            </a:r>
            <a:r>
              <a:rPr lang="en-US" b="1" dirty="0">
                <a:solidFill>
                  <a:srgbClr val="AA0D91"/>
                </a:solidFill>
                <a:latin typeface="Menlo-Regular"/>
              </a:rPr>
              <a:t>NULL</a:t>
            </a:r>
            <a:r>
              <a:rPr lang="en-US" b="1" dirty="0">
                <a:solidFill>
                  <a:srgbClr val="000000"/>
                </a:solidFill>
                <a:latin typeface="Menlo-Regular"/>
              </a:rPr>
              <a:t> ) {</a:t>
            </a:r>
          </a:p>
          <a:p>
            <a:pPr>
              <a:defRPr/>
            </a:pPr>
            <a:r>
              <a:rPr lang="pt-BR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pt-BR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 ( </a:t>
            </a:r>
            <a:r>
              <a:rPr lang="pt-BR" dirty="0">
                <a:solidFill>
                  <a:srgbClr val="C41A16"/>
                </a:solidFill>
                <a:latin typeface="Menlo-Regular"/>
              </a:rPr>
              <a:t>"não correu bem....\</a:t>
            </a:r>
            <a:r>
              <a:rPr lang="pt-BR" dirty="0" err="1">
                <a:solidFill>
                  <a:srgbClr val="C41A16"/>
                </a:solidFill>
                <a:latin typeface="Menlo-Regular"/>
              </a:rPr>
              <a:t>n</a:t>
            </a:r>
            <a:r>
              <a:rPr lang="pt-BR" dirty="0">
                <a:solidFill>
                  <a:srgbClr val="C41A16"/>
                </a:solidFill>
                <a:latin typeface="Menlo-Regular"/>
              </a:rPr>
              <a:t>"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pPr>
              <a:defRPr/>
            </a:pPr>
            <a:r>
              <a:rPr lang="pt-BR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pt-BR" dirty="0" err="1">
                <a:solidFill>
                  <a:srgbClr val="000000"/>
                </a:solidFill>
                <a:latin typeface="Menlo-Regular"/>
              </a:rPr>
              <a:t>exit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 ( </a:t>
            </a:r>
            <a:r>
              <a:rPr lang="pt-BR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 );</a:t>
            </a:r>
          </a:p>
          <a:p>
            <a:pPr>
              <a:defRPr/>
            </a:pPr>
            <a:r>
              <a:rPr lang="pt-BR" b="1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pPr>
              <a:defRPr/>
            </a:pPr>
            <a:r>
              <a:rPr lang="pt-BR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pt-BR" dirty="0" err="1">
                <a:solidFill>
                  <a:srgbClr val="000000"/>
                </a:solidFill>
                <a:latin typeface="Menlo-Regular"/>
              </a:rPr>
              <a:t>fprintf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pt-BR" dirty="0" err="1">
                <a:solidFill>
                  <a:srgbClr val="000000"/>
                </a:solidFill>
                <a:latin typeface="Menlo-Regular"/>
              </a:rPr>
              <a:t>f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pt-BR" dirty="0">
                <a:solidFill>
                  <a:srgbClr val="C41A16"/>
                </a:solidFill>
                <a:latin typeface="Menlo-Regular"/>
              </a:rPr>
              <a:t>"</a:t>
            </a:r>
            <a:r>
              <a:rPr lang="pt-BR" dirty="0" err="1">
                <a:solidFill>
                  <a:srgbClr val="C41A16"/>
                </a:solidFill>
                <a:latin typeface="Menlo-Regular"/>
              </a:rPr>
              <a:t>Hello</a:t>
            </a:r>
            <a:r>
              <a:rPr lang="pt-BR" dirty="0">
                <a:solidFill>
                  <a:srgbClr val="C41A16"/>
                </a:solidFill>
                <a:latin typeface="Menlo-Regular"/>
              </a:rPr>
              <a:t> World\</a:t>
            </a:r>
            <a:r>
              <a:rPr lang="pt-BR" dirty="0" err="1">
                <a:solidFill>
                  <a:srgbClr val="C41A16"/>
                </a:solidFill>
                <a:latin typeface="Menlo-Regular"/>
              </a:rPr>
              <a:t>n</a:t>
            </a:r>
            <a:r>
              <a:rPr lang="pt-BR" dirty="0">
                <a:solidFill>
                  <a:srgbClr val="C41A16"/>
                </a:solidFill>
                <a:latin typeface="Menlo-Regular"/>
              </a:rPr>
              <a:t>"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fclose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 f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5928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Ficheiros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dirty="0"/>
              <a:t>Ler: </a:t>
            </a:r>
            <a:r>
              <a:rPr lang="pt-PT" dirty="0" err="1">
                <a:solidFill>
                  <a:srgbClr val="0070C0"/>
                </a:solidFill>
                <a:latin typeface="Courier" pitchFamily="2" charset="0"/>
              </a:rPr>
              <a:t>fscanf</a:t>
            </a:r>
            <a:r>
              <a:rPr lang="pt-PT" dirty="0">
                <a:solidFill>
                  <a:srgbClr val="0070C0"/>
                </a:solidFill>
                <a:latin typeface="Courier" pitchFamily="2" charset="0"/>
              </a:rPr>
              <a:t>(f,...) </a:t>
            </a:r>
            <a:r>
              <a:rPr lang="pt-PT" dirty="0"/>
              <a:t>e </a:t>
            </a:r>
            <a:r>
              <a:rPr lang="pt-PT" dirty="0" err="1">
                <a:solidFill>
                  <a:srgbClr val="0070C0"/>
                </a:solidFill>
                <a:latin typeface="Courier" pitchFamily="2" charset="0"/>
              </a:rPr>
              <a:t>fgets</a:t>
            </a:r>
            <a:r>
              <a:rPr lang="pt-PT" dirty="0">
                <a:solidFill>
                  <a:srgbClr val="0070C0"/>
                </a:solidFill>
                <a:latin typeface="Courier" pitchFamily="2" charset="0"/>
              </a:rPr>
              <a:t>(...,f)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1813" y="2636838"/>
            <a:ext cx="6119812" cy="3600450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Menlo-Regula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Menlo-Regula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Menlo-Regular"/>
              </a:rPr>
              <a:t> 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Menlo-Regular"/>
              </a:rPr>
              <a:t>stdio.h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&gt;</a:t>
            </a:r>
            <a:endParaRPr lang="pt-PT" dirty="0">
              <a:solidFill>
                <a:srgbClr val="643820"/>
              </a:solidFill>
              <a:latin typeface="Menlo-Regular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main() {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FILE *f;</a:t>
            </a: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 dirty="0" err="1">
                <a:solidFill>
                  <a:srgbClr val="AA0D91"/>
                </a:solidFill>
                <a:latin typeface="Menlo-Regular"/>
              </a:rPr>
              <a:t>char</a:t>
            </a:r>
            <a:r>
              <a:rPr lang="da-DK" dirty="0">
                <a:solidFill>
                  <a:srgbClr val="000000"/>
                </a:solidFill>
                <a:latin typeface="Menlo-Regular"/>
              </a:rPr>
              <a:t> s[</a:t>
            </a:r>
            <a:r>
              <a:rPr lang="da-DK" dirty="0">
                <a:solidFill>
                  <a:srgbClr val="1C00CF"/>
                </a:solidFill>
                <a:latin typeface="Menlo-Regular"/>
              </a:rPr>
              <a:t>80</a:t>
            </a:r>
            <a:r>
              <a:rPr lang="da-DK" dirty="0">
                <a:solidFill>
                  <a:srgbClr val="000000"/>
                </a:solidFill>
                <a:latin typeface="Menlo-Regular"/>
              </a:rPr>
              <a:t>];</a:t>
            </a: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da-DK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da-DK" dirty="0">
                <a:solidFill>
                  <a:srgbClr val="000000"/>
                </a:solidFill>
                <a:latin typeface="Menlo-Regular"/>
              </a:rPr>
              <a:t> i = </a:t>
            </a:r>
            <a:r>
              <a:rPr lang="da-DK" dirty="0">
                <a:solidFill>
                  <a:srgbClr val="1C00CF"/>
                </a:solidFill>
                <a:latin typeface="Menlo-Regular"/>
              </a:rPr>
              <a:t>0</a:t>
            </a:r>
            <a:r>
              <a:rPr lang="da-DK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f 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fopen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</a:t>
            </a:r>
            <a:r>
              <a:rPr lang="en-US" dirty="0" err="1">
                <a:solidFill>
                  <a:srgbClr val="C41A16"/>
                </a:solidFill>
                <a:latin typeface="Menlo-Regular"/>
              </a:rPr>
              <a:t>teste.txt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"r"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b="1" dirty="0">
                <a:solidFill>
                  <a:srgbClr val="AA0D91"/>
                </a:solidFill>
                <a:latin typeface="Menlo-Regular"/>
              </a:rPr>
              <a:t>while</a:t>
            </a:r>
            <a:r>
              <a:rPr lang="en-US" b="1" dirty="0">
                <a:solidFill>
                  <a:srgbClr val="000000"/>
                </a:solidFill>
                <a:latin typeface="Menlo-Regular"/>
              </a:rPr>
              <a:t> ( </a:t>
            </a:r>
            <a:r>
              <a:rPr lang="en-US" b="1" dirty="0" err="1">
                <a:solidFill>
                  <a:srgbClr val="000000"/>
                </a:solidFill>
                <a:latin typeface="Menlo-Regular"/>
              </a:rPr>
              <a:t>fgets</a:t>
            </a:r>
            <a:r>
              <a:rPr lang="en-US" b="1" dirty="0">
                <a:solidFill>
                  <a:srgbClr val="000000"/>
                </a:solidFill>
                <a:latin typeface="Menlo-Regular"/>
              </a:rPr>
              <a:t> (s, </a:t>
            </a:r>
            <a:r>
              <a:rPr lang="en-US" b="1" dirty="0">
                <a:solidFill>
                  <a:srgbClr val="1C00CF"/>
                </a:solidFill>
                <a:latin typeface="Menlo-Regular"/>
              </a:rPr>
              <a:t>100</a:t>
            </a:r>
            <a:r>
              <a:rPr lang="en-US" b="1" dirty="0">
                <a:solidFill>
                  <a:srgbClr val="000000"/>
                </a:solidFill>
                <a:latin typeface="Menlo-Regular"/>
              </a:rPr>
              <a:t>, f ) != </a:t>
            </a:r>
            <a:r>
              <a:rPr lang="en-US" b="1" dirty="0">
                <a:solidFill>
                  <a:srgbClr val="AA0D91"/>
                </a:solidFill>
                <a:latin typeface="Menlo-Regular"/>
              </a:rPr>
              <a:t>NULL</a:t>
            </a:r>
            <a:r>
              <a:rPr lang="en-US" b="1" dirty="0">
                <a:solidFill>
                  <a:srgbClr val="000000"/>
                </a:solidFill>
                <a:latin typeface="Menlo-Regular"/>
              </a:rPr>
              <a:t> ) {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 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"%d: %s"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++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s ); 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}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"\n"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fclose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 f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312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Estruturas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/>
              <a:t>declaração</a:t>
            </a:r>
          </a:p>
          <a:p>
            <a:pPr lvl="1"/>
            <a:r>
              <a:rPr lang="en-US" altLang="en-US"/>
              <a:t>a.num = 10;</a:t>
            </a:r>
          </a:p>
          <a:p>
            <a:pPr lvl="1"/>
            <a:r>
              <a:rPr lang="en-US" altLang="en-US"/>
              <a:t>a.nota = c.nota+1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5501" y="1484314"/>
            <a:ext cx="3241675" cy="1800225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000" dirty="0" err="1">
                <a:latin typeface="Courier"/>
                <a:cs typeface="Courier"/>
              </a:rPr>
              <a:t>struct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Aluno</a:t>
            </a:r>
            <a:r>
              <a:rPr lang="en-US" sz="2000" dirty="0">
                <a:latin typeface="Courier"/>
                <a:cs typeface="Courier"/>
              </a:rPr>
              <a:t> {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num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  char </a:t>
            </a:r>
            <a:r>
              <a:rPr lang="en-US" sz="2000" dirty="0" err="1">
                <a:latin typeface="Courier"/>
                <a:cs typeface="Courier"/>
              </a:rPr>
              <a:t>nome</a:t>
            </a:r>
            <a:r>
              <a:rPr lang="en-US" sz="2000" dirty="0">
                <a:latin typeface="Courier"/>
                <a:cs typeface="Courier"/>
              </a:rPr>
              <a:t>[100];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nota;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} a, b, c;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39417"/>
              </p:ext>
            </p:extLst>
          </p:nvPr>
        </p:nvGraphicFramePr>
        <p:xfrm>
          <a:off x="2459831" y="3505094"/>
          <a:ext cx="7272337" cy="733426"/>
        </p:xfrm>
        <a:graphic>
          <a:graphicData uri="http://schemas.openxmlformats.org/drawingml/2006/table">
            <a:tbl>
              <a:tblPr/>
              <a:tblGrid>
                <a:gridCol w="40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66713">
                <a:tc gridSpan="4"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Num</a:t>
                      </a: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nome</a:t>
                      </a: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nota</a:t>
                      </a: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...</a:t>
                      </a: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76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Estruturas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 dirty="0"/>
              <a:t>declaração</a:t>
            </a:r>
          </a:p>
          <a:p>
            <a:pPr lvl="1"/>
            <a:r>
              <a:rPr lang="en-US" altLang="en-US" dirty="0" err="1"/>
              <a:t>a.num</a:t>
            </a:r>
            <a:r>
              <a:rPr lang="en-US" altLang="en-US" dirty="0"/>
              <a:t> = 10;</a:t>
            </a:r>
          </a:p>
          <a:p>
            <a:pPr lvl="1"/>
            <a:r>
              <a:rPr lang="en-US" altLang="en-US" dirty="0" err="1"/>
              <a:t>a.nota</a:t>
            </a:r>
            <a:r>
              <a:rPr lang="en-US" altLang="en-US" dirty="0"/>
              <a:t> = c.nota+1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r>
              <a:rPr lang="en-US" altLang="en-US" dirty="0" err="1">
                <a:solidFill>
                  <a:srgbClr val="0070C0"/>
                </a:solidFill>
              </a:rPr>
              <a:t>sizeof</a:t>
            </a:r>
            <a:r>
              <a:rPr lang="en-US" altLang="en-US" dirty="0">
                <a:solidFill>
                  <a:srgbClr val="0070C0"/>
                </a:solidFill>
              </a:rPr>
              <a:t>(struct </a:t>
            </a:r>
            <a:r>
              <a:rPr lang="en-US" altLang="en-US" dirty="0" err="1">
                <a:solidFill>
                  <a:srgbClr val="0070C0"/>
                </a:solidFill>
              </a:rPr>
              <a:t>aluno</a:t>
            </a:r>
            <a:r>
              <a:rPr lang="en-US" altLang="en-US" dirty="0">
                <a:solidFill>
                  <a:srgbClr val="0070C0"/>
                </a:solidFill>
              </a:rPr>
              <a:t>)    </a:t>
            </a:r>
            <a:r>
              <a:rPr lang="en-US" altLang="en-US" dirty="0" err="1">
                <a:solidFill>
                  <a:srgbClr val="0070C0"/>
                </a:solidFill>
              </a:rPr>
              <a:t>ou</a:t>
            </a:r>
            <a:r>
              <a:rPr lang="en-US" altLang="en-US" dirty="0">
                <a:solidFill>
                  <a:srgbClr val="0070C0"/>
                </a:solidFill>
              </a:rPr>
              <a:t>    </a:t>
            </a:r>
            <a:r>
              <a:rPr lang="en-US" altLang="en-US" dirty="0" err="1">
                <a:solidFill>
                  <a:srgbClr val="0070C0"/>
                </a:solidFill>
              </a:rPr>
              <a:t>sizeof</a:t>
            </a:r>
            <a:r>
              <a:rPr lang="en-US" altLang="en-US" dirty="0">
                <a:solidFill>
                  <a:srgbClr val="0070C0"/>
                </a:solidFill>
              </a:rPr>
              <a:t>(a)</a:t>
            </a:r>
          </a:p>
          <a:p>
            <a:pPr lvl="2"/>
            <a:r>
              <a:rPr lang="en-US" altLang="en-US" dirty="0"/>
              <a:t>108 bytes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5501" y="1484314"/>
            <a:ext cx="3241675" cy="1800225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000" dirty="0" err="1">
                <a:latin typeface="Courier"/>
                <a:cs typeface="Courier"/>
              </a:rPr>
              <a:t>struct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Aluno</a:t>
            </a:r>
            <a:r>
              <a:rPr lang="en-US" sz="2000" dirty="0">
                <a:latin typeface="Courier"/>
                <a:cs typeface="Courier"/>
              </a:rPr>
              <a:t> {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num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  char </a:t>
            </a:r>
            <a:r>
              <a:rPr lang="en-US" sz="2000" dirty="0" err="1">
                <a:latin typeface="Courier"/>
                <a:cs typeface="Courier"/>
              </a:rPr>
              <a:t>nome</a:t>
            </a:r>
            <a:r>
              <a:rPr lang="en-US" sz="2000" dirty="0">
                <a:latin typeface="Courier"/>
                <a:cs typeface="Courier"/>
              </a:rPr>
              <a:t>[100];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nota;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} a, b, c;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95632"/>
              </p:ext>
            </p:extLst>
          </p:nvPr>
        </p:nvGraphicFramePr>
        <p:xfrm>
          <a:off x="2459831" y="3505094"/>
          <a:ext cx="7272337" cy="733426"/>
        </p:xfrm>
        <a:graphic>
          <a:graphicData uri="http://schemas.openxmlformats.org/drawingml/2006/table">
            <a:tbl>
              <a:tblPr/>
              <a:tblGrid>
                <a:gridCol w="404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48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81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66713">
                <a:tc gridSpan="4"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Num</a:t>
                      </a: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nome</a:t>
                      </a: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nota</a:t>
                      </a: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...</a:t>
                      </a: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434" marR="91434"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172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Estruturas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/>
              <a:t>declaração</a:t>
            </a:r>
          </a:p>
          <a:p>
            <a:pPr lvl="1"/>
            <a:r>
              <a:rPr lang="en-US" altLang="en-US"/>
              <a:t>a.num = 10;</a:t>
            </a:r>
          </a:p>
          <a:p>
            <a:pPr lvl="1"/>
            <a:r>
              <a:rPr lang="en-US" altLang="en-US"/>
              <a:t>a.nota = c.nota+1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5501" y="1484314"/>
            <a:ext cx="3241675" cy="1800225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000" dirty="0" err="1">
                <a:latin typeface="Courier"/>
                <a:cs typeface="Courier"/>
              </a:rPr>
              <a:t>struct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Aluno</a:t>
            </a:r>
            <a:r>
              <a:rPr lang="en-US" sz="2000" dirty="0">
                <a:latin typeface="Courier"/>
                <a:cs typeface="Courier"/>
              </a:rPr>
              <a:t> {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num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  char </a:t>
            </a:r>
            <a:r>
              <a:rPr lang="en-US" sz="2000" dirty="0" err="1">
                <a:latin typeface="Courier"/>
                <a:cs typeface="Courier"/>
              </a:rPr>
              <a:t>nome</a:t>
            </a:r>
            <a:r>
              <a:rPr lang="en-US" sz="2000" dirty="0">
                <a:latin typeface="Courier"/>
                <a:cs typeface="Courier"/>
              </a:rPr>
              <a:t>[100];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nota;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} a, b, c;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5501" y="3933826"/>
            <a:ext cx="3241675" cy="2519363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sz="2000" dirty="0" err="1">
                <a:latin typeface="Courier"/>
                <a:cs typeface="Courier"/>
              </a:rPr>
              <a:t>typedef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ourier"/>
                <a:cs typeface="Courier"/>
              </a:rPr>
              <a:t>struct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 {</a:t>
            </a:r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00B0F0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Courier"/>
                <a:cs typeface="Courier"/>
              </a:rPr>
              <a:t>num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  char </a:t>
            </a:r>
            <a:r>
              <a:rPr lang="en-US" sz="2000" dirty="0" err="1">
                <a:solidFill>
                  <a:srgbClr val="00B0F0"/>
                </a:solidFill>
                <a:latin typeface="Courier"/>
                <a:cs typeface="Courier"/>
              </a:rPr>
              <a:t>nome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[100];</a:t>
            </a:r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  </a:t>
            </a:r>
            <a:r>
              <a:rPr lang="en-US" sz="2000" dirty="0" err="1">
                <a:solidFill>
                  <a:srgbClr val="00B0F0"/>
                </a:solidFill>
                <a:latin typeface="Courier"/>
                <a:cs typeface="Courier"/>
              </a:rPr>
              <a:t>int</a:t>
            </a: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 nota;</a:t>
            </a:r>
          </a:p>
          <a:p>
            <a:pPr>
              <a:defRPr/>
            </a:pPr>
            <a:r>
              <a:rPr lang="en-US" sz="2000" dirty="0">
                <a:solidFill>
                  <a:srgbClr val="00B0F0"/>
                </a:solidFill>
                <a:latin typeface="Courier"/>
                <a:cs typeface="Courier"/>
              </a:rPr>
              <a:t>}</a:t>
            </a:r>
            <a:r>
              <a:rPr lang="en-US" sz="2000" dirty="0">
                <a:solidFill>
                  <a:schemeClr val="accent2"/>
                </a:solidFill>
                <a:latin typeface="Courier"/>
                <a:cs typeface="Courier"/>
              </a:rPr>
              <a:t> </a:t>
            </a:r>
            <a:r>
              <a:rPr lang="en-US" sz="2000" b="1" dirty="0" err="1">
                <a:latin typeface="Courier"/>
                <a:cs typeface="Courier"/>
              </a:rPr>
              <a:t>tipoAluno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  <a:p>
            <a:pPr>
              <a:defRPr/>
            </a:pPr>
            <a:endParaRPr lang="en-US" sz="2000" dirty="0">
              <a:latin typeface="Courier"/>
              <a:cs typeface="Courier"/>
            </a:endParaRPr>
          </a:p>
          <a:p>
            <a:pPr>
              <a:defRPr/>
            </a:pPr>
            <a:r>
              <a:rPr lang="en-US" sz="2000" b="1" dirty="0" err="1">
                <a:latin typeface="Courier"/>
                <a:cs typeface="Courier"/>
              </a:rPr>
              <a:t>tipoAluno</a:t>
            </a:r>
            <a:r>
              <a:rPr lang="en-US" sz="2000" dirty="0">
                <a:latin typeface="Courier"/>
                <a:cs typeface="Courier"/>
              </a:rPr>
              <a:t> a, b, c;</a:t>
            </a:r>
          </a:p>
          <a:p>
            <a:pPr>
              <a:defRPr/>
            </a:pPr>
            <a:r>
              <a:rPr lang="en-US" sz="2000" dirty="0" err="1">
                <a:latin typeface="Courier"/>
                <a:cs typeface="Courier"/>
              </a:rPr>
              <a:t>int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i</a:t>
            </a:r>
            <a:r>
              <a:rPr lang="en-US" sz="2000" dirty="0">
                <a:latin typeface="Courier"/>
                <a:cs typeface="Courier"/>
              </a:rPr>
              <a:t>;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18160" y="3933826"/>
            <a:ext cx="4821237" cy="23034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bIns="50800"/>
          <a:lstStyle>
            <a:lvl1pPr marL="382588" indent="-342900" algn="l" rtl="0" eaLnBrk="0" fontAlgn="base" hangingPunct="0">
              <a:spcBef>
                <a:spcPts val="19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charset="0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731838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SzPct val="5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3333CC"/>
              </a:buClr>
              <a:buSzPct val="50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F01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E4A8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>
              <a:defRPr/>
            </a:pPr>
            <a:r>
              <a:rPr lang="pt-PT" sz="2400" dirty="0" err="1"/>
              <a:t>typedef</a:t>
            </a:r>
            <a:endParaRPr lang="pt-PT" sz="2400" dirty="0"/>
          </a:p>
          <a:p>
            <a:pPr lvl="1">
              <a:defRPr/>
            </a:pPr>
            <a:r>
              <a:rPr lang="pt-PT" sz="2000" dirty="0" err="1">
                <a:latin typeface="Courier"/>
                <a:cs typeface="Courier"/>
              </a:rPr>
              <a:t>typedef</a:t>
            </a:r>
            <a:r>
              <a:rPr lang="pt-PT" sz="2000" dirty="0">
                <a:latin typeface="Courier"/>
                <a:cs typeface="Courier"/>
              </a:rPr>
              <a:t> </a:t>
            </a:r>
            <a:r>
              <a:rPr lang="pt-PT" sz="2000" dirty="0" err="1">
                <a:latin typeface="Courier"/>
                <a:cs typeface="Courier"/>
              </a:rPr>
              <a:t>float</a:t>
            </a:r>
            <a:r>
              <a:rPr lang="pt-PT" sz="2000" dirty="0">
                <a:latin typeface="Courier"/>
                <a:cs typeface="Courier"/>
              </a:rPr>
              <a:t> Peso</a:t>
            </a:r>
          </a:p>
          <a:p>
            <a:pPr lvl="1">
              <a:defRPr/>
            </a:pPr>
            <a:r>
              <a:rPr lang="pt-PT" sz="2000" dirty="0">
                <a:latin typeface="Courier"/>
                <a:cs typeface="Courier"/>
              </a:rPr>
              <a:t>Peso x;</a:t>
            </a:r>
          </a:p>
          <a:p>
            <a:pPr lvl="1">
              <a:defRPr/>
            </a:pPr>
            <a:r>
              <a:rPr lang="pt-PT" sz="2000" dirty="0">
                <a:latin typeface="Courier"/>
                <a:cs typeface="Courier"/>
              </a:rPr>
              <a:t>x=98.3;</a:t>
            </a:r>
          </a:p>
        </p:txBody>
      </p:sp>
    </p:spTree>
    <p:extLst>
      <p:ext uri="{BB962C8B-B14F-4D97-AF65-F5344CB8AC3E}">
        <p14:creationId xmlns:p14="http://schemas.microsoft.com/office/powerpoint/2010/main" val="8744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F9CDD-DE69-46C1-9123-D1C58C39EF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8042" y="1461331"/>
            <a:ext cx="7219327" cy="5365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6677E8-2FD2-435D-885A-86034791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Estado da Arte…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169BA-698E-44D7-9706-CA5F4DEEB87A}"/>
              </a:ext>
            </a:extLst>
          </p:cNvPr>
          <p:cNvSpPr txBox="1"/>
          <p:nvPr/>
        </p:nvSpPr>
        <p:spPr>
          <a:xfrm>
            <a:off x="9858966" y="1395954"/>
            <a:ext cx="19255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>
                <a:solidFill>
                  <a:schemeClr val="bg1">
                    <a:lumMod val="65000"/>
                  </a:schemeClr>
                </a:solidFill>
              </a:rPr>
              <a:t>Source: https://octoverse.github.com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13A4AA-84E4-4006-AFAA-BC6DF165F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393" y="2978959"/>
            <a:ext cx="3057525" cy="8763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EC5EC02-2247-9243-99B2-48E9DB26DD74}"/>
              </a:ext>
            </a:extLst>
          </p:cNvPr>
          <p:cNvGrpSpPr/>
          <p:nvPr/>
        </p:nvGrpSpPr>
        <p:grpSpPr>
          <a:xfrm>
            <a:off x="5916930" y="3967386"/>
            <a:ext cx="4362450" cy="1714501"/>
            <a:chOff x="5916930" y="3967386"/>
            <a:chExt cx="4362450" cy="17145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75685EE-2012-4E6C-A684-6FEBCB70B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6930" y="3967386"/>
              <a:ext cx="4362450" cy="17145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2A43F9-BFAA-4B5F-8550-4827559574D9}"/>
                </a:ext>
              </a:extLst>
            </p:cNvPr>
            <p:cNvSpPr/>
            <p:nvPr/>
          </p:nvSpPr>
          <p:spPr>
            <a:xfrm>
              <a:off x="7668427" y="5435126"/>
              <a:ext cx="2033899" cy="2467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5955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Ponteiros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 dirty="0"/>
              <a:t>p é um apontador para um inteiro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13" y="3429000"/>
            <a:ext cx="6119812" cy="2808288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Courier"/>
                <a:cs typeface="Courier"/>
              </a:rPr>
              <a:t>stdio.h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  <a:endParaRPr lang="pt-PT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Courier"/>
                <a:cs typeface="Courier"/>
              </a:rPr>
              <a:t>stdlib.h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  <a:endParaRPr lang="pt-PT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main() {</a:t>
            </a:r>
          </a:p>
          <a:p>
            <a:pPr>
              <a:defRPr/>
            </a:pPr>
            <a:r>
              <a:rPr lang="hu-HU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hu-HU" dirty="0">
                <a:solidFill>
                  <a:srgbClr val="AA0D91"/>
                </a:solidFill>
                <a:latin typeface="Courier"/>
                <a:cs typeface="Courier"/>
              </a:rPr>
              <a:t>int</a:t>
            </a:r>
            <a:r>
              <a:rPr lang="hu-HU" dirty="0">
                <a:solidFill>
                  <a:srgbClr val="000000"/>
                </a:solidFill>
                <a:latin typeface="Courier"/>
                <a:cs typeface="Courier"/>
              </a:rPr>
              <a:t> a, *p;</a:t>
            </a:r>
          </a:p>
          <a:p>
            <a:pPr>
              <a:defRPr/>
            </a:pP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    ...</a:t>
            </a:r>
          </a:p>
          <a:p>
            <a:pPr>
              <a:defRPr/>
            </a:pP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    a = </a:t>
            </a:r>
            <a:r>
              <a:rPr lang="ro-RO" dirty="0">
                <a:solidFill>
                  <a:srgbClr val="1C00CF"/>
                </a:solidFill>
                <a:latin typeface="Courier"/>
                <a:cs typeface="Courier"/>
              </a:rPr>
              <a:t>10</a:t>
            </a: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    *p = </a:t>
            </a:r>
            <a:r>
              <a:rPr lang="ro-RO" dirty="0">
                <a:solidFill>
                  <a:srgbClr val="1C00CF"/>
                </a:solidFill>
                <a:latin typeface="Courier"/>
                <a:cs typeface="Courier"/>
              </a:rPr>
              <a:t>12</a:t>
            </a: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(</a:t>
            </a:r>
            <a:r>
              <a:rPr lang="en-US" dirty="0">
                <a:solidFill>
                  <a:srgbClr val="C41A16"/>
                </a:solidFill>
                <a:latin typeface="Courier"/>
                <a:cs typeface="Courier"/>
              </a:rPr>
              <a:t>"%d %d\n"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, a, *p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4063" y="5949950"/>
            <a:ext cx="23050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>
                <a:latin typeface="Courier"/>
                <a:cs typeface="Courier"/>
              </a:rPr>
              <a:t>10 12</a:t>
            </a:r>
            <a:endParaRPr lang="pt-PT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88604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Ponteiros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 dirty="0"/>
              <a:t>p é um apontador para um inteiro</a:t>
            </a:r>
          </a:p>
          <a:p>
            <a:pPr lvl="1"/>
            <a:r>
              <a:rPr lang="pt-PT" altLang="en-US" dirty="0"/>
              <a:t>Memória dinâmica: </a:t>
            </a:r>
            <a:r>
              <a:rPr lang="pt-PT" altLang="en-US" b="1" dirty="0" err="1"/>
              <a:t>malloc</a:t>
            </a:r>
            <a:r>
              <a:rPr lang="pt-PT" altLang="en-US" b="1" dirty="0"/>
              <a:t> </a:t>
            </a:r>
            <a:r>
              <a:rPr lang="pt-PT" altLang="en-US" dirty="0"/>
              <a:t>permite reservar memória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13" y="3429000"/>
            <a:ext cx="6119812" cy="2808288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Courier"/>
                <a:cs typeface="Courier"/>
              </a:rPr>
              <a:t>stdio.h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  <a:endParaRPr lang="pt-PT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Courier"/>
                <a:cs typeface="Courier"/>
              </a:rPr>
              <a:t>stdlib.h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  <a:endParaRPr lang="pt-PT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main() {</a:t>
            </a:r>
          </a:p>
          <a:p>
            <a:pPr>
              <a:defRPr/>
            </a:pPr>
            <a:r>
              <a:rPr lang="hu-HU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hu-HU" dirty="0">
                <a:solidFill>
                  <a:srgbClr val="AA0D91"/>
                </a:solidFill>
                <a:latin typeface="Courier"/>
                <a:cs typeface="Courier"/>
              </a:rPr>
              <a:t>int</a:t>
            </a:r>
            <a:r>
              <a:rPr lang="hu-HU" dirty="0">
                <a:solidFill>
                  <a:srgbClr val="000000"/>
                </a:solidFill>
                <a:latin typeface="Courier"/>
                <a:cs typeface="Courier"/>
              </a:rPr>
              <a:t> a, *p;</a:t>
            </a:r>
          </a:p>
          <a:p>
            <a:pPr>
              <a:defRPr/>
            </a:pP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    p = malloc ( </a:t>
            </a:r>
            <a:r>
              <a:rPr lang="ro-RO" dirty="0">
                <a:solidFill>
                  <a:srgbClr val="AA0D91"/>
                </a:solidFill>
                <a:latin typeface="Courier"/>
                <a:cs typeface="Courier"/>
              </a:rPr>
              <a:t>sizeof</a:t>
            </a: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(</a:t>
            </a:r>
            <a:r>
              <a:rPr lang="ro-RO" dirty="0">
                <a:solidFill>
                  <a:srgbClr val="AA0D91"/>
                </a:solidFill>
                <a:latin typeface="Courier"/>
                <a:cs typeface="Courier"/>
              </a:rPr>
              <a:t>int</a:t>
            </a: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) );</a:t>
            </a:r>
          </a:p>
          <a:p>
            <a:pPr>
              <a:defRPr/>
            </a:pP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    a = </a:t>
            </a:r>
            <a:r>
              <a:rPr lang="ro-RO" dirty="0">
                <a:solidFill>
                  <a:srgbClr val="1C00CF"/>
                </a:solidFill>
                <a:latin typeface="Courier"/>
                <a:cs typeface="Courier"/>
              </a:rPr>
              <a:t>10</a:t>
            </a: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    *p = </a:t>
            </a:r>
            <a:r>
              <a:rPr lang="ro-RO" dirty="0">
                <a:solidFill>
                  <a:srgbClr val="1C00CF"/>
                </a:solidFill>
                <a:latin typeface="Courier"/>
                <a:cs typeface="Courier"/>
              </a:rPr>
              <a:t>12</a:t>
            </a: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(</a:t>
            </a:r>
            <a:r>
              <a:rPr lang="en-US" dirty="0">
                <a:solidFill>
                  <a:srgbClr val="C41A16"/>
                </a:solidFill>
                <a:latin typeface="Courier"/>
                <a:cs typeface="Courier"/>
              </a:rPr>
              <a:t>"%d %d\n"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, a, *p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4063" y="5949950"/>
            <a:ext cx="23050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Courier"/>
                <a:cs typeface="Courier"/>
              </a:rPr>
              <a:t>10 12</a:t>
            </a:r>
          </a:p>
        </p:txBody>
      </p:sp>
    </p:spTree>
    <p:extLst>
      <p:ext uri="{BB962C8B-B14F-4D97-AF65-F5344CB8AC3E}">
        <p14:creationId xmlns:p14="http://schemas.microsoft.com/office/powerpoint/2010/main" val="1381570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Ponteiros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/>
              <a:t>O seguinte programa possivelmente resultaria num erro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3071813" y="3429001"/>
            <a:ext cx="6119812" cy="2232025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Courier"/>
                <a:cs typeface="Courier"/>
              </a:rPr>
              <a:t>stdio.h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  <a:endParaRPr lang="pt-PT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Courier"/>
                <a:cs typeface="Courie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Courier"/>
                <a:cs typeface="Courier"/>
              </a:rPr>
              <a:t> 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Courier"/>
                <a:cs typeface="Courier"/>
              </a:rPr>
              <a:t>stdlib.h</a:t>
            </a:r>
            <a:r>
              <a:rPr lang="pt-PT" dirty="0">
                <a:solidFill>
                  <a:srgbClr val="C41A16"/>
                </a:solidFill>
                <a:latin typeface="Courier"/>
                <a:cs typeface="Courier"/>
              </a:rPr>
              <a:t>&gt;</a:t>
            </a:r>
            <a:endParaRPr lang="pt-PT" dirty="0">
              <a:solidFill>
                <a:srgbClr val="643820"/>
              </a:solidFill>
              <a:latin typeface="Courier"/>
              <a:cs typeface="Courier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main() {</a:t>
            </a:r>
          </a:p>
          <a:p>
            <a:pPr>
              <a:defRPr/>
            </a:pPr>
            <a:r>
              <a:rPr lang="hu-HU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hu-HU" dirty="0">
                <a:solidFill>
                  <a:srgbClr val="AA0D91"/>
                </a:solidFill>
                <a:latin typeface="Courier"/>
                <a:cs typeface="Courier"/>
              </a:rPr>
              <a:t>int</a:t>
            </a:r>
            <a:r>
              <a:rPr lang="hu-HU" dirty="0">
                <a:solidFill>
                  <a:srgbClr val="000000"/>
                </a:solidFill>
                <a:latin typeface="Courier"/>
                <a:cs typeface="Courier"/>
              </a:rPr>
              <a:t> *p;</a:t>
            </a:r>
          </a:p>
          <a:p>
            <a:pPr>
              <a:defRPr/>
            </a:pP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    *p = </a:t>
            </a:r>
            <a:r>
              <a:rPr lang="ro-RO" dirty="0">
                <a:solidFill>
                  <a:srgbClr val="1C00CF"/>
                </a:solidFill>
                <a:latin typeface="Courier"/>
                <a:cs typeface="Courier"/>
              </a:rPr>
              <a:t>10</a:t>
            </a:r>
            <a:r>
              <a:rPr lang="ro-RO" dirty="0">
                <a:solidFill>
                  <a:srgbClr val="000000"/>
                </a:solidFill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( </a:t>
            </a:r>
            <a:r>
              <a:rPr lang="en-US" dirty="0">
                <a:solidFill>
                  <a:srgbClr val="C41A16"/>
                </a:solidFill>
                <a:latin typeface="Courier"/>
                <a:cs typeface="Courier"/>
              </a:rPr>
              <a:t>"%d\n"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, *p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68656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Ponteiros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 dirty="0"/>
              <a:t>Reservar espaço para 10 inteiros</a:t>
            </a:r>
          </a:p>
          <a:p>
            <a:pPr lvl="1"/>
            <a:r>
              <a:rPr lang="pt-PT" altLang="en-US" dirty="0"/>
              <a:t>*(p+1) representa a posição do </a:t>
            </a:r>
            <a:r>
              <a:rPr lang="pt-PT" altLang="en-US" dirty="0">
                <a:solidFill>
                  <a:srgbClr val="0070C0"/>
                </a:solidFill>
              </a:rPr>
              <a:t>inteiro seguinte </a:t>
            </a:r>
            <a:r>
              <a:rPr lang="pt-PT" altLang="en-US" dirty="0"/>
              <a:t>na memória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4113" y="2924175"/>
            <a:ext cx="7200900" cy="3384550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Menlo-Regula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Menlo-Regula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Menlo-Regular"/>
              </a:rPr>
              <a:t> 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Menlo-Regular"/>
              </a:rPr>
              <a:t>stdio.h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&gt;</a:t>
            </a:r>
            <a:endParaRPr lang="pt-PT" dirty="0">
              <a:solidFill>
                <a:srgbClr val="643820"/>
              </a:solidFill>
              <a:latin typeface="Menlo-Regular"/>
            </a:endParaRPr>
          </a:p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Menlo-Regula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Menlo-Regula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Menlo-Regular"/>
              </a:rPr>
              <a:t> 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Menlo-Regular"/>
              </a:rPr>
              <a:t>stdlib.h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&gt;</a:t>
            </a:r>
            <a:endParaRPr lang="pt-PT" dirty="0">
              <a:solidFill>
                <a:srgbClr val="643820"/>
              </a:solidFill>
              <a:latin typeface="Menlo-Regular"/>
            </a:endParaRPr>
          </a:p>
          <a:p>
            <a:pPr>
              <a:defRPr/>
            </a:pPr>
            <a:endParaRPr lang="pt-PT" dirty="0">
              <a:solidFill>
                <a:srgbClr val="000000"/>
              </a:solidFill>
              <a:latin typeface="Menlo-Regular"/>
            </a:endParaRPr>
          </a:p>
          <a:p>
            <a:pPr>
              <a:defRPr/>
            </a:pPr>
            <a:r>
              <a:rPr lang="pt-PT" dirty="0" err="1">
                <a:solidFill>
                  <a:srgbClr val="AA0D91"/>
                </a:solidFill>
                <a:latin typeface="Menlo-Regular"/>
              </a:rPr>
              <a:t>const</a:t>
            </a:r>
            <a:r>
              <a:rPr lang="pt-PT" dirty="0">
                <a:solidFill>
                  <a:srgbClr val="000000"/>
                </a:solidFill>
                <a:latin typeface="Menlo-Regular"/>
              </a:rPr>
              <a:t> TAMANHO = </a:t>
            </a:r>
            <a:r>
              <a:rPr lang="pt-PT" dirty="0">
                <a:solidFill>
                  <a:srgbClr val="1C00CF"/>
                </a:solidFill>
                <a:latin typeface="Menlo-Regular"/>
              </a:rPr>
              <a:t>10</a:t>
            </a:r>
            <a:r>
              <a:rPr lang="pt-PT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main() {</a:t>
            </a:r>
          </a:p>
          <a:p>
            <a:pPr>
              <a:defRPr/>
            </a:pPr>
            <a:r>
              <a:rPr lang="hu-HU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hu-HU" dirty="0">
                <a:solidFill>
                  <a:srgbClr val="AA0D91"/>
                </a:solidFill>
                <a:latin typeface="Menlo-Regular"/>
              </a:rPr>
              <a:t>int</a:t>
            </a:r>
            <a:r>
              <a:rPr lang="hu-HU" dirty="0">
                <a:solidFill>
                  <a:srgbClr val="000000"/>
                </a:solidFill>
                <a:latin typeface="Menlo-Regular"/>
              </a:rPr>
              <a:t> a, *p = </a:t>
            </a:r>
            <a:r>
              <a:rPr lang="hu-HU" dirty="0">
                <a:solidFill>
                  <a:srgbClr val="AA0D91"/>
                </a:solidFill>
                <a:latin typeface="Menlo-Regular"/>
              </a:rPr>
              <a:t>NULL</a:t>
            </a:r>
            <a:r>
              <a:rPr lang="hu-HU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p 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malloc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 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* TAMANHO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*p =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15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*(p+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=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20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*(p+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= *p +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10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 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"%d %d %d\n"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*p, *(p+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), *(p+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2626" y="6092825"/>
            <a:ext cx="26638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Courier"/>
                <a:cs typeface="Courier"/>
              </a:rPr>
              <a:t>15 20 25</a:t>
            </a:r>
          </a:p>
        </p:txBody>
      </p:sp>
    </p:spTree>
    <p:extLst>
      <p:ext uri="{BB962C8B-B14F-4D97-AF65-F5344CB8AC3E}">
        <p14:creationId xmlns:p14="http://schemas.microsoft.com/office/powerpoint/2010/main" val="524756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Ponteiros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/>
              <a:t>Reservar espaço para 10 inteiros</a:t>
            </a:r>
          </a:p>
          <a:p>
            <a:pPr lvl="1"/>
            <a:r>
              <a:rPr lang="pt-PT" altLang="en-US"/>
              <a:t>código equivalente 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4113" y="2924175"/>
            <a:ext cx="7200900" cy="3384550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Menlo-Regula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Menlo-Regula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Menlo-Regular"/>
              </a:rPr>
              <a:t> 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Menlo-Regular"/>
              </a:rPr>
              <a:t>stdio.h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&gt;</a:t>
            </a:r>
            <a:endParaRPr lang="pt-PT" dirty="0">
              <a:solidFill>
                <a:srgbClr val="643820"/>
              </a:solidFill>
              <a:latin typeface="Menlo-Regular"/>
            </a:endParaRPr>
          </a:p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Menlo-Regula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Menlo-Regula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Menlo-Regular"/>
              </a:rPr>
              <a:t> 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Menlo-Regular"/>
              </a:rPr>
              <a:t>stdlib.h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&gt;</a:t>
            </a:r>
            <a:endParaRPr lang="pt-PT" dirty="0">
              <a:solidFill>
                <a:srgbClr val="643820"/>
              </a:solidFill>
              <a:latin typeface="Menlo-Regular"/>
            </a:endParaRPr>
          </a:p>
          <a:p>
            <a:pPr>
              <a:defRPr/>
            </a:pPr>
            <a:endParaRPr lang="pt-PT" dirty="0">
              <a:solidFill>
                <a:srgbClr val="000000"/>
              </a:solidFill>
              <a:latin typeface="Menlo-Regular"/>
            </a:endParaRPr>
          </a:p>
          <a:p>
            <a:pPr>
              <a:defRPr/>
            </a:pPr>
            <a:r>
              <a:rPr lang="pt-PT" dirty="0">
                <a:solidFill>
                  <a:srgbClr val="AA0D91"/>
                </a:solidFill>
                <a:latin typeface="Menlo-Regular"/>
              </a:rPr>
              <a:t>#define </a:t>
            </a:r>
            <a:r>
              <a:rPr lang="pt-PT" dirty="0">
                <a:solidFill>
                  <a:srgbClr val="000000"/>
                </a:solidFill>
                <a:latin typeface="Menlo-Regular"/>
              </a:rPr>
              <a:t>TAMANHO </a:t>
            </a:r>
            <a:r>
              <a:rPr lang="pt-PT" dirty="0">
                <a:solidFill>
                  <a:srgbClr val="1C00CF"/>
                </a:solidFill>
                <a:latin typeface="Menlo-Regular"/>
              </a:rPr>
              <a:t>10</a:t>
            </a:r>
            <a:endParaRPr lang="pt-PT" dirty="0">
              <a:solidFill>
                <a:srgbClr val="000000"/>
              </a:solidFill>
              <a:latin typeface="Menlo-Regular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main() {</a:t>
            </a:r>
          </a:p>
          <a:p>
            <a:pPr>
              <a:defRPr/>
            </a:pPr>
            <a:r>
              <a:rPr lang="hu-HU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hu-HU" dirty="0">
                <a:solidFill>
                  <a:srgbClr val="AA0D91"/>
                </a:solidFill>
                <a:latin typeface="Menlo-Regular"/>
              </a:rPr>
              <a:t>int</a:t>
            </a:r>
            <a:r>
              <a:rPr lang="hu-HU" dirty="0">
                <a:solidFill>
                  <a:srgbClr val="000000"/>
                </a:solidFill>
                <a:latin typeface="Menlo-Regular"/>
              </a:rPr>
              <a:t> a, *p = </a:t>
            </a:r>
            <a:r>
              <a:rPr lang="hu-HU" dirty="0">
                <a:solidFill>
                  <a:srgbClr val="AA0D91"/>
                </a:solidFill>
                <a:latin typeface="Menlo-Regular"/>
              </a:rPr>
              <a:t>NULL</a:t>
            </a:r>
            <a:r>
              <a:rPr lang="hu-HU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p =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malloc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 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en-US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* TAMANHO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*p =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15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*(p+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=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20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*(p+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) = *p +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10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 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"%d %d %d\n"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p[0], p[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1]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p[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2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]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2626" y="6092825"/>
            <a:ext cx="26638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Courier"/>
                <a:cs typeface="Courier"/>
              </a:rPr>
              <a:t>15 20 25</a:t>
            </a:r>
          </a:p>
        </p:txBody>
      </p:sp>
    </p:spTree>
    <p:extLst>
      <p:ext uri="{BB962C8B-B14F-4D97-AF65-F5344CB8AC3E}">
        <p14:creationId xmlns:p14="http://schemas.microsoft.com/office/powerpoint/2010/main" val="20188426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Ponteiros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/>
              <a:t>As duas variáveis apontam para a mesma posição de memória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4113" y="2924175"/>
            <a:ext cx="5472112" cy="2952750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Menlo-Regula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Menlo-Regula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Menlo-Regular"/>
              </a:rPr>
              <a:t> 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Menlo-Regular"/>
              </a:rPr>
              <a:t>stdio.h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&gt;</a:t>
            </a:r>
            <a:endParaRPr lang="pt-PT" dirty="0">
              <a:solidFill>
                <a:srgbClr val="643820"/>
              </a:solidFill>
              <a:latin typeface="Menlo-Regular"/>
            </a:endParaRPr>
          </a:p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Menlo-Regular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Menlo-Regular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Menlo-Regular"/>
              </a:rPr>
              <a:t> 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Menlo-Regular"/>
              </a:rPr>
              <a:t>stdlib.h</a:t>
            </a:r>
            <a:r>
              <a:rPr lang="pt-PT" dirty="0">
                <a:solidFill>
                  <a:srgbClr val="C41A16"/>
                </a:solidFill>
                <a:latin typeface="Menlo-Regular"/>
              </a:rPr>
              <a:t>&gt;</a:t>
            </a:r>
            <a:endParaRPr lang="pt-PT" dirty="0">
              <a:solidFill>
                <a:srgbClr val="643820"/>
              </a:solidFill>
              <a:latin typeface="Menlo-Regular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main() {</a:t>
            </a:r>
          </a:p>
          <a:p>
            <a:pPr>
              <a:defRPr/>
            </a:pPr>
            <a:r>
              <a:rPr lang="hu-HU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hu-HU" dirty="0">
                <a:solidFill>
                  <a:srgbClr val="AA0D91"/>
                </a:solidFill>
                <a:latin typeface="Menlo-Regular"/>
              </a:rPr>
              <a:t>int</a:t>
            </a:r>
            <a:r>
              <a:rPr lang="hu-HU" dirty="0">
                <a:solidFill>
                  <a:srgbClr val="000000"/>
                </a:solidFill>
                <a:latin typeface="Menlo-Regular"/>
              </a:rPr>
              <a:t> a, *p = NULL;</a:t>
            </a:r>
          </a:p>
          <a:p>
            <a:pPr>
              <a:defRPr/>
            </a:pPr>
            <a:r>
              <a:rPr lang="hu-HU" dirty="0">
                <a:solidFill>
                  <a:srgbClr val="000000"/>
                </a:solidFill>
                <a:latin typeface="Menlo-Regular"/>
              </a:rPr>
              <a:t>    a = </a:t>
            </a:r>
            <a:r>
              <a:rPr lang="hu-HU" dirty="0">
                <a:solidFill>
                  <a:srgbClr val="1C00CF"/>
                </a:solidFill>
                <a:latin typeface="Menlo-Regular"/>
              </a:rPr>
              <a:t>10</a:t>
            </a:r>
            <a:r>
              <a:rPr lang="hu-HU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hu-HU" dirty="0">
                <a:solidFill>
                  <a:srgbClr val="000000"/>
                </a:solidFill>
                <a:latin typeface="Menlo-Regular"/>
              </a:rPr>
              <a:t>    p = &amp;a;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 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"%d %d\n"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a, *p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a = </a:t>
            </a:r>
            <a:r>
              <a:rPr lang="en-US" dirty="0">
                <a:solidFill>
                  <a:srgbClr val="1C00CF"/>
                </a:solidFill>
                <a:latin typeface="Menlo-Regular"/>
              </a:rPr>
              <a:t>66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-Regular"/>
              </a:rPr>
              <a:t>printf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 ( </a:t>
            </a:r>
            <a:r>
              <a:rPr lang="en-US" dirty="0">
                <a:solidFill>
                  <a:srgbClr val="C41A16"/>
                </a:solidFill>
                <a:latin typeface="Menlo-Regular"/>
              </a:rPr>
              <a:t>"%d %d\n"</a:t>
            </a:r>
            <a:r>
              <a:rPr lang="en-US" dirty="0">
                <a:solidFill>
                  <a:srgbClr val="000000"/>
                </a:solidFill>
                <a:latin typeface="Menlo-Regular"/>
              </a:rPr>
              <a:t>, a, *p );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Menlo-Regular"/>
              </a:rPr>
              <a:t>}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1901" y="5589589"/>
            <a:ext cx="187166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latin typeface="Courier"/>
                <a:cs typeface="Courier"/>
              </a:rPr>
              <a:t>10 10</a:t>
            </a:r>
          </a:p>
          <a:p>
            <a:pPr>
              <a:defRPr/>
            </a:pPr>
            <a:r>
              <a:rPr lang="pt-PT" dirty="0">
                <a:latin typeface="Courier"/>
                <a:cs typeface="Courier"/>
              </a:rPr>
              <a:t>66 66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9409113" y="2997200"/>
          <a:ext cx="958850" cy="2925792"/>
        </p:xfrm>
        <a:graphic>
          <a:graphicData uri="http://schemas.openxmlformats.org/drawingml/2006/table">
            <a:tbl>
              <a:tblPr/>
              <a:tblGrid>
                <a:gridCol w="95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25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10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25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125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125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125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8154" name="TextBox 8"/>
          <p:cNvSpPr txBox="1">
            <a:spLocks noChangeArrowheads="1"/>
          </p:cNvSpPr>
          <p:nvPr/>
        </p:nvSpPr>
        <p:spPr bwMode="auto">
          <a:xfrm>
            <a:off x="8904288" y="3284538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/>
              <a:t>a:</a:t>
            </a:r>
          </a:p>
        </p:txBody>
      </p:sp>
      <p:sp>
        <p:nvSpPr>
          <p:cNvPr id="48155" name="TextBox 9"/>
          <p:cNvSpPr txBox="1">
            <a:spLocks noChangeArrowheads="1"/>
          </p:cNvSpPr>
          <p:nvPr/>
        </p:nvSpPr>
        <p:spPr bwMode="auto">
          <a:xfrm>
            <a:off x="8399463" y="4365626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/>
              <a:t>p</a:t>
            </a:r>
          </a:p>
        </p:txBody>
      </p:sp>
      <p:cxnSp>
        <p:nvCxnSpPr>
          <p:cNvPr id="12" name="Straight Arrow Connector 11"/>
          <p:cNvCxnSpPr>
            <a:stCxn id="48155" idx="3"/>
          </p:cNvCxnSpPr>
          <p:nvPr/>
        </p:nvCxnSpPr>
        <p:spPr bwMode="auto">
          <a:xfrm flipV="1">
            <a:off x="8759826" y="3644901"/>
            <a:ext cx="576263" cy="950913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8399464" y="4868864"/>
            <a:ext cx="433387" cy="504825"/>
            <a:chOff x="6804248" y="4869160"/>
            <a:chExt cx="432048" cy="504056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6877047" y="5301887"/>
              <a:ext cx="288032" cy="0"/>
            </a:xfrm>
            <a:prstGeom prst="line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6948264" y="5373216"/>
              <a:ext cx="144017" cy="0"/>
            </a:xfrm>
            <a:prstGeom prst="line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6804248" y="5228973"/>
              <a:ext cx="432048" cy="0"/>
            </a:xfrm>
            <a:prstGeom prst="line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7021063" y="4869160"/>
              <a:ext cx="0" cy="359813"/>
            </a:xfrm>
            <a:prstGeom prst="line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9" name="Straight Arrow Connector 8"/>
          <p:cNvCxnSpPr/>
          <p:nvPr/>
        </p:nvCxnSpPr>
        <p:spPr bwMode="auto">
          <a:xfrm>
            <a:off x="2495550" y="4508500"/>
            <a:ext cx="431800" cy="0"/>
          </a:xfrm>
          <a:prstGeom prst="straightConnector1">
            <a:avLst/>
          </a:prstGeom>
          <a:solidFill>
            <a:srgbClr val="00E4A8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470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4B6E-421D-4D70-924E-C6076703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Tabela ASCII + Escape Sequences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011866-0421-D64B-B33E-DBCD42221D55}"/>
              </a:ext>
            </a:extLst>
          </p:cNvPr>
          <p:cNvGrpSpPr/>
          <p:nvPr/>
        </p:nvGrpSpPr>
        <p:grpSpPr>
          <a:xfrm>
            <a:off x="1524000" y="1452785"/>
            <a:ext cx="9144000" cy="5443567"/>
            <a:chOff x="1524000" y="1452785"/>
            <a:chExt cx="9144000" cy="54435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23ED9E1-66F3-47E4-9361-35868D424BBB}"/>
                </a:ext>
              </a:extLst>
            </p:cNvPr>
            <p:cNvSpPr txBox="1"/>
            <p:nvPr/>
          </p:nvSpPr>
          <p:spPr>
            <a:xfrm>
              <a:off x="4985046" y="2739892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CC00FF"/>
                  </a:solidFill>
                  <a:latin typeface="Consolas" panose="020B0609020204030204" pitchFamily="49" charset="0"/>
                </a:rPr>
                <a:t>\’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C40C89-8823-44C5-B644-6CEAEB915936}"/>
                </a:ext>
              </a:extLst>
            </p:cNvPr>
            <p:cNvSpPr txBox="1"/>
            <p:nvPr/>
          </p:nvSpPr>
          <p:spPr>
            <a:xfrm>
              <a:off x="4985046" y="1941823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CC00FF"/>
                  </a:solidFill>
                  <a:latin typeface="Consolas" panose="020B0609020204030204" pitchFamily="49" charset="0"/>
                </a:rPr>
                <a:t>\”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07A7A0-E90E-4F5B-BFE8-F74005F4B3B1}"/>
                </a:ext>
              </a:extLst>
            </p:cNvPr>
            <p:cNvSpPr txBox="1"/>
            <p:nvPr/>
          </p:nvSpPr>
          <p:spPr>
            <a:xfrm>
              <a:off x="4985046" y="6488188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CC00FF"/>
                  </a:solidFill>
                  <a:latin typeface="Consolas" panose="020B0609020204030204" pitchFamily="49" charset="0"/>
                </a:rPr>
                <a:t>\?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10715A-28B4-4E7C-B3A5-7DD943F148D0}"/>
                </a:ext>
              </a:extLst>
            </p:cNvPr>
            <p:cNvSpPr txBox="1"/>
            <p:nvPr/>
          </p:nvSpPr>
          <p:spPr>
            <a:xfrm>
              <a:off x="6924942" y="6026714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CC00FF"/>
                  </a:solidFill>
                  <a:latin typeface="Consolas" panose="020B0609020204030204" pitchFamily="49" charset="0"/>
                </a:rPr>
                <a:t>\\</a:t>
              </a:r>
            </a:p>
          </p:txBody>
        </p:sp>
        <p:pic>
          <p:nvPicPr>
            <p:cNvPr id="7172" name="Picture 4" descr="Imagem relacionada">
              <a:extLst>
                <a:ext uri="{FF2B5EF4-FFF2-40B4-BE49-F238E27FC236}">
                  <a16:creationId xmlns:a16="http://schemas.microsoft.com/office/drawing/2014/main" id="{12C00286-462F-45F3-8F78-32FE5D8712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70"/>
            <a:stretch/>
          </p:blipFill>
          <p:spPr bwMode="auto">
            <a:xfrm>
              <a:off x="1524000" y="1452785"/>
              <a:ext cx="9144000" cy="544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3CC223-0C46-4719-9837-14EAB59CBB8D}"/>
                </a:ext>
              </a:extLst>
            </p:cNvPr>
            <p:cNvSpPr txBox="1"/>
            <p:nvPr/>
          </p:nvSpPr>
          <p:spPr>
            <a:xfrm>
              <a:off x="2115084" y="2731346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CC00FF"/>
                  </a:solidFill>
                  <a:latin typeface="Consolas" panose="020B0609020204030204" pitchFamily="49" charset="0"/>
                </a:rPr>
                <a:t>\a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ECF83F-9EB4-49EB-B591-0DEA3E3599E3}"/>
                </a:ext>
              </a:extLst>
            </p:cNvPr>
            <p:cNvSpPr txBox="1"/>
            <p:nvPr/>
          </p:nvSpPr>
          <p:spPr>
            <a:xfrm>
              <a:off x="2115084" y="2887759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CC00FF"/>
                  </a:solidFill>
                  <a:latin typeface="Consolas" panose="020B0609020204030204" pitchFamily="49" charset="0"/>
                </a:rPr>
                <a:t>\b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8C217F-9876-4C31-97ED-B346C6CC7550}"/>
                </a:ext>
              </a:extLst>
            </p:cNvPr>
            <p:cNvSpPr txBox="1"/>
            <p:nvPr/>
          </p:nvSpPr>
          <p:spPr>
            <a:xfrm>
              <a:off x="2115084" y="3044172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CC00FF"/>
                  </a:solidFill>
                  <a:latin typeface="Consolas" panose="020B0609020204030204" pitchFamily="49" charset="0"/>
                </a:rPr>
                <a:t>\t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5F0903-B510-40ED-A789-307859FDC2B0}"/>
                </a:ext>
              </a:extLst>
            </p:cNvPr>
            <p:cNvSpPr txBox="1"/>
            <p:nvPr/>
          </p:nvSpPr>
          <p:spPr>
            <a:xfrm>
              <a:off x="2115084" y="3200585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CC00FF"/>
                  </a:solidFill>
                  <a:latin typeface="Consolas" panose="020B0609020204030204" pitchFamily="49" charset="0"/>
                </a:rPr>
                <a:t>\n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5309B1-C1B0-463D-9DD3-A225865E1AB6}"/>
                </a:ext>
              </a:extLst>
            </p:cNvPr>
            <p:cNvSpPr txBox="1"/>
            <p:nvPr/>
          </p:nvSpPr>
          <p:spPr>
            <a:xfrm>
              <a:off x="2115084" y="3356998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CC00FF"/>
                  </a:solidFill>
                  <a:latin typeface="Consolas" panose="020B0609020204030204" pitchFamily="49" charset="0"/>
                </a:rPr>
                <a:t>\v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3C10FE-F7DA-43E5-8D29-E2E9378C9A5A}"/>
                </a:ext>
              </a:extLst>
            </p:cNvPr>
            <p:cNvSpPr txBox="1"/>
            <p:nvPr/>
          </p:nvSpPr>
          <p:spPr>
            <a:xfrm>
              <a:off x="2115084" y="3513411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CC00FF"/>
                  </a:solidFill>
                  <a:latin typeface="Consolas" panose="020B0609020204030204" pitchFamily="49" charset="0"/>
                </a:rPr>
                <a:t>\f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F5152D-BEB6-4447-954E-66D160F7B982}"/>
                </a:ext>
              </a:extLst>
            </p:cNvPr>
            <p:cNvSpPr txBox="1"/>
            <p:nvPr/>
          </p:nvSpPr>
          <p:spPr>
            <a:xfrm>
              <a:off x="2115084" y="3669821"/>
              <a:ext cx="3385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rgbClr val="CC00FF"/>
                  </a:solidFill>
                  <a:latin typeface="Consolas" panose="020B0609020204030204" pitchFamily="49" charset="0"/>
                </a:rPr>
                <a:t>\r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8643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4" descr="Imagem relacionada">
            <a:extLst>
              <a:ext uri="{FF2B5EF4-FFF2-40B4-BE49-F238E27FC236}">
                <a16:creationId xmlns:a16="http://schemas.microsoft.com/office/drawing/2014/main" id="{CE54AC8C-CBDC-46B4-923B-6C26714F0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12" y="5561204"/>
            <a:ext cx="751089" cy="9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6A0FBA-E045-4237-A6AD-8BC27FC7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Filosofia: Responsabilização…</a:t>
            </a:r>
            <a:endParaRPr lang="en-GB" dirty="0"/>
          </a:p>
        </p:txBody>
      </p:sp>
      <p:pic>
        <p:nvPicPr>
          <p:cNvPr id="6146" name="Picture 2" descr="Resultado de imagem para dennis ritchie poem">
            <a:extLst>
              <a:ext uri="{FF2B5EF4-FFF2-40B4-BE49-F238E27FC236}">
                <a16:creationId xmlns:a16="http://schemas.microsoft.com/office/drawing/2014/main" id="{A019B78E-EFC0-4745-BFBB-04A5126F6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0" y="1441604"/>
            <a:ext cx="4733432" cy="33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90ED4172-474C-4072-8417-65B97DCC6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86" y="567654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481AEA-96E7-4B02-9366-15FA4944C663}"/>
              </a:ext>
            </a:extLst>
          </p:cNvPr>
          <p:cNvCxnSpPr>
            <a:cxnSpLocks/>
          </p:cNvCxnSpPr>
          <p:nvPr/>
        </p:nvCxnSpPr>
        <p:spPr bwMode="auto">
          <a:xfrm flipV="1">
            <a:off x="949721" y="5519588"/>
            <a:ext cx="0" cy="25096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4822293-4F29-48E3-A6C3-30223A749B8A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4265" y="5940914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6907E9-E2FC-46A6-A9DA-2001D6307CE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7173" y="5597723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E682338-A4C4-449D-B793-0A7446F40357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824576" y="6282248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4A97BD7-7247-4B26-B859-92C1492BA2D5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1102767" y="6125522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880F3E9-1789-E84C-8D71-E430FF9CE1BF}"/>
              </a:ext>
            </a:extLst>
          </p:cNvPr>
          <p:cNvGrpSpPr/>
          <p:nvPr/>
        </p:nvGrpSpPr>
        <p:grpSpPr>
          <a:xfrm>
            <a:off x="544887" y="5518217"/>
            <a:ext cx="404834" cy="421327"/>
            <a:chOff x="805736" y="5539624"/>
            <a:chExt cx="404834" cy="421327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CA5CDCB-111D-4D05-ACAA-EBD601E1CFA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10570" y="5539624"/>
              <a:ext cx="0" cy="25096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773704B-44D3-4EF0-9151-EF810BF6CA6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5736" y="5960950"/>
              <a:ext cx="250291" cy="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F5B6BEA-D1C8-4DA1-8D54-E85EE17B83C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7462" y="5617760"/>
              <a:ext cx="175657" cy="204632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FBC93C6-A8E0-4A12-8E70-B8AEE104E0DB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249" y="6131700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EA80111-2D13-4E08-9F74-F0CB50E0D07F}"/>
              </a:ext>
            </a:extLst>
          </p:cNvPr>
          <p:cNvSpPr txBox="1"/>
          <p:nvPr/>
        </p:nvSpPr>
        <p:spPr>
          <a:xfrm>
            <a:off x="518160" y="4961278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8A7D80-6631-404B-9FDB-7251F3824055}"/>
              </a:ext>
            </a:extLst>
          </p:cNvPr>
          <p:cNvSpPr txBox="1"/>
          <p:nvPr/>
        </p:nvSpPr>
        <p:spPr>
          <a:xfrm>
            <a:off x="1772319" y="4957286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 = malloc(&lt;size in bytes&gt;)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9F46A8D2-0409-4108-9894-95E77725B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858126"/>
              </p:ext>
            </p:extLst>
          </p:nvPr>
        </p:nvGraphicFramePr>
        <p:xfrm>
          <a:off x="2741098" y="5398978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L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" name="TextBox 9">
            <a:extLst>
              <a:ext uri="{FF2B5EF4-FFF2-40B4-BE49-F238E27FC236}">
                <a16:creationId xmlns:a16="http://schemas.microsoft.com/office/drawing/2014/main" id="{3A82C6DC-372E-4561-ABA7-3A1595FA0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4" y="585529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22A2ABF-7A27-4978-BE33-FD151A30BB8B}"/>
              </a:ext>
            </a:extLst>
          </p:cNvPr>
          <p:cNvCxnSpPr>
            <a:cxnSpLocks/>
            <a:stCxn id="48" idx="3"/>
          </p:cNvCxnSpPr>
          <p:nvPr/>
        </p:nvCxnSpPr>
        <p:spPr bwMode="auto">
          <a:xfrm flipV="1">
            <a:off x="2166357" y="5519588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4" name="Right Brace 53">
            <a:extLst>
              <a:ext uri="{FF2B5EF4-FFF2-40B4-BE49-F238E27FC236}">
                <a16:creationId xmlns:a16="http://schemas.microsoft.com/office/drawing/2014/main" id="{77722436-83B5-4D99-B062-4EB454E05AE3}"/>
              </a:ext>
            </a:extLst>
          </p:cNvPr>
          <p:cNvSpPr/>
          <p:nvPr/>
        </p:nvSpPr>
        <p:spPr>
          <a:xfrm>
            <a:off x="3177605" y="5398978"/>
            <a:ext cx="158294" cy="1272012"/>
          </a:xfrm>
          <a:prstGeom prst="rightBrace">
            <a:avLst>
              <a:gd name="adj1" fmla="val 112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03D8ACF-C439-4FE3-A4BF-CF38A2F829EC}"/>
              </a:ext>
            </a:extLst>
          </p:cNvPr>
          <p:cNvSpPr txBox="1"/>
          <p:nvPr/>
        </p:nvSpPr>
        <p:spPr>
          <a:xfrm>
            <a:off x="3277930" y="5890794"/>
            <a:ext cx="4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size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B82ACF-9984-4279-A103-018D062F15FE}"/>
              </a:ext>
            </a:extLst>
          </p:cNvPr>
          <p:cNvSpPr txBox="1"/>
          <p:nvPr/>
        </p:nvSpPr>
        <p:spPr>
          <a:xfrm>
            <a:off x="4975986" y="4957286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free(p)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E86FD2CA-845F-47C4-97FE-5F28B5373DE9}"/>
              </a:ext>
            </a:extLst>
          </p:cNvPr>
          <p:cNvSpPr/>
          <p:nvPr/>
        </p:nvSpPr>
        <p:spPr>
          <a:xfrm>
            <a:off x="2509545" y="5328446"/>
            <a:ext cx="1519840" cy="1388692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45" name="TextBox 6144">
            <a:extLst>
              <a:ext uri="{FF2B5EF4-FFF2-40B4-BE49-F238E27FC236}">
                <a16:creationId xmlns:a16="http://schemas.microsoft.com/office/drawing/2014/main" id="{43FBC8B5-2AC0-49AC-8076-33B906344681}"/>
              </a:ext>
            </a:extLst>
          </p:cNvPr>
          <p:cNvSpPr txBox="1"/>
          <p:nvPr/>
        </p:nvSpPr>
        <p:spPr>
          <a:xfrm>
            <a:off x="3688755" y="53199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F174D70-2A89-4BE8-A1A2-3F0CA0A80EDE}"/>
              </a:ext>
            </a:extLst>
          </p:cNvPr>
          <p:cNvSpPr txBox="1"/>
          <p:nvPr/>
        </p:nvSpPr>
        <p:spPr>
          <a:xfrm>
            <a:off x="3695968" y="547364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D554AE-A37A-4C89-A840-3D7E1BD6A782}"/>
              </a:ext>
            </a:extLst>
          </p:cNvPr>
          <p:cNvSpPr txBox="1"/>
          <p:nvPr/>
        </p:nvSpPr>
        <p:spPr>
          <a:xfrm>
            <a:off x="3697571" y="562739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F3F30D3-21E0-4DB6-AEB5-F640BFF51252}"/>
              </a:ext>
            </a:extLst>
          </p:cNvPr>
          <p:cNvSpPr txBox="1"/>
          <p:nvPr/>
        </p:nvSpPr>
        <p:spPr>
          <a:xfrm>
            <a:off x="3695968" y="578114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2C1F37-4090-473C-845C-F1DB23989370}"/>
              </a:ext>
            </a:extLst>
          </p:cNvPr>
          <p:cNvSpPr txBox="1"/>
          <p:nvPr/>
        </p:nvSpPr>
        <p:spPr>
          <a:xfrm>
            <a:off x="3688755" y="593489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78EEB2D-790B-4A7B-AF42-0DEF92B1339C}"/>
              </a:ext>
            </a:extLst>
          </p:cNvPr>
          <p:cNvSpPr txBox="1"/>
          <p:nvPr/>
        </p:nvSpPr>
        <p:spPr>
          <a:xfrm>
            <a:off x="3685549" y="608864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1C2DE12-1FB4-4298-9FCE-B18C6501FEA8}"/>
              </a:ext>
            </a:extLst>
          </p:cNvPr>
          <p:cNvSpPr txBox="1"/>
          <p:nvPr/>
        </p:nvSpPr>
        <p:spPr>
          <a:xfrm>
            <a:off x="3695968" y="624238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4CC654-3F4E-4A50-8A61-478CB38A789C}"/>
              </a:ext>
            </a:extLst>
          </p:cNvPr>
          <p:cNvSpPr txBox="1"/>
          <p:nvPr/>
        </p:nvSpPr>
        <p:spPr>
          <a:xfrm>
            <a:off x="3681541" y="639613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B83DC241-CC4F-4E9E-98AD-865F30DA8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56527"/>
              </p:ext>
            </p:extLst>
          </p:nvPr>
        </p:nvGraphicFramePr>
        <p:xfrm>
          <a:off x="5220747" y="5398977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" name="TextBox 9">
            <a:extLst>
              <a:ext uri="{FF2B5EF4-FFF2-40B4-BE49-F238E27FC236}">
                <a16:creationId xmlns:a16="http://schemas.microsoft.com/office/drawing/2014/main" id="{D3A61BCC-2CF2-4499-89CF-0ABCF97E3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43" y="5855292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9F9D2C4-0B54-4A1A-A993-B6781B12B45A}"/>
              </a:ext>
            </a:extLst>
          </p:cNvPr>
          <p:cNvCxnSpPr>
            <a:cxnSpLocks/>
            <a:stCxn id="75" idx="3"/>
          </p:cNvCxnSpPr>
          <p:nvPr/>
        </p:nvCxnSpPr>
        <p:spPr bwMode="auto">
          <a:xfrm flipV="1">
            <a:off x="4646006" y="5519587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965CD59-83B9-4781-AA22-E82E99F067DF}"/>
              </a:ext>
            </a:extLst>
          </p:cNvPr>
          <p:cNvSpPr/>
          <p:nvPr/>
        </p:nvSpPr>
        <p:spPr>
          <a:xfrm>
            <a:off x="4989195" y="5328445"/>
            <a:ext cx="1315547" cy="138869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03B31DA-9273-4E51-9430-8FF049F693B4}"/>
              </a:ext>
            </a:extLst>
          </p:cNvPr>
          <p:cNvSpPr txBox="1"/>
          <p:nvPr/>
        </p:nvSpPr>
        <p:spPr>
          <a:xfrm>
            <a:off x="5860754" y="531989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586B763-4FCA-47A6-8AF0-8F656F4620AF}"/>
              </a:ext>
            </a:extLst>
          </p:cNvPr>
          <p:cNvSpPr txBox="1"/>
          <p:nvPr/>
        </p:nvSpPr>
        <p:spPr>
          <a:xfrm>
            <a:off x="5867967" y="547364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9410503-8AE0-48CA-920F-976257174A80}"/>
              </a:ext>
            </a:extLst>
          </p:cNvPr>
          <p:cNvSpPr txBox="1"/>
          <p:nvPr/>
        </p:nvSpPr>
        <p:spPr>
          <a:xfrm>
            <a:off x="5869570" y="5627395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CD01686-8379-4903-BAE3-8C53E5E46B31}"/>
              </a:ext>
            </a:extLst>
          </p:cNvPr>
          <p:cNvSpPr txBox="1"/>
          <p:nvPr/>
        </p:nvSpPr>
        <p:spPr>
          <a:xfrm>
            <a:off x="5867967" y="5781143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05EE3E-CC2F-480A-B91D-7122F2DD7112}"/>
              </a:ext>
            </a:extLst>
          </p:cNvPr>
          <p:cNvSpPr txBox="1"/>
          <p:nvPr/>
        </p:nvSpPr>
        <p:spPr>
          <a:xfrm>
            <a:off x="5860754" y="593489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D540A64-A0D2-4F03-8020-F5E50B17A27C}"/>
              </a:ext>
            </a:extLst>
          </p:cNvPr>
          <p:cNvSpPr txBox="1"/>
          <p:nvPr/>
        </p:nvSpPr>
        <p:spPr>
          <a:xfrm>
            <a:off x="5857548" y="60886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89E824C-5A82-475E-8064-81F8B303027D}"/>
              </a:ext>
            </a:extLst>
          </p:cNvPr>
          <p:cNvSpPr txBox="1"/>
          <p:nvPr/>
        </p:nvSpPr>
        <p:spPr>
          <a:xfrm>
            <a:off x="5867967" y="624238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725DB6E-2D34-436A-B9F9-E8DFBEFDBEB4}"/>
              </a:ext>
            </a:extLst>
          </p:cNvPr>
          <p:cNvSpPr txBox="1"/>
          <p:nvPr/>
        </p:nvSpPr>
        <p:spPr>
          <a:xfrm>
            <a:off x="5853540" y="639613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10445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0FBA-E045-4237-A6AD-8BC27FC7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Filosofia: Responsabilização…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BA2A5-C8DC-4C44-BE20-E4949496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86927"/>
              </p:ext>
            </p:extLst>
          </p:nvPr>
        </p:nvGraphicFramePr>
        <p:xfrm>
          <a:off x="11211613" y="1571042"/>
          <a:ext cx="462227" cy="5180988"/>
        </p:xfrm>
        <a:graphic>
          <a:graphicData uri="http://schemas.openxmlformats.org/drawingml/2006/table">
            <a:tbl>
              <a:tblPr/>
              <a:tblGrid>
                <a:gridCol w="4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‘g’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83713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FF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01193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‘e’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‘x’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‘\0’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044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?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7221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?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2021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?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771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?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67037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?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122482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80961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FEC495FA-E205-4C42-A89A-4702603F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610" y="1773489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rgbClr val="0033CC"/>
                </a:solidFill>
              </a:rPr>
              <a:t>a: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849294-FB95-4FE8-9CEC-AEA1C2ACEEE4}"/>
              </a:ext>
            </a:extLst>
          </p:cNvPr>
          <p:cNvSpPr txBox="1"/>
          <p:nvPr/>
        </p:nvSpPr>
        <p:spPr>
          <a:xfrm>
            <a:off x="6696382" y="1384567"/>
            <a:ext cx="94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Pointers</a:t>
            </a:r>
          </a:p>
        </p:txBody>
      </p:sp>
      <p:sp>
        <p:nvSpPr>
          <p:cNvPr id="94" name="TextBox 8">
            <a:extLst>
              <a:ext uri="{FF2B5EF4-FFF2-40B4-BE49-F238E27FC236}">
                <a16:creationId xmlns:a16="http://schemas.microsoft.com/office/drawing/2014/main" id="{158418E7-B32F-4651-B5E2-3C19BA45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000" y="2100087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rgbClr val="CC00FF"/>
                </a:solidFill>
              </a:rPr>
              <a:t>b:</a:t>
            </a:r>
          </a:p>
        </p:txBody>
      </p:sp>
      <p:sp>
        <p:nvSpPr>
          <p:cNvPr id="95" name="TextBox 8">
            <a:extLst>
              <a:ext uri="{FF2B5EF4-FFF2-40B4-BE49-F238E27FC236}">
                <a16:creationId xmlns:a16="http://schemas.microsoft.com/office/drawing/2014/main" id="{1ED5DBD0-4283-4BFC-87B8-5B3F827F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831" y="3322469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rgbClr val="CC3300"/>
                </a:solidFill>
              </a:rPr>
              <a:t>c:</a:t>
            </a:r>
          </a:p>
        </p:txBody>
      </p:sp>
      <p:sp>
        <p:nvSpPr>
          <p:cNvPr id="97" name="TextBox 9">
            <a:extLst>
              <a:ext uri="{FF2B5EF4-FFF2-40B4-BE49-F238E27FC236}">
                <a16:creationId xmlns:a16="http://schemas.microsoft.com/office/drawing/2014/main" id="{5F85EDDA-580F-46F3-95A2-93D1AFB6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1691508"/>
            <a:ext cx="2905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rgbClr val="0033CC"/>
                </a:solidFill>
                <a:latin typeface="+mn-lt"/>
              </a:rPr>
              <a:t>char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 a = ‘g’;</a:t>
            </a:r>
          </a:p>
          <a:p>
            <a:pPr eaLnBrk="1" hangingPunct="1"/>
            <a:r>
              <a:rPr lang="pt-PT" altLang="en-US" sz="1400" dirty="0" err="1">
                <a:solidFill>
                  <a:srgbClr val="CC00FF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 b = 4980800;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solidFill>
                  <a:srgbClr val="CC3300"/>
                </a:solidFill>
                <a:latin typeface="+mn-lt"/>
              </a:rPr>
              <a:t>char</a:t>
            </a:r>
            <a:r>
              <a:rPr lang="pt-PT" altLang="en-US" sz="1400" dirty="0">
                <a:solidFill>
                  <a:srgbClr val="CC3300"/>
                </a:solidFill>
                <a:latin typeface="+mn-lt"/>
              </a:rPr>
              <a:t> c[6] = “</a:t>
            </a:r>
            <a:r>
              <a:rPr lang="pt-PT" altLang="en-US" sz="1400" dirty="0" err="1">
                <a:solidFill>
                  <a:srgbClr val="CC3300"/>
                </a:solidFill>
                <a:latin typeface="+mn-lt"/>
              </a:rPr>
              <a:t>Text</a:t>
            </a:r>
            <a:r>
              <a:rPr lang="pt-PT" altLang="en-US" sz="1400" dirty="0">
                <a:solidFill>
                  <a:srgbClr val="CC3300"/>
                </a:solidFill>
                <a:latin typeface="+mn-lt"/>
              </a:rPr>
              <a:t>”;</a:t>
            </a:r>
          </a:p>
        </p:txBody>
      </p:sp>
      <p:sp>
        <p:nvSpPr>
          <p:cNvPr id="101" name="TextBox 8">
            <a:extLst>
              <a:ext uri="{FF2B5EF4-FFF2-40B4-BE49-F238E27FC236}">
                <a16:creationId xmlns:a16="http://schemas.microsoft.com/office/drawing/2014/main" id="{650E2189-D14C-4C17-866A-6766256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247" y="5120061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chemeClr val="accent3">
                    <a:lumMod val="75000"/>
                  </a:schemeClr>
                </a:solidFill>
              </a:rPr>
              <a:t>p:</a:t>
            </a:r>
          </a:p>
        </p:txBody>
      </p:sp>
      <p:sp>
        <p:nvSpPr>
          <p:cNvPr id="106" name="TextBox 8">
            <a:extLst>
              <a:ext uri="{FF2B5EF4-FFF2-40B4-BE49-F238E27FC236}">
                <a16:creationId xmlns:a16="http://schemas.microsoft.com/office/drawing/2014/main" id="{3BA0261A-7E40-4748-93C5-BB794439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1554001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A425:</a:t>
            </a:r>
          </a:p>
        </p:txBody>
      </p:sp>
      <p:sp>
        <p:nvSpPr>
          <p:cNvPr id="107" name="TextBox 8">
            <a:extLst>
              <a:ext uri="{FF2B5EF4-FFF2-40B4-BE49-F238E27FC236}">
                <a16:creationId xmlns:a16="http://schemas.microsoft.com/office/drawing/2014/main" id="{5D214B3F-D932-4C14-9D18-2FE5D29B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6449977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A435:</a:t>
            </a:r>
          </a:p>
        </p:txBody>
      </p:sp>
      <p:sp>
        <p:nvSpPr>
          <p:cNvPr id="108" name="TextBox 9">
            <a:extLst>
              <a:ext uri="{FF2B5EF4-FFF2-40B4-BE49-F238E27FC236}">
                <a16:creationId xmlns:a16="http://schemas.microsoft.com/office/drawing/2014/main" id="{A2FB856C-4548-47D9-AA25-815D51D4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2435249"/>
            <a:ext cx="2905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char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*p;</a:t>
            </a:r>
          </a:p>
        </p:txBody>
      </p:sp>
      <p:pic>
        <p:nvPicPr>
          <p:cNvPr id="59" name="Picture 2" descr="Resultado de imagem para dennis ritchie poem">
            <a:extLst>
              <a:ext uri="{FF2B5EF4-FFF2-40B4-BE49-F238E27FC236}">
                <a16:creationId xmlns:a16="http://schemas.microsoft.com/office/drawing/2014/main" id="{258F5FDE-1BE8-8B45-81EF-E5133CFB8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0" y="1441604"/>
            <a:ext cx="4733432" cy="33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Imagem relacionada">
            <a:extLst>
              <a:ext uri="{FF2B5EF4-FFF2-40B4-BE49-F238E27FC236}">
                <a16:creationId xmlns:a16="http://schemas.microsoft.com/office/drawing/2014/main" id="{11B6B508-E1BF-AE42-91EB-7B304B268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12" y="5561204"/>
            <a:ext cx="751089" cy="9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9">
            <a:extLst>
              <a:ext uri="{FF2B5EF4-FFF2-40B4-BE49-F238E27FC236}">
                <a16:creationId xmlns:a16="http://schemas.microsoft.com/office/drawing/2014/main" id="{9F24D2CF-59BA-0D46-8432-95B7B8C5A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86" y="567654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75CBFB31-EC02-FB4B-A4DC-38A29CD304C3}"/>
              </a:ext>
            </a:extLst>
          </p:cNvPr>
          <p:cNvCxnSpPr>
            <a:cxnSpLocks/>
          </p:cNvCxnSpPr>
          <p:nvPr/>
        </p:nvCxnSpPr>
        <p:spPr bwMode="auto">
          <a:xfrm flipV="1">
            <a:off x="949721" y="5519588"/>
            <a:ext cx="0" cy="25096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6D011621-BA53-694B-B8D3-EAC0D86FFF19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4265" y="5940914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17D8972C-FBE4-EA4B-82A2-B0FF4BC5310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7173" y="5597723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3B6B7C57-249D-394E-B15E-9C402FF279A7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824576" y="6282248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9DDBF96-947D-7446-95D1-C8526F4D427E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1102767" y="6125522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6AB9C7F-60D4-1E42-8CA8-20AB70BE1E2D}"/>
              </a:ext>
            </a:extLst>
          </p:cNvPr>
          <p:cNvGrpSpPr/>
          <p:nvPr/>
        </p:nvGrpSpPr>
        <p:grpSpPr>
          <a:xfrm>
            <a:off x="544887" y="5518217"/>
            <a:ext cx="404834" cy="421327"/>
            <a:chOff x="805736" y="5539624"/>
            <a:chExt cx="404834" cy="421327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254E157D-3BBF-0A4A-859E-B099D00EC5E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10570" y="5539624"/>
              <a:ext cx="0" cy="25096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A2D54C4F-F77A-884F-8D3A-F2FF79EF471F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5736" y="5960950"/>
              <a:ext cx="250291" cy="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FAFD362B-61E5-7045-BB6E-25F9287E845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7462" y="5617760"/>
              <a:ext cx="175657" cy="204632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34E0282B-8419-CF4A-B6F2-9BA289AE2807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249" y="6131700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45F7D880-D220-1146-A46C-571E4E57F28C}"/>
              </a:ext>
            </a:extLst>
          </p:cNvPr>
          <p:cNvSpPr txBox="1"/>
          <p:nvPr/>
        </p:nvSpPr>
        <p:spPr>
          <a:xfrm>
            <a:off x="518160" y="4961278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DA92FFB-A585-DB47-B4CC-2F8A8BE7EA2A}"/>
              </a:ext>
            </a:extLst>
          </p:cNvPr>
          <p:cNvSpPr txBox="1"/>
          <p:nvPr/>
        </p:nvSpPr>
        <p:spPr>
          <a:xfrm>
            <a:off x="1772319" y="4957286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 = malloc(&lt;size in bytes&gt;)</a:t>
            </a:r>
          </a:p>
        </p:txBody>
      </p:sp>
      <p:graphicFrame>
        <p:nvGraphicFramePr>
          <p:cNvPr id="141" name="Table 140">
            <a:extLst>
              <a:ext uri="{FF2B5EF4-FFF2-40B4-BE49-F238E27FC236}">
                <a16:creationId xmlns:a16="http://schemas.microsoft.com/office/drawing/2014/main" id="{ABA892C6-C61B-4540-B2A0-AB8A6A5BA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3388"/>
              </p:ext>
            </p:extLst>
          </p:nvPr>
        </p:nvGraphicFramePr>
        <p:xfrm>
          <a:off x="2741098" y="5398978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L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2" name="TextBox 9">
            <a:extLst>
              <a:ext uri="{FF2B5EF4-FFF2-40B4-BE49-F238E27FC236}">
                <a16:creationId xmlns:a16="http://schemas.microsoft.com/office/drawing/2014/main" id="{E8A77651-EC85-6441-8A9A-377DDDAA6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4" y="585529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F333CC28-FD00-274B-9CF5-F835713B3975}"/>
              </a:ext>
            </a:extLst>
          </p:cNvPr>
          <p:cNvCxnSpPr>
            <a:cxnSpLocks/>
            <a:stCxn id="142" idx="3"/>
          </p:cNvCxnSpPr>
          <p:nvPr/>
        </p:nvCxnSpPr>
        <p:spPr bwMode="auto">
          <a:xfrm flipV="1">
            <a:off x="2166357" y="5519588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4" name="Right Brace 143">
            <a:extLst>
              <a:ext uri="{FF2B5EF4-FFF2-40B4-BE49-F238E27FC236}">
                <a16:creationId xmlns:a16="http://schemas.microsoft.com/office/drawing/2014/main" id="{4F0F28E7-EAA3-A54B-9DAE-7B1BD09A53B7}"/>
              </a:ext>
            </a:extLst>
          </p:cNvPr>
          <p:cNvSpPr/>
          <p:nvPr/>
        </p:nvSpPr>
        <p:spPr>
          <a:xfrm>
            <a:off x="3177605" y="5398978"/>
            <a:ext cx="158294" cy="1272012"/>
          </a:xfrm>
          <a:prstGeom prst="rightBrace">
            <a:avLst>
              <a:gd name="adj1" fmla="val 112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295D781-0D0E-D84C-9D67-4BE398D8C0F5}"/>
              </a:ext>
            </a:extLst>
          </p:cNvPr>
          <p:cNvSpPr txBox="1"/>
          <p:nvPr/>
        </p:nvSpPr>
        <p:spPr>
          <a:xfrm>
            <a:off x="3277930" y="5890794"/>
            <a:ext cx="4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size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1CA59640-1ADB-2443-9507-33463AB81776}"/>
              </a:ext>
            </a:extLst>
          </p:cNvPr>
          <p:cNvSpPr txBox="1"/>
          <p:nvPr/>
        </p:nvSpPr>
        <p:spPr>
          <a:xfrm>
            <a:off x="4975986" y="4957286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free(p)</a:t>
            </a:r>
          </a:p>
        </p:txBody>
      </p:sp>
      <p:sp>
        <p:nvSpPr>
          <p:cNvPr id="147" name="Rectangle: Rounded Corners 56">
            <a:extLst>
              <a:ext uri="{FF2B5EF4-FFF2-40B4-BE49-F238E27FC236}">
                <a16:creationId xmlns:a16="http://schemas.microsoft.com/office/drawing/2014/main" id="{69D1B672-BA60-A444-9A10-A6BA8B8A764F}"/>
              </a:ext>
            </a:extLst>
          </p:cNvPr>
          <p:cNvSpPr/>
          <p:nvPr/>
        </p:nvSpPr>
        <p:spPr>
          <a:xfrm>
            <a:off x="2509545" y="5328446"/>
            <a:ext cx="1519840" cy="1388692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A5B4DBA-B8D1-1E41-8AA9-E8FDCC8D95A7}"/>
              </a:ext>
            </a:extLst>
          </p:cNvPr>
          <p:cNvSpPr txBox="1"/>
          <p:nvPr/>
        </p:nvSpPr>
        <p:spPr>
          <a:xfrm>
            <a:off x="3688755" y="53199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78FE6DCF-DF4A-4B4D-85CD-3C5D0E4C2B1B}"/>
              </a:ext>
            </a:extLst>
          </p:cNvPr>
          <p:cNvSpPr txBox="1"/>
          <p:nvPr/>
        </p:nvSpPr>
        <p:spPr>
          <a:xfrm>
            <a:off x="3695968" y="547364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3656D5FC-84A3-CC4A-B332-882CCFF45E83}"/>
              </a:ext>
            </a:extLst>
          </p:cNvPr>
          <p:cNvSpPr txBox="1"/>
          <p:nvPr/>
        </p:nvSpPr>
        <p:spPr>
          <a:xfrm>
            <a:off x="3697571" y="562739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254332D-9F81-074A-A204-3A9E209F53DD}"/>
              </a:ext>
            </a:extLst>
          </p:cNvPr>
          <p:cNvSpPr txBox="1"/>
          <p:nvPr/>
        </p:nvSpPr>
        <p:spPr>
          <a:xfrm>
            <a:off x="3695968" y="578114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823FCF4-7B56-084B-BA49-BBEBE00AD36E}"/>
              </a:ext>
            </a:extLst>
          </p:cNvPr>
          <p:cNvSpPr txBox="1"/>
          <p:nvPr/>
        </p:nvSpPr>
        <p:spPr>
          <a:xfrm>
            <a:off x="3688755" y="593489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927511B-5560-F44D-9171-97AA2C0BC215}"/>
              </a:ext>
            </a:extLst>
          </p:cNvPr>
          <p:cNvSpPr txBox="1"/>
          <p:nvPr/>
        </p:nvSpPr>
        <p:spPr>
          <a:xfrm>
            <a:off x="3685549" y="608864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BCECEA4-4D9E-2047-8446-6DAE563A4970}"/>
              </a:ext>
            </a:extLst>
          </p:cNvPr>
          <p:cNvSpPr txBox="1"/>
          <p:nvPr/>
        </p:nvSpPr>
        <p:spPr>
          <a:xfrm>
            <a:off x="3695968" y="624238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0C8A1CA-4FCF-364C-956C-3AD9A9D3F4E7}"/>
              </a:ext>
            </a:extLst>
          </p:cNvPr>
          <p:cNvSpPr txBox="1"/>
          <p:nvPr/>
        </p:nvSpPr>
        <p:spPr>
          <a:xfrm>
            <a:off x="3681541" y="639613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graphicFrame>
        <p:nvGraphicFramePr>
          <p:cNvPr id="156" name="Table 155">
            <a:extLst>
              <a:ext uri="{FF2B5EF4-FFF2-40B4-BE49-F238E27FC236}">
                <a16:creationId xmlns:a16="http://schemas.microsoft.com/office/drawing/2014/main" id="{4A9A37B1-4F8C-CD41-9226-363B464DE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33908"/>
              </p:ext>
            </p:extLst>
          </p:nvPr>
        </p:nvGraphicFramePr>
        <p:xfrm>
          <a:off x="5220747" y="5398977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7" name="TextBox 9">
            <a:extLst>
              <a:ext uri="{FF2B5EF4-FFF2-40B4-BE49-F238E27FC236}">
                <a16:creationId xmlns:a16="http://schemas.microsoft.com/office/drawing/2014/main" id="{41912DBD-C6ED-9047-A96F-DC44ABD17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43" y="5855292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63E45834-3D0B-464A-AD23-BF7BBE041C9D}"/>
              </a:ext>
            </a:extLst>
          </p:cNvPr>
          <p:cNvCxnSpPr>
            <a:cxnSpLocks/>
            <a:stCxn id="157" idx="3"/>
          </p:cNvCxnSpPr>
          <p:nvPr/>
        </p:nvCxnSpPr>
        <p:spPr bwMode="auto">
          <a:xfrm flipV="1">
            <a:off x="4646006" y="5519587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9" name="Rectangle: Rounded Corners 78">
            <a:extLst>
              <a:ext uri="{FF2B5EF4-FFF2-40B4-BE49-F238E27FC236}">
                <a16:creationId xmlns:a16="http://schemas.microsoft.com/office/drawing/2014/main" id="{F40362AB-DD1D-3A4F-8C43-DE97E5862B1F}"/>
              </a:ext>
            </a:extLst>
          </p:cNvPr>
          <p:cNvSpPr/>
          <p:nvPr/>
        </p:nvSpPr>
        <p:spPr>
          <a:xfrm>
            <a:off x="4989195" y="5328445"/>
            <a:ext cx="1315547" cy="138869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A6E1C8F-DE38-AB44-B915-450AC1928A45}"/>
              </a:ext>
            </a:extLst>
          </p:cNvPr>
          <p:cNvSpPr txBox="1"/>
          <p:nvPr/>
        </p:nvSpPr>
        <p:spPr>
          <a:xfrm>
            <a:off x="5860754" y="531989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FD4D3A2-3CE4-9742-AC79-3DD72498507A}"/>
              </a:ext>
            </a:extLst>
          </p:cNvPr>
          <p:cNvSpPr txBox="1"/>
          <p:nvPr/>
        </p:nvSpPr>
        <p:spPr>
          <a:xfrm>
            <a:off x="5867967" y="547364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17C2740-B50A-334F-AB02-4E82F939639E}"/>
              </a:ext>
            </a:extLst>
          </p:cNvPr>
          <p:cNvSpPr txBox="1"/>
          <p:nvPr/>
        </p:nvSpPr>
        <p:spPr>
          <a:xfrm>
            <a:off x="5869570" y="5627395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9ABD12F-802F-1347-882F-1B55C92BA69C}"/>
              </a:ext>
            </a:extLst>
          </p:cNvPr>
          <p:cNvSpPr txBox="1"/>
          <p:nvPr/>
        </p:nvSpPr>
        <p:spPr>
          <a:xfrm>
            <a:off x="5867967" y="5781143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B07D967-A0AC-6549-84CA-EA1F8FF955C0}"/>
              </a:ext>
            </a:extLst>
          </p:cNvPr>
          <p:cNvSpPr txBox="1"/>
          <p:nvPr/>
        </p:nvSpPr>
        <p:spPr>
          <a:xfrm>
            <a:off x="5860754" y="593489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25EB06C-3D02-8D4D-A2A1-BC1282E8CC6B}"/>
              </a:ext>
            </a:extLst>
          </p:cNvPr>
          <p:cNvSpPr txBox="1"/>
          <p:nvPr/>
        </p:nvSpPr>
        <p:spPr>
          <a:xfrm>
            <a:off x="5857548" y="60886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35BB422-69BF-9E4A-9AC1-92E1A1A5C979}"/>
              </a:ext>
            </a:extLst>
          </p:cNvPr>
          <p:cNvSpPr txBox="1"/>
          <p:nvPr/>
        </p:nvSpPr>
        <p:spPr>
          <a:xfrm>
            <a:off x="5867967" y="624238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3E47E25-27C0-8248-9A48-AFF9C4136BAD}"/>
              </a:ext>
            </a:extLst>
          </p:cNvPr>
          <p:cNvSpPr txBox="1"/>
          <p:nvPr/>
        </p:nvSpPr>
        <p:spPr>
          <a:xfrm>
            <a:off x="5853540" y="639613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99549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0FBA-E045-4237-A6AD-8BC27FC7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Filosofia: Responsabilização…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BA2A5-C8DC-4C44-BE20-E4949496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437064"/>
              </p:ext>
            </p:extLst>
          </p:nvPr>
        </p:nvGraphicFramePr>
        <p:xfrm>
          <a:off x="11211613" y="1565318"/>
          <a:ext cx="462227" cy="5180988"/>
        </p:xfrm>
        <a:graphic>
          <a:graphicData uri="http://schemas.openxmlformats.org/drawingml/2006/table">
            <a:tbl>
              <a:tblPr/>
              <a:tblGrid>
                <a:gridCol w="4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‘g’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83713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01193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‘e’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‘x’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‘\0’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044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7221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26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2021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A4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771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7C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67037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83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122482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80961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FEC495FA-E205-4C42-A89A-4702603F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610" y="1767765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a: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849294-FB95-4FE8-9CEC-AEA1C2ACEEE4}"/>
              </a:ext>
            </a:extLst>
          </p:cNvPr>
          <p:cNvSpPr txBox="1"/>
          <p:nvPr/>
        </p:nvSpPr>
        <p:spPr>
          <a:xfrm>
            <a:off x="6696382" y="1384567"/>
            <a:ext cx="94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Pointers</a:t>
            </a:r>
          </a:p>
        </p:txBody>
      </p:sp>
      <p:sp>
        <p:nvSpPr>
          <p:cNvPr id="94" name="TextBox 8">
            <a:extLst>
              <a:ext uri="{FF2B5EF4-FFF2-40B4-BE49-F238E27FC236}">
                <a16:creationId xmlns:a16="http://schemas.microsoft.com/office/drawing/2014/main" id="{158418E7-B32F-4651-B5E2-3C19BA45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000" y="2094363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b:</a:t>
            </a:r>
          </a:p>
        </p:txBody>
      </p:sp>
      <p:sp>
        <p:nvSpPr>
          <p:cNvPr id="95" name="TextBox 8">
            <a:extLst>
              <a:ext uri="{FF2B5EF4-FFF2-40B4-BE49-F238E27FC236}">
                <a16:creationId xmlns:a16="http://schemas.microsoft.com/office/drawing/2014/main" id="{1ED5DBD0-4283-4BFC-87B8-5B3F827F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831" y="3316745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c:</a:t>
            </a:r>
          </a:p>
        </p:txBody>
      </p:sp>
      <p:sp>
        <p:nvSpPr>
          <p:cNvPr id="97" name="TextBox 9">
            <a:extLst>
              <a:ext uri="{FF2B5EF4-FFF2-40B4-BE49-F238E27FC236}">
                <a16:creationId xmlns:a16="http://schemas.microsoft.com/office/drawing/2014/main" id="{5F85EDDA-580F-46F3-95A2-93D1AFB6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1691508"/>
            <a:ext cx="2905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a = ‘g’;</a:t>
            </a:r>
          </a:p>
          <a:p>
            <a:pPr eaLnBrk="1" hangingPunct="1"/>
            <a:r>
              <a:rPr lang="pt-PT" altLang="en-US" sz="1400" dirty="0" err="1">
                <a:latin typeface="+mn-lt"/>
              </a:rPr>
              <a:t>int</a:t>
            </a:r>
            <a:r>
              <a:rPr lang="pt-PT" altLang="en-US" sz="1400" dirty="0">
                <a:latin typeface="+mn-lt"/>
              </a:rPr>
              <a:t> b = 4980800;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c[6] = “</a:t>
            </a:r>
            <a:r>
              <a:rPr lang="pt-PT" altLang="en-US" sz="1400" dirty="0" err="1">
                <a:latin typeface="+mn-lt"/>
              </a:rPr>
              <a:t>Text</a:t>
            </a:r>
            <a:r>
              <a:rPr lang="pt-PT" altLang="en-US" sz="1400" dirty="0">
                <a:latin typeface="+mn-lt"/>
              </a:rPr>
              <a:t>”;</a:t>
            </a:r>
          </a:p>
        </p:txBody>
      </p:sp>
      <p:sp>
        <p:nvSpPr>
          <p:cNvPr id="101" name="TextBox 8">
            <a:extLst>
              <a:ext uri="{FF2B5EF4-FFF2-40B4-BE49-F238E27FC236}">
                <a16:creationId xmlns:a16="http://schemas.microsoft.com/office/drawing/2014/main" id="{650E2189-D14C-4C17-866A-6766256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247" y="5114337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chemeClr val="accent3">
                    <a:lumMod val="75000"/>
                  </a:schemeClr>
                </a:solidFill>
              </a:rPr>
              <a:t>p:</a:t>
            </a:r>
          </a:p>
        </p:txBody>
      </p:sp>
      <p:sp>
        <p:nvSpPr>
          <p:cNvPr id="106" name="TextBox 8">
            <a:extLst>
              <a:ext uri="{FF2B5EF4-FFF2-40B4-BE49-F238E27FC236}">
                <a16:creationId xmlns:a16="http://schemas.microsoft.com/office/drawing/2014/main" id="{3BA0261A-7E40-4748-93C5-BB794439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1548277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A425:</a:t>
            </a:r>
          </a:p>
        </p:txBody>
      </p:sp>
      <p:sp>
        <p:nvSpPr>
          <p:cNvPr id="107" name="TextBox 8">
            <a:extLst>
              <a:ext uri="{FF2B5EF4-FFF2-40B4-BE49-F238E27FC236}">
                <a16:creationId xmlns:a16="http://schemas.microsoft.com/office/drawing/2014/main" id="{5D214B3F-D932-4C14-9D18-2FE5D29B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6444253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A435:</a:t>
            </a:r>
          </a:p>
        </p:txBody>
      </p:sp>
      <p:sp>
        <p:nvSpPr>
          <p:cNvPr id="108" name="TextBox 9">
            <a:extLst>
              <a:ext uri="{FF2B5EF4-FFF2-40B4-BE49-F238E27FC236}">
                <a16:creationId xmlns:a16="http://schemas.microsoft.com/office/drawing/2014/main" id="{A2FB856C-4548-47D9-AA25-815D51D4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2435249"/>
            <a:ext cx="2905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char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*p = &amp;a;</a:t>
            </a:r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877D08DF-16A2-411C-B6E4-1F5BFB4EC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520" y="3333685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chemeClr val="accent3">
                    <a:lumMod val="75000"/>
                  </a:schemeClr>
                </a:solidFill>
              </a:rPr>
              <a:t>p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6306F0F-E5E9-4FD0-AE44-C2A3A054DD70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11436" y="2103277"/>
            <a:ext cx="782809" cy="1384120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2" name="Picture 2" descr="Resultado de imagem para dennis ritchie poem">
            <a:extLst>
              <a:ext uri="{FF2B5EF4-FFF2-40B4-BE49-F238E27FC236}">
                <a16:creationId xmlns:a16="http://schemas.microsoft.com/office/drawing/2014/main" id="{44DABD37-5C5E-BB48-9609-4647EA024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0" y="1441604"/>
            <a:ext cx="4733432" cy="33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Imagem relacionada">
            <a:extLst>
              <a:ext uri="{FF2B5EF4-FFF2-40B4-BE49-F238E27FC236}">
                <a16:creationId xmlns:a16="http://schemas.microsoft.com/office/drawing/2014/main" id="{4455C79D-E9C2-4D4D-B4B0-B9262D64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12" y="5561204"/>
            <a:ext cx="751089" cy="9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9">
            <a:extLst>
              <a:ext uri="{FF2B5EF4-FFF2-40B4-BE49-F238E27FC236}">
                <a16:creationId xmlns:a16="http://schemas.microsoft.com/office/drawing/2014/main" id="{EB68E2F5-8745-7A47-A3A1-9C4F726E0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86" y="567654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E55EFBD0-D39C-2A48-B65E-97DBDB6DEFC6}"/>
              </a:ext>
            </a:extLst>
          </p:cNvPr>
          <p:cNvCxnSpPr>
            <a:cxnSpLocks/>
          </p:cNvCxnSpPr>
          <p:nvPr/>
        </p:nvCxnSpPr>
        <p:spPr bwMode="auto">
          <a:xfrm flipV="1">
            <a:off x="949721" y="5519588"/>
            <a:ext cx="0" cy="25096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63A09C4B-82D0-C44B-9338-94D839221035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4265" y="5940914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CF6EDD2E-0A05-4E4D-8B8D-42D1C36E148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7173" y="5597723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A80622B3-B852-524F-9503-E56049F94514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824576" y="6282248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E869F3F5-3DE2-7047-966A-D4B88148D6F2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1102767" y="6125522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C1E9A0-5971-9C46-A060-DF3A20E278A8}"/>
              </a:ext>
            </a:extLst>
          </p:cNvPr>
          <p:cNvGrpSpPr/>
          <p:nvPr/>
        </p:nvGrpSpPr>
        <p:grpSpPr>
          <a:xfrm>
            <a:off x="544887" y="5518217"/>
            <a:ext cx="404834" cy="421327"/>
            <a:chOff x="805736" y="5539624"/>
            <a:chExt cx="404834" cy="421327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EE6EA8B9-5496-F74C-BA66-1525B3494FD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10570" y="5539624"/>
              <a:ext cx="0" cy="25096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97FA8B1F-7AFA-7848-A886-FC73307CDB4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5736" y="5960950"/>
              <a:ext cx="250291" cy="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382A9025-286D-EA41-ABF9-12FCEB15748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7462" y="5617760"/>
              <a:ext cx="175657" cy="204632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5CA833B9-7DC2-2247-9CD3-A6DA16FFE682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249" y="6131700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01B337F-94BA-264E-92E7-10F3371172D6}"/>
              </a:ext>
            </a:extLst>
          </p:cNvPr>
          <p:cNvSpPr txBox="1"/>
          <p:nvPr/>
        </p:nvSpPr>
        <p:spPr>
          <a:xfrm>
            <a:off x="518160" y="4961278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1EA3362-05DC-3B40-AD6B-D729CB71A424}"/>
              </a:ext>
            </a:extLst>
          </p:cNvPr>
          <p:cNvSpPr txBox="1"/>
          <p:nvPr/>
        </p:nvSpPr>
        <p:spPr>
          <a:xfrm>
            <a:off x="1772319" y="4957286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 = malloc(&lt;size in bytes&gt;)</a:t>
            </a:r>
          </a:p>
        </p:txBody>
      </p:sp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F9B25522-7BC5-1842-8189-4591202F7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3388"/>
              </p:ext>
            </p:extLst>
          </p:nvPr>
        </p:nvGraphicFramePr>
        <p:xfrm>
          <a:off x="2741098" y="5398978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L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5" name="TextBox 9">
            <a:extLst>
              <a:ext uri="{FF2B5EF4-FFF2-40B4-BE49-F238E27FC236}">
                <a16:creationId xmlns:a16="http://schemas.microsoft.com/office/drawing/2014/main" id="{732BE1BE-8A64-A642-8DE0-68D01C4E0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4" y="585529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34CDF0DF-4C17-914F-B6DC-33578F65E07D}"/>
              </a:ext>
            </a:extLst>
          </p:cNvPr>
          <p:cNvCxnSpPr>
            <a:cxnSpLocks/>
            <a:stCxn id="145" idx="3"/>
          </p:cNvCxnSpPr>
          <p:nvPr/>
        </p:nvCxnSpPr>
        <p:spPr bwMode="auto">
          <a:xfrm flipV="1">
            <a:off x="2166357" y="5519588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7" name="Right Brace 146">
            <a:extLst>
              <a:ext uri="{FF2B5EF4-FFF2-40B4-BE49-F238E27FC236}">
                <a16:creationId xmlns:a16="http://schemas.microsoft.com/office/drawing/2014/main" id="{1C0CBDDB-5B0E-FA47-9D4C-E1BBFF35B47F}"/>
              </a:ext>
            </a:extLst>
          </p:cNvPr>
          <p:cNvSpPr/>
          <p:nvPr/>
        </p:nvSpPr>
        <p:spPr>
          <a:xfrm>
            <a:off x="3177605" y="5398978"/>
            <a:ext cx="158294" cy="1272012"/>
          </a:xfrm>
          <a:prstGeom prst="rightBrace">
            <a:avLst>
              <a:gd name="adj1" fmla="val 112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1A9CE581-2709-934F-A6D1-27A795D78826}"/>
              </a:ext>
            </a:extLst>
          </p:cNvPr>
          <p:cNvSpPr txBox="1"/>
          <p:nvPr/>
        </p:nvSpPr>
        <p:spPr>
          <a:xfrm>
            <a:off x="3277930" y="5890794"/>
            <a:ext cx="4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size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E262086-3481-A449-A2D5-2C088BC33F32}"/>
              </a:ext>
            </a:extLst>
          </p:cNvPr>
          <p:cNvSpPr txBox="1"/>
          <p:nvPr/>
        </p:nvSpPr>
        <p:spPr>
          <a:xfrm>
            <a:off x="4975986" y="4957286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free(p)</a:t>
            </a:r>
          </a:p>
        </p:txBody>
      </p:sp>
      <p:sp>
        <p:nvSpPr>
          <p:cNvPr id="150" name="Rectangle: Rounded Corners 56">
            <a:extLst>
              <a:ext uri="{FF2B5EF4-FFF2-40B4-BE49-F238E27FC236}">
                <a16:creationId xmlns:a16="http://schemas.microsoft.com/office/drawing/2014/main" id="{5DD17DC8-6BDD-5545-A2BA-E0BBA5375C4A}"/>
              </a:ext>
            </a:extLst>
          </p:cNvPr>
          <p:cNvSpPr/>
          <p:nvPr/>
        </p:nvSpPr>
        <p:spPr>
          <a:xfrm>
            <a:off x="2509545" y="5328446"/>
            <a:ext cx="1519840" cy="1388692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6986CBB-F7D6-1C44-81A0-B1AF8CEC94BB}"/>
              </a:ext>
            </a:extLst>
          </p:cNvPr>
          <p:cNvSpPr txBox="1"/>
          <p:nvPr/>
        </p:nvSpPr>
        <p:spPr>
          <a:xfrm>
            <a:off x="3688755" y="53199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B3D46CD-A044-114D-8F1C-9F7245A7F172}"/>
              </a:ext>
            </a:extLst>
          </p:cNvPr>
          <p:cNvSpPr txBox="1"/>
          <p:nvPr/>
        </p:nvSpPr>
        <p:spPr>
          <a:xfrm>
            <a:off x="3695968" y="547364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41156AA-ED6F-024C-8F2A-44B23C8C1A45}"/>
              </a:ext>
            </a:extLst>
          </p:cNvPr>
          <p:cNvSpPr txBox="1"/>
          <p:nvPr/>
        </p:nvSpPr>
        <p:spPr>
          <a:xfrm>
            <a:off x="3697571" y="562739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0D3D62A-C6FA-CA46-A5CF-5AD16EBCC1AD}"/>
              </a:ext>
            </a:extLst>
          </p:cNvPr>
          <p:cNvSpPr txBox="1"/>
          <p:nvPr/>
        </p:nvSpPr>
        <p:spPr>
          <a:xfrm>
            <a:off x="3695968" y="578114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AD72247-D07C-D04E-9060-E99181D1DD39}"/>
              </a:ext>
            </a:extLst>
          </p:cNvPr>
          <p:cNvSpPr txBox="1"/>
          <p:nvPr/>
        </p:nvSpPr>
        <p:spPr>
          <a:xfrm>
            <a:off x="3688755" y="593489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7CFD874-D077-BD47-9CC8-82244FCB679B}"/>
              </a:ext>
            </a:extLst>
          </p:cNvPr>
          <p:cNvSpPr txBox="1"/>
          <p:nvPr/>
        </p:nvSpPr>
        <p:spPr>
          <a:xfrm>
            <a:off x="3685549" y="608864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6414518-357C-D040-870B-1BE38272ACEC}"/>
              </a:ext>
            </a:extLst>
          </p:cNvPr>
          <p:cNvSpPr txBox="1"/>
          <p:nvPr/>
        </p:nvSpPr>
        <p:spPr>
          <a:xfrm>
            <a:off x="3695968" y="624238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6ED052C-A685-4F48-86B1-EF598155A245}"/>
              </a:ext>
            </a:extLst>
          </p:cNvPr>
          <p:cNvSpPr txBox="1"/>
          <p:nvPr/>
        </p:nvSpPr>
        <p:spPr>
          <a:xfrm>
            <a:off x="3681541" y="639613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78065280-D81A-DB4B-A86C-2D8F45D660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33908"/>
              </p:ext>
            </p:extLst>
          </p:nvPr>
        </p:nvGraphicFramePr>
        <p:xfrm>
          <a:off x="5220747" y="5398977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0" name="TextBox 9">
            <a:extLst>
              <a:ext uri="{FF2B5EF4-FFF2-40B4-BE49-F238E27FC236}">
                <a16:creationId xmlns:a16="http://schemas.microsoft.com/office/drawing/2014/main" id="{87AA15DE-915D-1344-8069-9B24A915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43" y="5855292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B998B327-D50B-9C40-926D-5DB33E2F230A}"/>
              </a:ext>
            </a:extLst>
          </p:cNvPr>
          <p:cNvCxnSpPr>
            <a:cxnSpLocks/>
            <a:stCxn id="160" idx="3"/>
          </p:cNvCxnSpPr>
          <p:nvPr/>
        </p:nvCxnSpPr>
        <p:spPr bwMode="auto">
          <a:xfrm flipV="1">
            <a:off x="4646006" y="5519587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2" name="Rectangle: Rounded Corners 78">
            <a:extLst>
              <a:ext uri="{FF2B5EF4-FFF2-40B4-BE49-F238E27FC236}">
                <a16:creationId xmlns:a16="http://schemas.microsoft.com/office/drawing/2014/main" id="{D3DE37CD-9DA1-F14C-AD00-251E888F3E40}"/>
              </a:ext>
            </a:extLst>
          </p:cNvPr>
          <p:cNvSpPr/>
          <p:nvPr/>
        </p:nvSpPr>
        <p:spPr>
          <a:xfrm>
            <a:off x="4989195" y="5328445"/>
            <a:ext cx="1315547" cy="138869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8672967-99A7-C048-81BC-6B36D202D23F}"/>
              </a:ext>
            </a:extLst>
          </p:cNvPr>
          <p:cNvSpPr txBox="1"/>
          <p:nvPr/>
        </p:nvSpPr>
        <p:spPr>
          <a:xfrm>
            <a:off x="5860754" y="531989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0A8306D-1456-7340-9867-4856D293C7B0}"/>
              </a:ext>
            </a:extLst>
          </p:cNvPr>
          <p:cNvSpPr txBox="1"/>
          <p:nvPr/>
        </p:nvSpPr>
        <p:spPr>
          <a:xfrm>
            <a:off x="5867967" y="547364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B23AC6F1-82A4-C045-9CE7-BFA1FF919549}"/>
              </a:ext>
            </a:extLst>
          </p:cNvPr>
          <p:cNvSpPr txBox="1"/>
          <p:nvPr/>
        </p:nvSpPr>
        <p:spPr>
          <a:xfrm>
            <a:off x="5869570" y="5627395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B2CABB2-C607-BF4E-BD3B-E79EC7C14EAC}"/>
              </a:ext>
            </a:extLst>
          </p:cNvPr>
          <p:cNvSpPr txBox="1"/>
          <p:nvPr/>
        </p:nvSpPr>
        <p:spPr>
          <a:xfrm>
            <a:off x="5867967" y="5781143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13E08A5-99CD-CC46-9C73-2FC767914E22}"/>
              </a:ext>
            </a:extLst>
          </p:cNvPr>
          <p:cNvSpPr txBox="1"/>
          <p:nvPr/>
        </p:nvSpPr>
        <p:spPr>
          <a:xfrm>
            <a:off x="5860754" y="593489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0B4A41E-4E86-6643-9C07-76E5ECDA234E}"/>
              </a:ext>
            </a:extLst>
          </p:cNvPr>
          <p:cNvSpPr txBox="1"/>
          <p:nvPr/>
        </p:nvSpPr>
        <p:spPr>
          <a:xfrm>
            <a:off x="5857548" y="60886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A5A75CC-17AB-6F43-B5C2-B1F8A3357232}"/>
              </a:ext>
            </a:extLst>
          </p:cNvPr>
          <p:cNvSpPr txBox="1"/>
          <p:nvPr/>
        </p:nvSpPr>
        <p:spPr>
          <a:xfrm>
            <a:off x="5867967" y="624238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519CFA6-F86B-6341-8859-9019C48B9A2F}"/>
              </a:ext>
            </a:extLst>
          </p:cNvPr>
          <p:cNvSpPr txBox="1"/>
          <p:nvPr/>
        </p:nvSpPr>
        <p:spPr>
          <a:xfrm>
            <a:off x="5853540" y="639613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4053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677E8-2FD2-435D-885A-86034791D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Estado da Arte…</a:t>
            </a:r>
            <a:endParaRPr lang="en-GB" dirty="0"/>
          </a:p>
        </p:txBody>
      </p:sp>
      <p:pic>
        <p:nvPicPr>
          <p:cNvPr id="1026" name="Picture 2" descr="https://i.pinimg.com/originals/37/07/23/37072349abbbdf9aa86321eb07e1804e.png">
            <a:extLst>
              <a:ext uri="{FF2B5EF4-FFF2-40B4-BE49-F238E27FC236}">
                <a16:creationId xmlns:a16="http://schemas.microsoft.com/office/drawing/2014/main" id="{04BDF89C-7A2D-4373-B93A-8ADBD1CE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" y="1810601"/>
            <a:ext cx="11128056" cy="46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C169BA-698E-44D7-9706-CA5F4DEEB87A}"/>
              </a:ext>
            </a:extLst>
          </p:cNvPr>
          <p:cNvSpPr txBox="1"/>
          <p:nvPr/>
        </p:nvSpPr>
        <p:spPr>
          <a:xfrm>
            <a:off x="7527604" y="1431798"/>
            <a:ext cx="4294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>
                <a:solidFill>
                  <a:schemeClr val="bg1">
                    <a:lumMod val="65000"/>
                  </a:schemeClr>
                </a:solidFill>
              </a:rPr>
              <a:t>Source: https://hackernoon.com/top-10-programming-languages-in-2017-2f22e918fbfd</a:t>
            </a:r>
          </a:p>
        </p:txBody>
      </p:sp>
    </p:spTree>
    <p:extLst>
      <p:ext uri="{BB962C8B-B14F-4D97-AF65-F5344CB8AC3E}">
        <p14:creationId xmlns:p14="http://schemas.microsoft.com/office/powerpoint/2010/main" val="18593848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0FBA-E045-4237-A6AD-8BC27FC7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Filosofia: Responsabilização…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BA2A5-C8DC-4C44-BE20-E4949496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05941"/>
              </p:ext>
            </p:extLst>
          </p:nvPr>
        </p:nvGraphicFramePr>
        <p:xfrm>
          <a:off x="11211613" y="1561711"/>
          <a:ext cx="462227" cy="5180988"/>
        </p:xfrm>
        <a:graphic>
          <a:graphicData uri="http://schemas.openxmlformats.org/drawingml/2006/table">
            <a:tbl>
              <a:tblPr/>
              <a:tblGrid>
                <a:gridCol w="4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‘g’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83713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01193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‘e’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‘x’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‘\0’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044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7221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26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2021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A4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771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7C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67037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83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122482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80961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FEC495FA-E205-4C42-A89A-4702603F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610" y="1764158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a: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849294-FB95-4FE8-9CEC-AEA1C2ACEEE4}"/>
              </a:ext>
            </a:extLst>
          </p:cNvPr>
          <p:cNvSpPr txBox="1"/>
          <p:nvPr/>
        </p:nvSpPr>
        <p:spPr>
          <a:xfrm>
            <a:off x="6696382" y="1384567"/>
            <a:ext cx="94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Pointers</a:t>
            </a:r>
          </a:p>
        </p:txBody>
      </p:sp>
      <p:sp>
        <p:nvSpPr>
          <p:cNvPr id="94" name="TextBox 8">
            <a:extLst>
              <a:ext uri="{FF2B5EF4-FFF2-40B4-BE49-F238E27FC236}">
                <a16:creationId xmlns:a16="http://schemas.microsoft.com/office/drawing/2014/main" id="{158418E7-B32F-4651-B5E2-3C19BA45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000" y="2090756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b:</a:t>
            </a:r>
          </a:p>
        </p:txBody>
      </p:sp>
      <p:sp>
        <p:nvSpPr>
          <p:cNvPr id="95" name="TextBox 8">
            <a:extLst>
              <a:ext uri="{FF2B5EF4-FFF2-40B4-BE49-F238E27FC236}">
                <a16:creationId xmlns:a16="http://schemas.microsoft.com/office/drawing/2014/main" id="{1ED5DBD0-4283-4BFC-87B8-5B3F827F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831" y="3313138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c:</a:t>
            </a:r>
          </a:p>
        </p:txBody>
      </p:sp>
      <p:sp>
        <p:nvSpPr>
          <p:cNvPr id="97" name="TextBox 9">
            <a:extLst>
              <a:ext uri="{FF2B5EF4-FFF2-40B4-BE49-F238E27FC236}">
                <a16:creationId xmlns:a16="http://schemas.microsoft.com/office/drawing/2014/main" id="{5F85EDDA-580F-46F3-95A2-93D1AFB6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1691508"/>
            <a:ext cx="2905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a = ‘g’;</a:t>
            </a:r>
          </a:p>
          <a:p>
            <a:pPr eaLnBrk="1" hangingPunct="1"/>
            <a:r>
              <a:rPr lang="pt-PT" altLang="en-US" sz="1400" dirty="0" err="1">
                <a:latin typeface="+mn-lt"/>
              </a:rPr>
              <a:t>int</a:t>
            </a:r>
            <a:r>
              <a:rPr lang="pt-PT" altLang="en-US" sz="1400" dirty="0">
                <a:latin typeface="+mn-lt"/>
              </a:rPr>
              <a:t> b = 4980800;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c[6] = “</a:t>
            </a:r>
            <a:r>
              <a:rPr lang="pt-PT" altLang="en-US" sz="1400" dirty="0" err="1">
                <a:latin typeface="+mn-lt"/>
              </a:rPr>
              <a:t>Text</a:t>
            </a:r>
            <a:r>
              <a:rPr lang="pt-PT" altLang="en-US" sz="1400" dirty="0">
                <a:latin typeface="+mn-lt"/>
              </a:rPr>
              <a:t>”;</a:t>
            </a:r>
          </a:p>
        </p:txBody>
      </p:sp>
      <p:sp>
        <p:nvSpPr>
          <p:cNvPr id="101" name="TextBox 8">
            <a:extLst>
              <a:ext uri="{FF2B5EF4-FFF2-40B4-BE49-F238E27FC236}">
                <a16:creationId xmlns:a16="http://schemas.microsoft.com/office/drawing/2014/main" id="{650E2189-D14C-4C17-866A-6766256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247" y="5110730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p:</a:t>
            </a:r>
          </a:p>
        </p:txBody>
      </p:sp>
      <p:sp>
        <p:nvSpPr>
          <p:cNvPr id="106" name="TextBox 8">
            <a:extLst>
              <a:ext uri="{FF2B5EF4-FFF2-40B4-BE49-F238E27FC236}">
                <a16:creationId xmlns:a16="http://schemas.microsoft.com/office/drawing/2014/main" id="{3BA0261A-7E40-4748-93C5-BB794439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1544670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A425:</a:t>
            </a:r>
          </a:p>
        </p:txBody>
      </p:sp>
      <p:sp>
        <p:nvSpPr>
          <p:cNvPr id="107" name="TextBox 8">
            <a:extLst>
              <a:ext uri="{FF2B5EF4-FFF2-40B4-BE49-F238E27FC236}">
                <a16:creationId xmlns:a16="http://schemas.microsoft.com/office/drawing/2014/main" id="{5D214B3F-D932-4C14-9D18-2FE5D29B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6440646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A435:</a:t>
            </a:r>
          </a:p>
        </p:txBody>
      </p:sp>
      <p:sp>
        <p:nvSpPr>
          <p:cNvPr id="108" name="TextBox 9">
            <a:extLst>
              <a:ext uri="{FF2B5EF4-FFF2-40B4-BE49-F238E27FC236}">
                <a16:creationId xmlns:a16="http://schemas.microsoft.com/office/drawing/2014/main" id="{A2FB856C-4548-47D9-AA25-815D51D4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2435248"/>
            <a:ext cx="2905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char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*p = &amp;a;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*p == ‘g’;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*(p+1) == ?</a:t>
            </a:r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783D6DE2-1CF0-47B2-AEE5-864E56D6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520" y="3330078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chemeClr val="accent3">
                    <a:lumMod val="75000"/>
                  </a:schemeClr>
                </a:solidFill>
              </a:rPr>
              <a:t>p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47A47B-CA5F-4F64-B794-5471341DFABC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11436" y="2099670"/>
            <a:ext cx="782809" cy="1384120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2" name="Picture 2" descr="Resultado de imagem para dennis ritchie poem">
            <a:extLst>
              <a:ext uri="{FF2B5EF4-FFF2-40B4-BE49-F238E27FC236}">
                <a16:creationId xmlns:a16="http://schemas.microsoft.com/office/drawing/2014/main" id="{60EABCAC-CBA3-D74C-BC49-B8B2B15F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0" y="1441604"/>
            <a:ext cx="4733432" cy="33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Imagem relacionada">
            <a:extLst>
              <a:ext uri="{FF2B5EF4-FFF2-40B4-BE49-F238E27FC236}">
                <a16:creationId xmlns:a16="http://schemas.microsoft.com/office/drawing/2014/main" id="{E000DB0A-F659-D849-B14D-ECC4721EB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12" y="5561204"/>
            <a:ext cx="751089" cy="9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9">
            <a:extLst>
              <a:ext uri="{FF2B5EF4-FFF2-40B4-BE49-F238E27FC236}">
                <a16:creationId xmlns:a16="http://schemas.microsoft.com/office/drawing/2014/main" id="{73B18D10-78C1-A448-8F68-A6A7739A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86" y="567654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5D7801F-9F8D-2545-AA1F-1E277280F475}"/>
              </a:ext>
            </a:extLst>
          </p:cNvPr>
          <p:cNvCxnSpPr>
            <a:cxnSpLocks/>
          </p:cNvCxnSpPr>
          <p:nvPr/>
        </p:nvCxnSpPr>
        <p:spPr bwMode="auto">
          <a:xfrm flipV="1">
            <a:off x="949721" y="5519588"/>
            <a:ext cx="0" cy="25096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CE6A3F8F-94EB-B34E-97F9-A9AD9CE1330F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4265" y="5940914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43795DF7-F154-C143-8E7B-DC577A80AE44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7173" y="5597723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81ADEA21-B23A-4943-B01E-948E6F73901A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824576" y="6282248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62AADC23-334B-D245-B250-347FEE83BA7B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1102767" y="6125522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C8CD722-FF4C-6B43-A829-A8C9B487C5AC}"/>
              </a:ext>
            </a:extLst>
          </p:cNvPr>
          <p:cNvGrpSpPr/>
          <p:nvPr/>
        </p:nvGrpSpPr>
        <p:grpSpPr>
          <a:xfrm>
            <a:off x="544887" y="5518217"/>
            <a:ext cx="404834" cy="421327"/>
            <a:chOff x="805736" y="5539624"/>
            <a:chExt cx="404834" cy="421327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B1B80AB-FB64-E345-A9D8-C0319C5FF0C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10570" y="5539624"/>
              <a:ext cx="0" cy="25096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D1F9A5F-ED14-B441-867B-EC1BFEA3D8A0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5736" y="5960950"/>
              <a:ext cx="250291" cy="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26E76834-86C6-404F-9235-BD6423C0D52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7462" y="5617760"/>
              <a:ext cx="175657" cy="204632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890A961-A947-8B46-84DE-49CAC907AFE4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249" y="6131700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2B768052-25DC-064E-BA94-1FC1790751D7}"/>
              </a:ext>
            </a:extLst>
          </p:cNvPr>
          <p:cNvSpPr txBox="1"/>
          <p:nvPr/>
        </p:nvSpPr>
        <p:spPr>
          <a:xfrm>
            <a:off x="518160" y="4961278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C561AE3-C1D7-FF47-BC57-22A96F6F5A9F}"/>
              </a:ext>
            </a:extLst>
          </p:cNvPr>
          <p:cNvSpPr txBox="1"/>
          <p:nvPr/>
        </p:nvSpPr>
        <p:spPr>
          <a:xfrm>
            <a:off x="1772319" y="4957286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 = malloc(&lt;size in bytes&gt;)</a:t>
            </a:r>
          </a:p>
        </p:txBody>
      </p:sp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981BCDCD-5C73-4048-A5CE-77B048EC2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3388"/>
              </p:ext>
            </p:extLst>
          </p:nvPr>
        </p:nvGraphicFramePr>
        <p:xfrm>
          <a:off x="2741098" y="5398978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L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5" name="TextBox 9">
            <a:extLst>
              <a:ext uri="{FF2B5EF4-FFF2-40B4-BE49-F238E27FC236}">
                <a16:creationId xmlns:a16="http://schemas.microsoft.com/office/drawing/2014/main" id="{D405B904-9496-A242-BA67-1B5173FA5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4" y="585529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033B6DE8-CF12-2F4C-A569-A8DBC0E04459}"/>
              </a:ext>
            </a:extLst>
          </p:cNvPr>
          <p:cNvCxnSpPr>
            <a:cxnSpLocks/>
            <a:stCxn id="145" idx="3"/>
          </p:cNvCxnSpPr>
          <p:nvPr/>
        </p:nvCxnSpPr>
        <p:spPr bwMode="auto">
          <a:xfrm flipV="1">
            <a:off x="2166357" y="5519588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7" name="Right Brace 146">
            <a:extLst>
              <a:ext uri="{FF2B5EF4-FFF2-40B4-BE49-F238E27FC236}">
                <a16:creationId xmlns:a16="http://schemas.microsoft.com/office/drawing/2014/main" id="{868458CE-5960-0446-95F6-49F3B8BA43A2}"/>
              </a:ext>
            </a:extLst>
          </p:cNvPr>
          <p:cNvSpPr/>
          <p:nvPr/>
        </p:nvSpPr>
        <p:spPr>
          <a:xfrm>
            <a:off x="3177605" y="5398978"/>
            <a:ext cx="158294" cy="1272012"/>
          </a:xfrm>
          <a:prstGeom prst="rightBrace">
            <a:avLst>
              <a:gd name="adj1" fmla="val 112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49B196F-8623-BF44-ACED-7A8085AF9E91}"/>
              </a:ext>
            </a:extLst>
          </p:cNvPr>
          <p:cNvSpPr txBox="1"/>
          <p:nvPr/>
        </p:nvSpPr>
        <p:spPr>
          <a:xfrm>
            <a:off x="3277930" y="5890794"/>
            <a:ext cx="4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size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FC56A0C-810C-9346-AA54-B82101B2B95B}"/>
              </a:ext>
            </a:extLst>
          </p:cNvPr>
          <p:cNvSpPr txBox="1"/>
          <p:nvPr/>
        </p:nvSpPr>
        <p:spPr>
          <a:xfrm>
            <a:off x="4975986" y="4957286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free(p)</a:t>
            </a:r>
          </a:p>
        </p:txBody>
      </p:sp>
      <p:sp>
        <p:nvSpPr>
          <p:cNvPr id="150" name="Rectangle: Rounded Corners 56">
            <a:extLst>
              <a:ext uri="{FF2B5EF4-FFF2-40B4-BE49-F238E27FC236}">
                <a16:creationId xmlns:a16="http://schemas.microsoft.com/office/drawing/2014/main" id="{095D77E9-0EA5-1645-B541-9EB55C9AF094}"/>
              </a:ext>
            </a:extLst>
          </p:cNvPr>
          <p:cNvSpPr/>
          <p:nvPr/>
        </p:nvSpPr>
        <p:spPr>
          <a:xfrm>
            <a:off x="2509545" y="5328446"/>
            <a:ext cx="1519840" cy="1388692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C0E0B1D-5DC6-B147-99EF-F7618619F21C}"/>
              </a:ext>
            </a:extLst>
          </p:cNvPr>
          <p:cNvSpPr txBox="1"/>
          <p:nvPr/>
        </p:nvSpPr>
        <p:spPr>
          <a:xfrm>
            <a:off x="3688755" y="53199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3F2D6C10-C566-D24A-93F7-EA9ABB12AAA2}"/>
              </a:ext>
            </a:extLst>
          </p:cNvPr>
          <p:cNvSpPr txBox="1"/>
          <p:nvPr/>
        </p:nvSpPr>
        <p:spPr>
          <a:xfrm>
            <a:off x="3695968" y="547364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59C3384-3996-EE4B-A9BF-F61D227982CF}"/>
              </a:ext>
            </a:extLst>
          </p:cNvPr>
          <p:cNvSpPr txBox="1"/>
          <p:nvPr/>
        </p:nvSpPr>
        <p:spPr>
          <a:xfrm>
            <a:off x="3697571" y="562739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584B3CE-66CE-4540-9861-D14C7B02D30E}"/>
              </a:ext>
            </a:extLst>
          </p:cNvPr>
          <p:cNvSpPr txBox="1"/>
          <p:nvPr/>
        </p:nvSpPr>
        <p:spPr>
          <a:xfrm>
            <a:off x="3695968" y="578114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C605653-C3FA-0D43-89E2-AAAAD1D95E35}"/>
              </a:ext>
            </a:extLst>
          </p:cNvPr>
          <p:cNvSpPr txBox="1"/>
          <p:nvPr/>
        </p:nvSpPr>
        <p:spPr>
          <a:xfrm>
            <a:off x="3688755" y="593489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0531B39-FD8F-CD4B-B6D5-AB63AAC2AE49}"/>
              </a:ext>
            </a:extLst>
          </p:cNvPr>
          <p:cNvSpPr txBox="1"/>
          <p:nvPr/>
        </p:nvSpPr>
        <p:spPr>
          <a:xfrm>
            <a:off x="3685549" y="608864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F197801-C275-8444-8489-B52EE62A12BD}"/>
              </a:ext>
            </a:extLst>
          </p:cNvPr>
          <p:cNvSpPr txBox="1"/>
          <p:nvPr/>
        </p:nvSpPr>
        <p:spPr>
          <a:xfrm>
            <a:off x="3695968" y="624238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A353755-C393-8B4F-AF3F-FBBCE9C61FD2}"/>
              </a:ext>
            </a:extLst>
          </p:cNvPr>
          <p:cNvSpPr txBox="1"/>
          <p:nvPr/>
        </p:nvSpPr>
        <p:spPr>
          <a:xfrm>
            <a:off x="3681541" y="639613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003C96C3-04C4-564D-879E-93FA67C3C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33908"/>
              </p:ext>
            </p:extLst>
          </p:nvPr>
        </p:nvGraphicFramePr>
        <p:xfrm>
          <a:off x="5220747" y="5398977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0" name="TextBox 9">
            <a:extLst>
              <a:ext uri="{FF2B5EF4-FFF2-40B4-BE49-F238E27FC236}">
                <a16:creationId xmlns:a16="http://schemas.microsoft.com/office/drawing/2014/main" id="{2111B901-5FB0-E847-A8DA-843CFA29A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43" y="5855292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2CC9C126-EA1B-0F4E-A8F9-0CA0851DFBF2}"/>
              </a:ext>
            </a:extLst>
          </p:cNvPr>
          <p:cNvCxnSpPr>
            <a:cxnSpLocks/>
            <a:stCxn id="160" idx="3"/>
          </p:cNvCxnSpPr>
          <p:nvPr/>
        </p:nvCxnSpPr>
        <p:spPr bwMode="auto">
          <a:xfrm flipV="1">
            <a:off x="4646006" y="5519587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2" name="Rectangle: Rounded Corners 78">
            <a:extLst>
              <a:ext uri="{FF2B5EF4-FFF2-40B4-BE49-F238E27FC236}">
                <a16:creationId xmlns:a16="http://schemas.microsoft.com/office/drawing/2014/main" id="{81670ECF-BFE1-0C4E-A308-05957ACF885D}"/>
              </a:ext>
            </a:extLst>
          </p:cNvPr>
          <p:cNvSpPr/>
          <p:nvPr/>
        </p:nvSpPr>
        <p:spPr>
          <a:xfrm>
            <a:off x="4989195" y="5328445"/>
            <a:ext cx="1315547" cy="138869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CDB4E0F-1DDA-D24F-AA2C-80C6754AF304}"/>
              </a:ext>
            </a:extLst>
          </p:cNvPr>
          <p:cNvSpPr txBox="1"/>
          <p:nvPr/>
        </p:nvSpPr>
        <p:spPr>
          <a:xfrm>
            <a:off x="5860754" y="531989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4C63645-C1FC-9C41-ADF5-140366F15232}"/>
              </a:ext>
            </a:extLst>
          </p:cNvPr>
          <p:cNvSpPr txBox="1"/>
          <p:nvPr/>
        </p:nvSpPr>
        <p:spPr>
          <a:xfrm>
            <a:off x="5867967" y="547364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EE3EA99A-5675-0746-85CB-7D410704CCD6}"/>
              </a:ext>
            </a:extLst>
          </p:cNvPr>
          <p:cNvSpPr txBox="1"/>
          <p:nvPr/>
        </p:nvSpPr>
        <p:spPr>
          <a:xfrm>
            <a:off x="5869570" y="5627395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CF36883-CA6E-DC44-B814-F04CC189FB19}"/>
              </a:ext>
            </a:extLst>
          </p:cNvPr>
          <p:cNvSpPr txBox="1"/>
          <p:nvPr/>
        </p:nvSpPr>
        <p:spPr>
          <a:xfrm>
            <a:off x="5867967" y="5781143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B13F924-9EA3-2542-8178-FC2B89C7D27D}"/>
              </a:ext>
            </a:extLst>
          </p:cNvPr>
          <p:cNvSpPr txBox="1"/>
          <p:nvPr/>
        </p:nvSpPr>
        <p:spPr>
          <a:xfrm>
            <a:off x="5860754" y="593489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429EE0E2-B93D-A847-9386-5217B23C3EA6}"/>
              </a:ext>
            </a:extLst>
          </p:cNvPr>
          <p:cNvSpPr txBox="1"/>
          <p:nvPr/>
        </p:nvSpPr>
        <p:spPr>
          <a:xfrm>
            <a:off x="5857548" y="60886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2709755-ABC5-2044-B781-02DCE6689958}"/>
              </a:ext>
            </a:extLst>
          </p:cNvPr>
          <p:cNvSpPr txBox="1"/>
          <p:nvPr/>
        </p:nvSpPr>
        <p:spPr>
          <a:xfrm>
            <a:off x="5867967" y="624238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9DA9E96-A2F8-CF49-A605-CF8B442F076A}"/>
              </a:ext>
            </a:extLst>
          </p:cNvPr>
          <p:cNvSpPr txBox="1"/>
          <p:nvPr/>
        </p:nvSpPr>
        <p:spPr>
          <a:xfrm>
            <a:off x="5853540" y="639613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021780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0FBA-E045-4237-A6AD-8BC27FC7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Filosofia: Responsabilização…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BA2A5-C8DC-4C44-BE20-E4949496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47581"/>
              </p:ext>
            </p:extLst>
          </p:nvPr>
        </p:nvGraphicFramePr>
        <p:xfrm>
          <a:off x="11211613" y="1561711"/>
          <a:ext cx="462227" cy="5180988"/>
        </p:xfrm>
        <a:graphic>
          <a:graphicData uri="http://schemas.openxmlformats.org/drawingml/2006/table">
            <a:tbl>
              <a:tblPr/>
              <a:tblGrid>
                <a:gridCol w="4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‘g’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83713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01193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‘e’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‘x’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‘\0’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044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7221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26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2021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A4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771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7C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67037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83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122482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80961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FEC495FA-E205-4C42-A89A-4702603F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610" y="1764158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a: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849294-FB95-4FE8-9CEC-AEA1C2ACEEE4}"/>
              </a:ext>
            </a:extLst>
          </p:cNvPr>
          <p:cNvSpPr txBox="1"/>
          <p:nvPr/>
        </p:nvSpPr>
        <p:spPr>
          <a:xfrm>
            <a:off x="6696382" y="1384567"/>
            <a:ext cx="94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Pointers</a:t>
            </a:r>
          </a:p>
        </p:txBody>
      </p:sp>
      <p:sp>
        <p:nvSpPr>
          <p:cNvPr id="94" name="TextBox 8">
            <a:extLst>
              <a:ext uri="{FF2B5EF4-FFF2-40B4-BE49-F238E27FC236}">
                <a16:creationId xmlns:a16="http://schemas.microsoft.com/office/drawing/2014/main" id="{158418E7-B32F-4651-B5E2-3C19BA45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000" y="2090756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b:</a:t>
            </a:r>
          </a:p>
        </p:txBody>
      </p:sp>
      <p:sp>
        <p:nvSpPr>
          <p:cNvPr id="95" name="TextBox 8">
            <a:extLst>
              <a:ext uri="{FF2B5EF4-FFF2-40B4-BE49-F238E27FC236}">
                <a16:creationId xmlns:a16="http://schemas.microsoft.com/office/drawing/2014/main" id="{1ED5DBD0-4283-4BFC-87B8-5B3F827F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831" y="3313138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c:</a:t>
            </a:r>
          </a:p>
        </p:txBody>
      </p:sp>
      <p:sp>
        <p:nvSpPr>
          <p:cNvPr id="97" name="TextBox 9">
            <a:extLst>
              <a:ext uri="{FF2B5EF4-FFF2-40B4-BE49-F238E27FC236}">
                <a16:creationId xmlns:a16="http://schemas.microsoft.com/office/drawing/2014/main" id="{5F85EDDA-580F-46F3-95A2-93D1AFB6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1691508"/>
            <a:ext cx="2905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a = ‘g’;</a:t>
            </a:r>
          </a:p>
          <a:p>
            <a:pPr eaLnBrk="1" hangingPunct="1"/>
            <a:r>
              <a:rPr lang="pt-PT" altLang="en-US" sz="1400" dirty="0" err="1">
                <a:latin typeface="+mn-lt"/>
              </a:rPr>
              <a:t>int</a:t>
            </a:r>
            <a:r>
              <a:rPr lang="pt-PT" altLang="en-US" sz="1400" dirty="0">
                <a:latin typeface="+mn-lt"/>
              </a:rPr>
              <a:t> b = 4980800;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c[6] = “</a:t>
            </a:r>
            <a:r>
              <a:rPr lang="pt-PT" altLang="en-US" sz="1400" dirty="0" err="1">
                <a:latin typeface="+mn-lt"/>
              </a:rPr>
              <a:t>Text</a:t>
            </a:r>
            <a:r>
              <a:rPr lang="pt-PT" altLang="en-US" sz="1400" dirty="0">
                <a:latin typeface="+mn-lt"/>
              </a:rPr>
              <a:t>”;</a:t>
            </a:r>
          </a:p>
        </p:txBody>
      </p:sp>
      <p:sp>
        <p:nvSpPr>
          <p:cNvPr id="101" name="TextBox 8">
            <a:extLst>
              <a:ext uri="{FF2B5EF4-FFF2-40B4-BE49-F238E27FC236}">
                <a16:creationId xmlns:a16="http://schemas.microsoft.com/office/drawing/2014/main" id="{650E2189-D14C-4C17-866A-6766256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247" y="5110730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p:</a:t>
            </a:r>
          </a:p>
        </p:txBody>
      </p:sp>
      <p:sp>
        <p:nvSpPr>
          <p:cNvPr id="106" name="TextBox 8">
            <a:extLst>
              <a:ext uri="{FF2B5EF4-FFF2-40B4-BE49-F238E27FC236}">
                <a16:creationId xmlns:a16="http://schemas.microsoft.com/office/drawing/2014/main" id="{3BA0261A-7E40-4748-93C5-BB794439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1544670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A425:</a:t>
            </a:r>
          </a:p>
        </p:txBody>
      </p:sp>
      <p:sp>
        <p:nvSpPr>
          <p:cNvPr id="107" name="TextBox 8">
            <a:extLst>
              <a:ext uri="{FF2B5EF4-FFF2-40B4-BE49-F238E27FC236}">
                <a16:creationId xmlns:a16="http://schemas.microsoft.com/office/drawing/2014/main" id="{5D214B3F-D932-4C14-9D18-2FE5D29B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6440646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A435:</a:t>
            </a:r>
          </a:p>
        </p:txBody>
      </p:sp>
      <p:sp>
        <p:nvSpPr>
          <p:cNvPr id="108" name="TextBox 9">
            <a:extLst>
              <a:ext uri="{FF2B5EF4-FFF2-40B4-BE49-F238E27FC236}">
                <a16:creationId xmlns:a16="http://schemas.microsoft.com/office/drawing/2014/main" id="{A2FB856C-4548-47D9-AA25-815D51D4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2435249"/>
            <a:ext cx="2905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char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*p = &amp;a;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*p == ‘g’;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*(p+1) == ‘@’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*(p+2) == ‘\0’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*(p+3) == ‘L’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*(p+11) == ‘&amp;’</a:t>
            </a:r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783D6DE2-1CF0-47B2-AEE5-864E56D6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4520" y="3330078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chemeClr val="accent3">
                    <a:lumMod val="75000"/>
                  </a:schemeClr>
                </a:solidFill>
              </a:rPr>
              <a:t>p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47A47B-CA5F-4F64-B794-5471341DFABC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11436" y="2099670"/>
            <a:ext cx="782809" cy="1384120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142A937-C09D-4DC9-A9F5-15AA770E9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349" y="2425532"/>
            <a:ext cx="901475" cy="490363"/>
          </a:xfrm>
          <a:prstGeom prst="ellipse">
            <a:avLst/>
          </a:prstGeom>
          <a:effectLst>
            <a:softEdge rad="38100"/>
          </a:effectLst>
        </p:spPr>
      </p:pic>
      <p:pic>
        <p:nvPicPr>
          <p:cNvPr id="62" name="Picture 2" descr="Resultado de imagem para dennis ritchie poem">
            <a:extLst>
              <a:ext uri="{FF2B5EF4-FFF2-40B4-BE49-F238E27FC236}">
                <a16:creationId xmlns:a16="http://schemas.microsoft.com/office/drawing/2014/main" id="{D0B4016C-4005-C844-A4A4-FED027FA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0" y="1441604"/>
            <a:ext cx="4733432" cy="33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Imagem relacionada">
            <a:extLst>
              <a:ext uri="{FF2B5EF4-FFF2-40B4-BE49-F238E27FC236}">
                <a16:creationId xmlns:a16="http://schemas.microsoft.com/office/drawing/2014/main" id="{058AA031-9B98-9B42-8111-3AC16B4C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12" y="5561204"/>
            <a:ext cx="751089" cy="9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9">
            <a:extLst>
              <a:ext uri="{FF2B5EF4-FFF2-40B4-BE49-F238E27FC236}">
                <a16:creationId xmlns:a16="http://schemas.microsoft.com/office/drawing/2014/main" id="{86BF4BF7-4243-1941-B4C1-0D39C1026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86" y="567654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0AAF2F55-442B-8F46-ABF5-3E107786CA02}"/>
              </a:ext>
            </a:extLst>
          </p:cNvPr>
          <p:cNvCxnSpPr>
            <a:cxnSpLocks/>
          </p:cNvCxnSpPr>
          <p:nvPr/>
        </p:nvCxnSpPr>
        <p:spPr bwMode="auto">
          <a:xfrm flipV="1">
            <a:off x="949721" y="5519588"/>
            <a:ext cx="0" cy="25096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832F29D-9A91-E04D-885E-A4C75D0EF8F6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4265" y="5940914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7AEF8FE1-BB97-384E-A29C-EB67DCB32B3F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7173" y="5597723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5B2BCEA5-2D2E-B740-B61D-CF86DBE33540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824576" y="6282248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1A3FDEF-9B3B-E342-96A8-5DAB689D002D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1102767" y="6125522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B4B04BC-36E2-2D4F-93FE-29E6328B4C3D}"/>
              </a:ext>
            </a:extLst>
          </p:cNvPr>
          <p:cNvGrpSpPr/>
          <p:nvPr/>
        </p:nvGrpSpPr>
        <p:grpSpPr>
          <a:xfrm>
            <a:off x="544887" y="5518217"/>
            <a:ext cx="404834" cy="421327"/>
            <a:chOff x="805736" y="5539624"/>
            <a:chExt cx="404834" cy="421327"/>
          </a:xfrm>
        </p:grpSpPr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16BDA155-DCCD-7245-A83F-D4FA90EAF1A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10570" y="5539624"/>
              <a:ext cx="0" cy="25096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FF371314-D01A-324E-B0CD-4180E8679CB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5736" y="5960950"/>
              <a:ext cx="250291" cy="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293721E-8E94-324E-BB3A-298F0EF7FB3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7462" y="5617760"/>
              <a:ext cx="175657" cy="204632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D84C9913-DE18-9349-9982-D2FB3146FF11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249" y="6131700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5DCE7990-757F-6E41-9DA1-916719548C01}"/>
              </a:ext>
            </a:extLst>
          </p:cNvPr>
          <p:cNvSpPr txBox="1"/>
          <p:nvPr/>
        </p:nvSpPr>
        <p:spPr>
          <a:xfrm>
            <a:off x="518160" y="4961278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47B8296-90DA-DB43-AD52-3845FE5ACF54}"/>
              </a:ext>
            </a:extLst>
          </p:cNvPr>
          <p:cNvSpPr txBox="1"/>
          <p:nvPr/>
        </p:nvSpPr>
        <p:spPr>
          <a:xfrm>
            <a:off x="1772319" y="4957286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 = malloc(&lt;size in bytes&gt;)</a:t>
            </a:r>
          </a:p>
        </p:txBody>
      </p:sp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B71CBDE8-21EC-7645-9B09-29AB88D9D1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3388"/>
              </p:ext>
            </p:extLst>
          </p:nvPr>
        </p:nvGraphicFramePr>
        <p:xfrm>
          <a:off x="2741098" y="5398978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L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5" name="TextBox 9">
            <a:extLst>
              <a:ext uri="{FF2B5EF4-FFF2-40B4-BE49-F238E27FC236}">
                <a16:creationId xmlns:a16="http://schemas.microsoft.com/office/drawing/2014/main" id="{55C62934-B2DF-CE49-880E-497CFD68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4" y="585529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11A0F570-8C89-EB41-AE9F-82D9A371E738}"/>
              </a:ext>
            </a:extLst>
          </p:cNvPr>
          <p:cNvCxnSpPr>
            <a:cxnSpLocks/>
            <a:stCxn id="145" idx="3"/>
          </p:cNvCxnSpPr>
          <p:nvPr/>
        </p:nvCxnSpPr>
        <p:spPr bwMode="auto">
          <a:xfrm flipV="1">
            <a:off x="2166357" y="5519588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7" name="Right Brace 146">
            <a:extLst>
              <a:ext uri="{FF2B5EF4-FFF2-40B4-BE49-F238E27FC236}">
                <a16:creationId xmlns:a16="http://schemas.microsoft.com/office/drawing/2014/main" id="{B202C517-130C-5A4B-9B9B-AF929B89B554}"/>
              </a:ext>
            </a:extLst>
          </p:cNvPr>
          <p:cNvSpPr/>
          <p:nvPr/>
        </p:nvSpPr>
        <p:spPr>
          <a:xfrm>
            <a:off x="3177605" y="5398978"/>
            <a:ext cx="158294" cy="1272012"/>
          </a:xfrm>
          <a:prstGeom prst="rightBrace">
            <a:avLst>
              <a:gd name="adj1" fmla="val 112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5A293E8-649F-8B4A-B437-161A68A2D37C}"/>
              </a:ext>
            </a:extLst>
          </p:cNvPr>
          <p:cNvSpPr txBox="1"/>
          <p:nvPr/>
        </p:nvSpPr>
        <p:spPr>
          <a:xfrm>
            <a:off x="3277930" y="5890794"/>
            <a:ext cx="4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size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EAFCF8A-7093-C74B-83B4-31A4AA7BA516}"/>
              </a:ext>
            </a:extLst>
          </p:cNvPr>
          <p:cNvSpPr txBox="1"/>
          <p:nvPr/>
        </p:nvSpPr>
        <p:spPr>
          <a:xfrm>
            <a:off x="4975986" y="4957286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free(p)</a:t>
            </a:r>
          </a:p>
        </p:txBody>
      </p:sp>
      <p:sp>
        <p:nvSpPr>
          <p:cNvPr id="150" name="Rectangle: Rounded Corners 56">
            <a:extLst>
              <a:ext uri="{FF2B5EF4-FFF2-40B4-BE49-F238E27FC236}">
                <a16:creationId xmlns:a16="http://schemas.microsoft.com/office/drawing/2014/main" id="{65EC68ED-3D51-BB41-A9C0-B92DACE62C6A}"/>
              </a:ext>
            </a:extLst>
          </p:cNvPr>
          <p:cNvSpPr/>
          <p:nvPr/>
        </p:nvSpPr>
        <p:spPr>
          <a:xfrm>
            <a:off x="2509545" y="5328446"/>
            <a:ext cx="1519840" cy="1388692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5324EDA-2B40-9D48-AED4-599D122B6CA9}"/>
              </a:ext>
            </a:extLst>
          </p:cNvPr>
          <p:cNvSpPr txBox="1"/>
          <p:nvPr/>
        </p:nvSpPr>
        <p:spPr>
          <a:xfrm>
            <a:off x="3688755" y="53199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562A7ED-7B9F-CC40-A7CF-5D250A9B2EFD}"/>
              </a:ext>
            </a:extLst>
          </p:cNvPr>
          <p:cNvSpPr txBox="1"/>
          <p:nvPr/>
        </p:nvSpPr>
        <p:spPr>
          <a:xfrm>
            <a:off x="3695968" y="547364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6A593C8-E446-794E-8BEA-03DC9F2D6B4A}"/>
              </a:ext>
            </a:extLst>
          </p:cNvPr>
          <p:cNvSpPr txBox="1"/>
          <p:nvPr/>
        </p:nvSpPr>
        <p:spPr>
          <a:xfrm>
            <a:off x="3697571" y="562739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5657DC7-254E-BB4F-99A8-160E123F5177}"/>
              </a:ext>
            </a:extLst>
          </p:cNvPr>
          <p:cNvSpPr txBox="1"/>
          <p:nvPr/>
        </p:nvSpPr>
        <p:spPr>
          <a:xfrm>
            <a:off x="3695968" y="578114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62E008E-FB7A-DA4D-A505-8D249B56D93E}"/>
              </a:ext>
            </a:extLst>
          </p:cNvPr>
          <p:cNvSpPr txBox="1"/>
          <p:nvPr/>
        </p:nvSpPr>
        <p:spPr>
          <a:xfrm>
            <a:off x="3688755" y="593489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AD14434-BE3D-7845-943B-BA38BE7CBB8C}"/>
              </a:ext>
            </a:extLst>
          </p:cNvPr>
          <p:cNvSpPr txBox="1"/>
          <p:nvPr/>
        </p:nvSpPr>
        <p:spPr>
          <a:xfrm>
            <a:off x="3685549" y="608864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4D85BF6D-9553-694D-B5FE-6FFA6D82A3A8}"/>
              </a:ext>
            </a:extLst>
          </p:cNvPr>
          <p:cNvSpPr txBox="1"/>
          <p:nvPr/>
        </p:nvSpPr>
        <p:spPr>
          <a:xfrm>
            <a:off x="3695968" y="624238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58599B5-8A6B-384A-8880-00F68AAE68AD}"/>
              </a:ext>
            </a:extLst>
          </p:cNvPr>
          <p:cNvSpPr txBox="1"/>
          <p:nvPr/>
        </p:nvSpPr>
        <p:spPr>
          <a:xfrm>
            <a:off x="3681541" y="639613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5E106835-3056-4F46-83CA-612CFF951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33908"/>
              </p:ext>
            </p:extLst>
          </p:nvPr>
        </p:nvGraphicFramePr>
        <p:xfrm>
          <a:off x="5220747" y="5398977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0" name="TextBox 9">
            <a:extLst>
              <a:ext uri="{FF2B5EF4-FFF2-40B4-BE49-F238E27FC236}">
                <a16:creationId xmlns:a16="http://schemas.microsoft.com/office/drawing/2014/main" id="{BF02BBE7-13E7-074E-A780-F348AD217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43" y="5855292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3894B4C3-2AFB-EA4F-B8C5-D2F0662DA832}"/>
              </a:ext>
            </a:extLst>
          </p:cNvPr>
          <p:cNvCxnSpPr>
            <a:cxnSpLocks/>
            <a:stCxn id="160" idx="3"/>
          </p:cNvCxnSpPr>
          <p:nvPr/>
        </p:nvCxnSpPr>
        <p:spPr bwMode="auto">
          <a:xfrm flipV="1">
            <a:off x="4646006" y="5519587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2" name="Rectangle: Rounded Corners 78">
            <a:extLst>
              <a:ext uri="{FF2B5EF4-FFF2-40B4-BE49-F238E27FC236}">
                <a16:creationId xmlns:a16="http://schemas.microsoft.com/office/drawing/2014/main" id="{D243DECA-DFD2-C044-8B64-1D19CD1DF030}"/>
              </a:ext>
            </a:extLst>
          </p:cNvPr>
          <p:cNvSpPr/>
          <p:nvPr/>
        </p:nvSpPr>
        <p:spPr>
          <a:xfrm>
            <a:off x="4989195" y="5328445"/>
            <a:ext cx="1315547" cy="138869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30D9A6EF-1D9A-1F44-9D8D-1E905EE3F7AB}"/>
              </a:ext>
            </a:extLst>
          </p:cNvPr>
          <p:cNvSpPr txBox="1"/>
          <p:nvPr/>
        </p:nvSpPr>
        <p:spPr>
          <a:xfrm>
            <a:off x="5860754" y="531989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780F698-16DD-B14F-82FD-7BE2DE35CE77}"/>
              </a:ext>
            </a:extLst>
          </p:cNvPr>
          <p:cNvSpPr txBox="1"/>
          <p:nvPr/>
        </p:nvSpPr>
        <p:spPr>
          <a:xfrm>
            <a:off x="5867967" y="547364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A229437-71F5-A741-80B2-B6BB5446AC94}"/>
              </a:ext>
            </a:extLst>
          </p:cNvPr>
          <p:cNvSpPr txBox="1"/>
          <p:nvPr/>
        </p:nvSpPr>
        <p:spPr>
          <a:xfrm>
            <a:off x="5869570" y="5627395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8D295D6-C936-2E4C-87E9-C2A735223073}"/>
              </a:ext>
            </a:extLst>
          </p:cNvPr>
          <p:cNvSpPr txBox="1"/>
          <p:nvPr/>
        </p:nvSpPr>
        <p:spPr>
          <a:xfrm>
            <a:off x="5867967" y="5781143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8CD1F40-E9FF-1245-8C56-FBF93276DCB9}"/>
              </a:ext>
            </a:extLst>
          </p:cNvPr>
          <p:cNvSpPr txBox="1"/>
          <p:nvPr/>
        </p:nvSpPr>
        <p:spPr>
          <a:xfrm>
            <a:off x="5860754" y="593489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725F3528-84A0-404F-81F2-E95A84914BF6}"/>
              </a:ext>
            </a:extLst>
          </p:cNvPr>
          <p:cNvSpPr txBox="1"/>
          <p:nvPr/>
        </p:nvSpPr>
        <p:spPr>
          <a:xfrm>
            <a:off x="5857548" y="60886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EFA3823-AFD5-F04B-B59A-A242CDBDE77A}"/>
              </a:ext>
            </a:extLst>
          </p:cNvPr>
          <p:cNvSpPr txBox="1"/>
          <p:nvPr/>
        </p:nvSpPr>
        <p:spPr>
          <a:xfrm>
            <a:off x="5867967" y="624238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BA9607B-63C6-8145-B3BE-6889FCA1876E}"/>
              </a:ext>
            </a:extLst>
          </p:cNvPr>
          <p:cNvSpPr txBox="1"/>
          <p:nvPr/>
        </p:nvSpPr>
        <p:spPr>
          <a:xfrm>
            <a:off x="5853540" y="639613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96995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0FBA-E045-4237-A6AD-8BC27FC7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Filosofia: Responsabilização…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BA2A5-C8DC-4C44-BE20-E4949496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53139"/>
              </p:ext>
            </p:extLst>
          </p:nvPr>
        </p:nvGraphicFramePr>
        <p:xfrm>
          <a:off x="11214129" y="1544716"/>
          <a:ext cx="462227" cy="5180988"/>
        </p:xfrm>
        <a:graphic>
          <a:graphicData uri="http://schemas.openxmlformats.org/drawingml/2006/table">
            <a:tbl>
              <a:tblPr/>
              <a:tblGrid>
                <a:gridCol w="4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‘g’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83713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01193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‘e’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‘x’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‘\0’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044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7221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26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2021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A4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771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7C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67037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83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122482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80961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FEC495FA-E205-4C42-A89A-4702603F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3126" y="1747163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a: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849294-FB95-4FE8-9CEC-AEA1C2ACEEE4}"/>
              </a:ext>
            </a:extLst>
          </p:cNvPr>
          <p:cNvSpPr txBox="1"/>
          <p:nvPr/>
        </p:nvSpPr>
        <p:spPr>
          <a:xfrm>
            <a:off x="6696382" y="1384567"/>
            <a:ext cx="94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Pointers</a:t>
            </a:r>
          </a:p>
        </p:txBody>
      </p:sp>
      <p:sp>
        <p:nvSpPr>
          <p:cNvPr id="94" name="TextBox 8">
            <a:extLst>
              <a:ext uri="{FF2B5EF4-FFF2-40B4-BE49-F238E27FC236}">
                <a16:creationId xmlns:a16="http://schemas.microsoft.com/office/drawing/2014/main" id="{158418E7-B32F-4651-B5E2-3C19BA45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8516" y="2073761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b:</a:t>
            </a:r>
          </a:p>
        </p:txBody>
      </p:sp>
      <p:sp>
        <p:nvSpPr>
          <p:cNvPr id="95" name="TextBox 8">
            <a:extLst>
              <a:ext uri="{FF2B5EF4-FFF2-40B4-BE49-F238E27FC236}">
                <a16:creationId xmlns:a16="http://schemas.microsoft.com/office/drawing/2014/main" id="{1ED5DBD0-4283-4BFC-87B8-5B3F827F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1347" y="3296143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c:</a:t>
            </a:r>
          </a:p>
        </p:txBody>
      </p:sp>
      <p:sp>
        <p:nvSpPr>
          <p:cNvPr id="97" name="TextBox 9">
            <a:extLst>
              <a:ext uri="{FF2B5EF4-FFF2-40B4-BE49-F238E27FC236}">
                <a16:creationId xmlns:a16="http://schemas.microsoft.com/office/drawing/2014/main" id="{5F85EDDA-580F-46F3-95A2-93D1AFB6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1691508"/>
            <a:ext cx="2905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a = ‘g’;</a:t>
            </a:r>
          </a:p>
          <a:p>
            <a:pPr eaLnBrk="1" hangingPunct="1"/>
            <a:r>
              <a:rPr lang="pt-PT" altLang="en-US" sz="1400" dirty="0" err="1">
                <a:latin typeface="+mn-lt"/>
              </a:rPr>
              <a:t>int</a:t>
            </a:r>
            <a:r>
              <a:rPr lang="pt-PT" altLang="en-US" sz="1400" dirty="0">
                <a:latin typeface="+mn-lt"/>
              </a:rPr>
              <a:t> b = 4980800;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c[6] = “</a:t>
            </a:r>
            <a:r>
              <a:rPr lang="pt-PT" altLang="en-US" sz="1400" dirty="0" err="1">
                <a:latin typeface="+mn-lt"/>
              </a:rPr>
              <a:t>Text</a:t>
            </a:r>
            <a:r>
              <a:rPr lang="pt-PT" altLang="en-US" sz="1400" dirty="0">
                <a:latin typeface="+mn-lt"/>
              </a:rPr>
              <a:t>”;</a:t>
            </a:r>
          </a:p>
        </p:txBody>
      </p:sp>
      <p:sp>
        <p:nvSpPr>
          <p:cNvPr id="101" name="TextBox 8">
            <a:extLst>
              <a:ext uri="{FF2B5EF4-FFF2-40B4-BE49-F238E27FC236}">
                <a16:creationId xmlns:a16="http://schemas.microsoft.com/office/drawing/2014/main" id="{650E2189-D14C-4C17-866A-6766256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2763" y="5093735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p:</a:t>
            </a:r>
          </a:p>
        </p:txBody>
      </p:sp>
      <p:sp>
        <p:nvSpPr>
          <p:cNvPr id="106" name="TextBox 8">
            <a:extLst>
              <a:ext uri="{FF2B5EF4-FFF2-40B4-BE49-F238E27FC236}">
                <a16:creationId xmlns:a16="http://schemas.microsoft.com/office/drawing/2014/main" id="{3BA0261A-7E40-4748-93C5-BB794439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456" y="1527675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A425:</a:t>
            </a:r>
          </a:p>
        </p:txBody>
      </p:sp>
      <p:sp>
        <p:nvSpPr>
          <p:cNvPr id="107" name="TextBox 8">
            <a:extLst>
              <a:ext uri="{FF2B5EF4-FFF2-40B4-BE49-F238E27FC236}">
                <a16:creationId xmlns:a16="http://schemas.microsoft.com/office/drawing/2014/main" id="{5D214B3F-D932-4C14-9D18-2FE5D29B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6707" y="6423651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A435:</a:t>
            </a:r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89EF195A-B714-4FE4-AF46-1180C79FE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3110" y="3350887"/>
            <a:ext cx="534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rgbClr val="0033CC"/>
                </a:solidFill>
              </a:rPr>
              <a:t>p1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439306D-F076-4ADF-B195-5EBC51788F2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272896" y="2499755"/>
            <a:ext cx="523865" cy="937318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TextBox 8">
            <a:extLst>
              <a:ext uri="{FF2B5EF4-FFF2-40B4-BE49-F238E27FC236}">
                <a16:creationId xmlns:a16="http://schemas.microsoft.com/office/drawing/2014/main" id="{14D697A4-D3EB-409D-890C-BBCEBBE1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5506" y="6300292"/>
            <a:ext cx="63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rgbClr val="0033CC"/>
                </a:solidFill>
              </a:rPr>
              <a:t>p1:</a:t>
            </a: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4A9B8070-A970-4F40-B575-B392FE588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849" y="3817149"/>
            <a:ext cx="32649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rgbClr val="0033CC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 *p1 = &amp;b;</a:t>
            </a:r>
          </a:p>
          <a:p>
            <a:pPr eaLnBrk="1" hangingPunct="1"/>
            <a:r>
              <a:rPr lang="pt-PT" altLang="en-US" sz="1400" dirty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*p1 == 4980800</a:t>
            </a:r>
          </a:p>
          <a:p>
            <a:pPr eaLnBrk="1" hangingPunct="1">
              <a:spcAft>
                <a:spcPts val="600"/>
              </a:spcAft>
            </a:pPr>
            <a:r>
              <a:rPr lang="pt-PT" altLang="en-US" sz="1400" dirty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*(p1+1) == ?</a:t>
            </a:r>
            <a:endParaRPr lang="pt-PT" altLang="en-US" sz="11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BEECC0F7-A998-4745-AFBD-A14A52F0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2435249"/>
            <a:ext cx="2905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char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*p = &amp;a;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*p == ‘g’;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*(p+1) == ‘@’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*(p+2) == ‘\0’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*(p+3) == ‘L’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*(p+11) == ‘&amp;’</a:t>
            </a:r>
          </a:p>
        </p:txBody>
      </p:sp>
      <p:pic>
        <p:nvPicPr>
          <p:cNvPr id="65" name="Picture 2" descr="Resultado de imagem para dennis ritchie poem">
            <a:extLst>
              <a:ext uri="{FF2B5EF4-FFF2-40B4-BE49-F238E27FC236}">
                <a16:creationId xmlns:a16="http://schemas.microsoft.com/office/drawing/2014/main" id="{6D705B72-F167-5F42-B04D-5CF3AD393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0" y="1441604"/>
            <a:ext cx="4733432" cy="33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Imagem relacionada">
            <a:extLst>
              <a:ext uri="{FF2B5EF4-FFF2-40B4-BE49-F238E27FC236}">
                <a16:creationId xmlns:a16="http://schemas.microsoft.com/office/drawing/2014/main" id="{5957B261-BA4E-A743-8DD1-967A9D3A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12" y="5561204"/>
            <a:ext cx="751089" cy="9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9">
            <a:extLst>
              <a:ext uri="{FF2B5EF4-FFF2-40B4-BE49-F238E27FC236}">
                <a16:creationId xmlns:a16="http://schemas.microsoft.com/office/drawing/2014/main" id="{65EE1B5A-0D60-024B-A03D-E7E9D87A2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86" y="567654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218E0325-0928-CD46-BB4C-9A05CA9E3FE2}"/>
              </a:ext>
            </a:extLst>
          </p:cNvPr>
          <p:cNvCxnSpPr>
            <a:cxnSpLocks/>
          </p:cNvCxnSpPr>
          <p:nvPr/>
        </p:nvCxnSpPr>
        <p:spPr bwMode="auto">
          <a:xfrm flipV="1">
            <a:off x="949721" y="5519588"/>
            <a:ext cx="0" cy="25096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BDEF4D0B-1365-244F-BA24-A8FF1E046845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4265" y="5940914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3D42A9A8-18E9-0144-83DE-94F26F4B2A3B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7173" y="5597723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11414F26-8201-154D-889D-6B34EC77B434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824576" y="6282248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EDA999F-A0AB-BA48-844E-23E9B40B5442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1102767" y="6125522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9A0961D-299E-414D-B6B3-95F7F48E2970}"/>
              </a:ext>
            </a:extLst>
          </p:cNvPr>
          <p:cNvGrpSpPr/>
          <p:nvPr/>
        </p:nvGrpSpPr>
        <p:grpSpPr>
          <a:xfrm>
            <a:off x="544887" y="5518217"/>
            <a:ext cx="404834" cy="421327"/>
            <a:chOff x="805736" y="5539624"/>
            <a:chExt cx="404834" cy="421327"/>
          </a:xfrm>
        </p:grpSpPr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F8A2AE26-EDC7-0240-9B49-D8E2F0D96B2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10570" y="5539624"/>
              <a:ext cx="0" cy="25096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531CC490-D1CC-D94C-815E-CB44A76614B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5736" y="5960950"/>
              <a:ext cx="250291" cy="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1924C00D-5E86-9941-BE00-6C429CA95D1C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7462" y="5617760"/>
              <a:ext cx="175657" cy="204632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0EC68D03-939C-4448-B3C3-6F0651075180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249" y="6131700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380B41A3-6227-5048-AFF0-E9D81E6D11F8}"/>
              </a:ext>
            </a:extLst>
          </p:cNvPr>
          <p:cNvSpPr txBox="1"/>
          <p:nvPr/>
        </p:nvSpPr>
        <p:spPr>
          <a:xfrm>
            <a:off x="518160" y="4961278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F94E786-F451-A845-9562-5BCC99E177EA}"/>
              </a:ext>
            </a:extLst>
          </p:cNvPr>
          <p:cNvSpPr txBox="1"/>
          <p:nvPr/>
        </p:nvSpPr>
        <p:spPr>
          <a:xfrm>
            <a:off x="1772319" y="4957286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 = malloc(&lt;size in bytes&gt;)</a:t>
            </a:r>
          </a:p>
        </p:txBody>
      </p:sp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9B1255CC-9E2E-EE45-80D5-764A26475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3388"/>
              </p:ext>
            </p:extLst>
          </p:nvPr>
        </p:nvGraphicFramePr>
        <p:xfrm>
          <a:off x="2741098" y="5398978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L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7" name="TextBox 9">
            <a:extLst>
              <a:ext uri="{FF2B5EF4-FFF2-40B4-BE49-F238E27FC236}">
                <a16:creationId xmlns:a16="http://schemas.microsoft.com/office/drawing/2014/main" id="{E14E4DA3-9C36-1845-9D99-46E45845A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4" y="585529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8BE46DE-0203-D444-B511-95ECDEF9526F}"/>
              </a:ext>
            </a:extLst>
          </p:cNvPr>
          <p:cNvCxnSpPr>
            <a:cxnSpLocks/>
            <a:stCxn id="147" idx="3"/>
          </p:cNvCxnSpPr>
          <p:nvPr/>
        </p:nvCxnSpPr>
        <p:spPr bwMode="auto">
          <a:xfrm flipV="1">
            <a:off x="2166357" y="5519588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9" name="Right Brace 148">
            <a:extLst>
              <a:ext uri="{FF2B5EF4-FFF2-40B4-BE49-F238E27FC236}">
                <a16:creationId xmlns:a16="http://schemas.microsoft.com/office/drawing/2014/main" id="{9FE90654-0249-0F49-B31C-479662BF62E2}"/>
              </a:ext>
            </a:extLst>
          </p:cNvPr>
          <p:cNvSpPr/>
          <p:nvPr/>
        </p:nvSpPr>
        <p:spPr>
          <a:xfrm>
            <a:off x="3177605" y="5398978"/>
            <a:ext cx="158294" cy="1272012"/>
          </a:xfrm>
          <a:prstGeom prst="rightBrace">
            <a:avLst>
              <a:gd name="adj1" fmla="val 112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D9DE98-0699-BB47-80E5-8B17196FDC22}"/>
              </a:ext>
            </a:extLst>
          </p:cNvPr>
          <p:cNvSpPr txBox="1"/>
          <p:nvPr/>
        </p:nvSpPr>
        <p:spPr>
          <a:xfrm>
            <a:off x="3277930" y="5890794"/>
            <a:ext cx="4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size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1ED5F5E-6273-B443-9365-3C66AFC2BD30}"/>
              </a:ext>
            </a:extLst>
          </p:cNvPr>
          <p:cNvSpPr txBox="1"/>
          <p:nvPr/>
        </p:nvSpPr>
        <p:spPr>
          <a:xfrm>
            <a:off x="4975986" y="4957286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free(p)</a:t>
            </a:r>
          </a:p>
        </p:txBody>
      </p:sp>
      <p:sp>
        <p:nvSpPr>
          <p:cNvPr id="152" name="Rectangle: Rounded Corners 56">
            <a:extLst>
              <a:ext uri="{FF2B5EF4-FFF2-40B4-BE49-F238E27FC236}">
                <a16:creationId xmlns:a16="http://schemas.microsoft.com/office/drawing/2014/main" id="{BBFD187C-06D3-6B40-99D5-F25136857E5E}"/>
              </a:ext>
            </a:extLst>
          </p:cNvPr>
          <p:cNvSpPr/>
          <p:nvPr/>
        </p:nvSpPr>
        <p:spPr>
          <a:xfrm>
            <a:off x="2509545" y="5328446"/>
            <a:ext cx="1519840" cy="1388692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8A0C53C-397C-114B-A6D1-80C461450A94}"/>
              </a:ext>
            </a:extLst>
          </p:cNvPr>
          <p:cNvSpPr txBox="1"/>
          <p:nvPr/>
        </p:nvSpPr>
        <p:spPr>
          <a:xfrm>
            <a:off x="3688755" y="53199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7858E48-E5CC-0D4E-8E5B-3CBC9E1C86B6}"/>
              </a:ext>
            </a:extLst>
          </p:cNvPr>
          <p:cNvSpPr txBox="1"/>
          <p:nvPr/>
        </p:nvSpPr>
        <p:spPr>
          <a:xfrm>
            <a:off x="3695968" y="547364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C14E4068-7996-274A-9FFB-E23D2E787970}"/>
              </a:ext>
            </a:extLst>
          </p:cNvPr>
          <p:cNvSpPr txBox="1"/>
          <p:nvPr/>
        </p:nvSpPr>
        <p:spPr>
          <a:xfrm>
            <a:off x="3697571" y="562739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174EC90F-5B93-2140-A98F-225C53059BAF}"/>
              </a:ext>
            </a:extLst>
          </p:cNvPr>
          <p:cNvSpPr txBox="1"/>
          <p:nvPr/>
        </p:nvSpPr>
        <p:spPr>
          <a:xfrm>
            <a:off x="3695968" y="578114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5F3D8B7-70D0-CA4D-A897-E1D5A369B632}"/>
              </a:ext>
            </a:extLst>
          </p:cNvPr>
          <p:cNvSpPr txBox="1"/>
          <p:nvPr/>
        </p:nvSpPr>
        <p:spPr>
          <a:xfrm>
            <a:off x="3688755" y="593489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7CE2EA6-8EF8-5C40-AC40-4AF79A135366}"/>
              </a:ext>
            </a:extLst>
          </p:cNvPr>
          <p:cNvSpPr txBox="1"/>
          <p:nvPr/>
        </p:nvSpPr>
        <p:spPr>
          <a:xfrm>
            <a:off x="3685549" y="608864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86323D3-C22D-F948-83D5-BF240535A66D}"/>
              </a:ext>
            </a:extLst>
          </p:cNvPr>
          <p:cNvSpPr txBox="1"/>
          <p:nvPr/>
        </p:nvSpPr>
        <p:spPr>
          <a:xfrm>
            <a:off x="3695968" y="624238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992629B-3EEE-1C46-A138-1C071F199C0A}"/>
              </a:ext>
            </a:extLst>
          </p:cNvPr>
          <p:cNvSpPr txBox="1"/>
          <p:nvPr/>
        </p:nvSpPr>
        <p:spPr>
          <a:xfrm>
            <a:off x="3681541" y="639613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1A0AB7A1-8780-0844-94EC-BD57E9DD4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33908"/>
              </p:ext>
            </p:extLst>
          </p:nvPr>
        </p:nvGraphicFramePr>
        <p:xfrm>
          <a:off x="5220747" y="5398977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2" name="TextBox 9">
            <a:extLst>
              <a:ext uri="{FF2B5EF4-FFF2-40B4-BE49-F238E27FC236}">
                <a16:creationId xmlns:a16="http://schemas.microsoft.com/office/drawing/2014/main" id="{F16A2C5F-EABF-1647-AE53-D74B61ACC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43" y="5855292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D8215337-F5F7-3147-9031-F102B10E4F42}"/>
              </a:ext>
            </a:extLst>
          </p:cNvPr>
          <p:cNvCxnSpPr>
            <a:cxnSpLocks/>
            <a:stCxn id="162" idx="3"/>
          </p:cNvCxnSpPr>
          <p:nvPr/>
        </p:nvCxnSpPr>
        <p:spPr bwMode="auto">
          <a:xfrm flipV="1">
            <a:off x="4646006" y="5519587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4" name="Rectangle: Rounded Corners 78">
            <a:extLst>
              <a:ext uri="{FF2B5EF4-FFF2-40B4-BE49-F238E27FC236}">
                <a16:creationId xmlns:a16="http://schemas.microsoft.com/office/drawing/2014/main" id="{16E6410E-325C-3843-ABEF-3E21F4928F72}"/>
              </a:ext>
            </a:extLst>
          </p:cNvPr>
          <p:cNvSpPr/>
          <p:nvPr/>
        </p:nvSpPr>
        <p:spPr>
          <a:xfrm>
            <a:off x="4989195" y="5328445"/>
            <a:ext cx="1315547" cy="138869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EA43529-773D-A440-A98D-3415EE7FD297}"/>
              </a:ext>
            </a:extLst>
          </p:cNvPr>
          <p:cNvSpPr txBox="1"/>
          <p:nvPr/>
        </p:nvSpPr>
        <p:spPr>
          <a:xfrm>
            <a:off x="5860754" y="531989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3A17B41-42DE-D942-A66C-9BE9CB041F17}"/>
              </a:ext>
            </a:extLst>
          </p:cNvPr>
          <p:cNvSpPr txBox="1"/>
          <p:nvPr/>
        </p:nvSpPr>
        <p:spPr>
          <a:xfrm>
            <a:off x="5867967" y="547364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41E1C93-D411-8A4C-B797-13B9FA42B7A1}"/>
              </a:ext>
            </a:extLst>
          </p:cNvPr>
          <p:cNvSpPr txBox="1"/>
          <p:nvPr/>
        </p:nvSpPr>
        <p:spPr>
          <a:xfrm>
            <a:off x="5869570" y="5627395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CC0E575-32AC-BD48-A294-8C08575E57BF}"/>
              </a:ext>
            </a:extLst>
          </p:cNvPr>
          <p:cNvSpPr txBox="1"/>
          <p:nvPr/>
        </p:nvSpPr>
        <p:spPr>
          <a:xfrm>
            <a:off x="5867967" y="5781143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C5F4D354-4764-434D-8851-24D149952CBE}"/>
              </a:ext>
            </a:extLst>
          </p:cNvPr>
          <p:cNvSpPr txBox="1"/>
          <p:nvPr/>
        </p:nvSpPr>
        <p:spPr>
          <a:xfrm>
            <a:off x="5860754" y="593489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502CC1E-DBC3-EB41-B04D-85C43232FFB5}"/>
              </a:ext>
            </a:extLst>
          </p:cNvPr>
          <p:cNvSpPr txBox="1"/>
          <p:nvPr/>
        </p:nvSpPr>
        <p:spPr>
          <a:xfrm>
            <a:off x="5857548" y="60886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E1617AF-14EB-5148-BD19-81E1FB676CD4}"/>
              </a:ext>
            </a:extLst>
          </p:cNvPr>
          <p:cNvSpPr txBox="1"/>
          <p:nvPr/>
        </p:nvSpPr>
        <p:spPr>
          <a:xfrm>
            <a:off x="5867967" y="624238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841B9CE-F98E-6D40-B7BD-76D976E0CEAF}"/>
              </a:ext>
            </a:extLst>
          </p:cNvPr>
          <p:cNvSpPr txBox="1"/>
          <p:nvPr/>
        </p:nvSpPr>
        <p:spPr>
          <a:xfrm>
            <a:off x="5853540" y="639613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0492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0FBA-E045-4237-A6AD-8BC27FC7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Filosofia: Responsabilização…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BA2A5-C8DC-4C44-BE20-E4949496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02760"/>
              </p:ext>
            </p:extLst>
          </p:nvPr>
        </p:nvGraphicFramePr>
        <p:xfrm>
          <a:off x="11211613" y="1534789"/>
          <a:ext cx="462227" cy="5180988"/>
        </p:xfrm>
        <a:graphic>
          <a:graphicData uri="http://schemas.openxmlformats.org/drawingml/2006/table">
            <a:tbl>
              <a:tblPr/>
              <a:tblGrid>
                <a:gridCol w="4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‘g’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83713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01193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‘e’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‘x’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‘\0’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044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7221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26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2021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A4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771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7C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67037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83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122482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80961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FEC495FA-E205-4C42-A89A-4702603F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610" y="1737236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a: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849294-FB95-4FE8-9CEC-AEA1C2ACEEE4}"/>
              </a:ext>
            </a:extLst>
          </p:cNvPr>
          <p:cNvSpPr txBox="1"/>
          <p:nvPr/>
        </p:nvSpPr>
        <p:spPr>
          <a:xfrm>
            <a:off x="6696382" y="1384567"/>
            <a:ext cx="94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Pointers</a:t>
            </a:r>
          </a:p>
        </p:txBody>
      </p:sp>
      <p:sp>
        <p:nvSpPr>
          <p:cNvPr id="94" name="TextBox 8">
            <a:extLst>
              <a:ext uri="{FF2B5EF4-FFF2-40B4-BE49-F238E27FC236}">
                <a16:creationId xmlns:a16="http://schemas.microsoft.com/office/drawing/2014/main" id="{158418E7-B32F-4651-B5E2-3C19BA45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000" y="2063834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b:</a:t>
            </a:r>
          </a:p>
        </p:txBody>
      </p:sp>
      <p:sp>
        <p:nvSpPr>
          <p:cNvPr id="95" name="TextBox 8">
            <a:extLst>
              <a:ext uri="{FF2B5EF4-FFF2-40B4-BE49-F238E27FC236}">
                <a16:creationId xmlns:a16="http://schemas.microsoft.com/office/drawing/2014/main" id="{1ED5DBD0-4283-4BFC-87B8-5B3F827F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831" y="3286216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c:</a:t>
            </a:r>
          </a:p>
        </p:txBody>
      </p:sp>
      <p:sp>
        <p:nvSpPr>
          <p:cNvPr id="97" name="TextBox 9">
            <a:extLst>
              <a:ext uri="{FF2B5EF4-FFF2-40B4-BE49-F238E27FC236}">
                <a16:creationId xmlns:a16="http://schemas.microsoft.com/office/drawing/2014/main" id="{5F85EDDA-580F-46F3-95A2-93D1AFB6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1691508"/>
            <a:ext cx="2905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a = ‘g’;</a:t>
            </a:r>
          </a:p>
          <a:p>
            <a:pPr eaLnBrk="1" hangingPunct="1"/>
            <a:r>
              <a:rPr lang="pt-PT" altLang="en-US" sz="1400" dirty="0" err="1">
                <a:latin typeface="+mn-lt"/>
              </a:rPr>
              <a:t>int</a:t>
            </a:r>
            <a:r>
              <a:rPr lang="pt-PT" altLang="en-US" sz="1400" dirty="0">
                <a:latin typeface="+mn-lt"/>
              </a:rPr>
              <a:t> b = 4980800;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c[6] = “</a:t>
            </a:r>
            <a:r>
              <a:rPr lang="pt-PT" altLang="en-US" sz="1400" dirty="0" err="1">
                <a:latin typeface="+mn-lt"/>
              </a:rPr>
              <a:t>Text</a:t>
            </a:r>
            <a:r>
              <a:rPr lang="pt-PT" altLang="en-US" sz="1400" dirty="0">
                <a:latin typeface="+mn-lt"/>
              </a:rPr>
              <a:t>”;</a:t>
            </a:r>
          </a:p>
        </p:txBody>
      </p:sp>
      <p:sp>
        <p:nvSpPr>
          <p:cNvPr id="101" name="TextBox 8">
            <a:extLst>
              <a:ext uri="{FF2B5EF4-FFF2-40B4-BE49-F238E27FC236}">
                <a16:creationId xmlns:a16="http://schemas.microsoft.com/office/drawing/2014/main" id="{650E2189-D14C-4C17-866A-6766256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247" y="5083808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p:</a:t>
            </a:r>
          </a:p>
        </p:txBody>
      </p:sp>
      <p:sp>
        <p:nvSpPr>
          <p:cNvPr id="106" name="TextBox 8">
            <a:extLst>
              <a:ext uri="{FF2B5EF4-FFF2-40B4-BE49-F238E27FC236}">
                <a16:creationId xmlns:a16="http://schemas.microsoft.com/office/drawing/2014/main" id="{3BA0261A-7E40-4748-93C5-BB794439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1517748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A425:</a:t>
            </a:r>
          </a:p>
        </p:txBody>
      </p:sp>
      <p:sp>
        <p:nvSpPr>
          <p:cNvPr id="107" name="TextBox 8">
            <a:extLst>
              <a:ext uri="{FF2B5EF4-FFF2-40B4-BE49-F238E27FC236}">
                <a16:creationId xmlns:a16="http://schemas.microsoft.com/office/drawing/2014/main" id="{5D214B3F-D932-4C14-9D18-2FE5D29B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91" y="6413724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A435:</a:t>
            </a:r>
          </a:p>
        </p:txBody>
      </p:sp>
      <p:sp>
        <p:nvSpPr>
          <p:cNvPr id="59" name="TextBox 9">
            <a:extLst>
              <a:ext uri="{FF2B5EF4-FFF2-40B4-BE49-F238E27FC236}">
                <a16:creationId xmlns:a16="http://schemas.microsoft.com/office/drawing/2014/main" id="{89EF195A-B714-4FE4-AF46-1180C79FE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470" y="3360306"/>
            <a:ext cx="586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rgbClr val="CC00FF"/>
                </a:solidFill>
              </a:rPr>
              <a:t>p2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439306D-F076-4ADF-B195-5EBC51788F2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11436" y="2072748"/>
            <a:ext cx="782809" cy="1384120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TextBox 8">
            <a:extLst>
              <a:ext uri="{FF2B5EF4-FFF2-40B4-BE49-F238E27FC236}">
                <a16:creationId xmlns:a16="http://schemas.microsoft.com/office/drawing/2014/main" id="{14D697A4-D3EB-409D-890C-BBCEBBE1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990" y="6290365"/>
            <a:ext cx="63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chemeClr val="tx1"/>
                </a:solidFill>
              </a:rPr>
              <a:t>p1:</a:t>
            </a: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DB4AF9AB-2A07-4AC5-915A-1A846A7D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849" y="3817150"/>
            <a:ext cx="326491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rgbClr val="0033CC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 *p1 = &amp;b;</a:t>
            </a:r>
          </a:p>
          <a:p>
            <a:pPr eaLnBrk="1" hangingPunct="1"/>
            <a:r>
              <a:rPr lang="pt-PT" altLang="en-US" sz="1400" dirty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*p1 == 4980800</a:t>
            </a:r>
          </a:p>
          <a:p>
            <a:pPr eaLnBrk="1" hangingPunct="1">
              <a:spcAft>
                <a:spcPts val="600"/>
              </a:spcAft>
            </a:pPr>
            <a:r>
              <a:rPr lang="pt-PT" altLang="en-US" sz="1400" dirty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*(p1+1) == 1954047316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//0x74786554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solidFill>
                  <a:srgbClr val="CC00FF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 *p2 = (</a:t>
            </a:r>
            <a:r>
              <a:rPr lang="pt-PT" altLang="en-US" sz="1400" dirty="0" err="1">
                <a:solidFill>
                  <a:srgbClr val="CC00FF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 *) &amp;a;</a:t>
            </a:r>
          </a:p>
          <a:p>
            <a:pPr eaLnBrk="1" hangingPunct="1"/>
            <a:r>
              <a:rPr lang="pt-PT" altLang="en-US" sz="1400" dirty="0">
                <a:solidFill>
                  <a:srgbClr val="CC00FF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*p2 == ?</a:t>
            </a:r>
            <a:endParaRPr lang="pt-PT" altLang="en-US" sz="1100" dirty="0">
              <a:solidFill>
                <a:srgbClr val="CC00FF"/>
              </a:solidFill>
              <a:latin typeface="+mn-lt"/>
            </a:endParaRP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CE19C376-14CF-40D3-B904-96AF7AE66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2435249"/>
            <a:ext cx="2905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char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*p = &amp;a;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*p == ‘g’;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*(p+1) == ‘@’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*(p+2) == ‘\0’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*(p+3) == ‘L’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*(p+11) == ‘&amp;’</a:t>
            </a:r>
          </a:p>
        </p:txBody>
      </p:sp>
      <p:pic>
        <p:nvPicPr>
          <p:cNvPr id="65" name="Picture 2" descr="Resultado de imagem para dennis ritchie poem">
            <a:extLst>
              <a:ext uri="{FF2B5EF4-FFF2-40B4-BE49-F238E27FC236}">
                <a16:creationId xmlns:a16="http://schemas.microsoft.com/office/drawing/2014/main" id="{E11F13B5-7D49-F849-95AE-8BC273B8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0" y="1441604"/>
            <a:ext cx="4733432" cy="33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Imagem relacionada">
            <a:extLst>
              <a:ext uri="{FF2B5EF4-FFF2-40B4-BE49-F238E27FC236}">
                <a16:creationId xmlns:a16="http://schemas.microsoft.com/office/drawing/2014/main" id="{A7AB003D-D335-2D47-BD5D-B4FFE141C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12" y="5561204"/>
            <a:ext cx="751089" cy="9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9">
            <a:extLst>
              <a:ext uri="{FF2B5EF4-FFF2-40B4-BE49-F238E27FC236}">
                <a16:creationId xmlns:a16="http://schemas.microsoft.com/office/drawing/2014/main" id="{2D58E99B-8A7C-1541-95D7-A027E0A8C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86" y="567654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AD412C93-0E53-C744-91C6-BC92101B3ECC}"/>
              </a:ext>
            </a:extLst>
          </p:cNvPr>
          <p:cNvCxnSpPr>
            <a:cxnSpLocks/>
          </p:cNvCxnSpPr>
          <p:nvPr/>
        </p:nvCxnSpPr>
        <p:spPr bwMode="auto">
          <a:xfrm flipV="1">
            <a:off x="949721" y="5519588"/>
            <a:ext cx="0" cy="25096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3E5860F-E733-8A40-84D9-A61FC1B12AB9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4265" y="5940914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E05A615-FF70-8E43-8DB7-A6318BC90665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7173" y="5597723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04B6E28E-B2AF-324C-BD67-74F12BB5D9F5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824576" y="6282248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B8E7A813-E422-E84B-B2EF-3E119948C164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1102767" y="6125522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97EBB1D-05FB-6640-AC00-CEA5FBA3E992}"/>
              </a:ext>
            </a:extLst>
          </p:cNvPr>
          <p:cNvGrpSpPr/>
          <p:nvPr/>
        </p:nvGrpSpPr>
        <p:grpSpPr>
          <a:xfrm>
            <a:off x="544887" y="5518217"/>
            <a:ext cx="404834" cy="421327"/>
            <a:chOff x="805736" y="5539624"/>
            <a:chExt cx="404834" cy="421327"/>
          </a:xfrm>
        </p:grpSpPr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10A0C6F5-FE2D-384C-9BBD-7DC0DF6B52E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10570" y="5539624"/>
              <a:ext cx="0" cy="25096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12D4289F-B4CE-1C4D-8757-621AEDD06AB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5736" y="5960950"/>
              <a:ext cx="250291" cy="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D12D298C-F0CE-A243-BF63-736996461A8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7462" y="5617760"/>
              <a:ext cx="175657" cy="204632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813960CC-76A8-6348-AFD0-89F381E28E4B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249" y="6131700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88D2709D-F8D0-564A-A690-E41E7678EB2B}"/>
              </a:ext>
            </a:extLst>
          </p:cNvPr>
          <p:cNvSpPr txBox="1"/>
          <p:nvPr/>
        </p:nvSpPr>
        <p:spPr>
          <a:xfrm>
            <a:off x="518160" y="4961278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BD416519-2799-4D43-8C5F-C2901EC69E8C}"/>
              </a:ext>
            </a:extLst>
          </p:cNvPr>
          <p:cNvSpPr txBox="1"/>
          <p:nvPr/>
        </p:nvSpPr>
        <p:spPr>
          <a:xfrm>
            <a:off x="1772319" y="4957286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 = malloc(&lt;size in bytes&gt;)</a:t>
            </a:r>
          </a:p>
        </p:txBody>
      </p:sp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8FBEAC86-4A28-5945-9C3E-31030FD10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3388"/>
              </p:ext>
            </p:extLst>
          </p:nvPr>
        </p:nvGraphicFramePr>
        <p:xfrm>
          <a:off x="2741098" y="5398978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L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7" name="TextBox 9">
            <a:extLst>
              <a:ext uri="{FF2B5EF4-FFF2-40B4-BE49-F238E27FC236}">
                <a16:creationId xmlns:a16="http://schemas.microsoft.com/office/drawing/2014/main" id="{DC766FF3-344B-E749-923F-3CE81D507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4" y="585529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C7A67008-6929-774D-B475-0FC40B6F20C7}"/>
              </a:ext>
            </a:extLst>
          </p:cNvPr>
          <p:cNvCxnSpPr>
            <a:cxnSpLocks/>
            <a:stCxn id="147" idx="3"/>
          </p:cNvCxnSpPr>
          <p:nvPr/>
        </p:nvCxnSpPr>
        <p:spPr bwMode="auto">
          <a:xfrm flipV="1">
            <a:off x="2166357" y="5519588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9" name="Right Brace 148">
            <a:extLst>
              <a:ext uri="{FF2B5EF4-FFF2-40B4-BE49-F238E27FC236}">
                <a16:creationId xmlns:a16="http://schemas.microsoft.com/office/drawing/2014/main" id="{D27512DC-94B6-134C-91BD-774B0FE107CD}"/>
              </a:ext>
            </a:extLst>
          </p:cNvPr>
          <p:cNvSpPr/>
          <p:nvPr/>
        </p:nvSpPr>
        <p:spPr>
          <a:xfrm>
            <a:off x="3177605" y="5398978"/>
            <a:ext cx="158294" cy="1272012"/>
          </a:xfrm>
          <a:prstGeom prst="rightBrace">
            <a:avLst>
              <a:gd name="adj1" fmla="val 112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FCC3CF8-7035-D64E-AFDB-27583E7E030A}"/>
              </a:ext>
            </a:extLst>
          </p:cNvPr>
          <p:cNvSpPr txBox="1"/>
          <p:nvPr/>
        </p:nvSpPr>
        <p:spPr>
          <a:xfrm>
            <a:off x="3277930" y="5890794"/>
            <a:ext cx="4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size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1243E10-717C-6140-9AA6-D984E70BD83C}"/>
              </a:ext>
            </a:extLst>
          </p:cNvPr>
          <p:cNvSpPr txBox="1"/>
          <p:nvPr/>
        </p:nvSpPr>
        <p:spPr>
          <a:xfrm>
            <a:off x="4975986" y="4957286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free(p)</a:t>
            </a:r>
          </a:p>
        </p:txBody>
      </p:sp>
      <p:sp>
        <p:nvSpPr>
          <p:cNvPr id="152" name="Rectangle: Rounded Corners 56">
            <a:extLst>
              <a:ext uri="{FF2B5EF4-FFF2-40B4-BE49-F238E27FC236}">
                <a16:creationId xmlns:a16="http://schemas.microsoft.com/office/drawing/2014/main" id="{3C62F532-5717-E441-8661-BF67E1F465DC}"/>
              </a:ext>
            </a:extLst>
          </p:cNvPr>
          <p:cNvSpPr/>
          <p:nvPr/>
        </p:nvSpPr>
        <p:spPr>
          <a:xfrm>
            <a:off x="2509545" y="5328446"/>
            <a:ext cx="1519840" cy="1388692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9426AAE-B365-C744-B0AE-BFBA7159F485}"/>
              </a:ext>
            </a:extLst>
          </p:cNvPr>
          <p:cNvSpPr txBox="1"/>
          <p:nvPr/>
        </p:nvSpPr>
        <p:spPr>
          <a:xfrm>
            <a:off x="3688755" y="53199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AC99FE6-9EA3-044C-9178-B5DBEF79E349}"/>
              </a:ext>
            </a:extLst>
          </p:cNvPr>
          <p:cNvSpPr txBox="1"/>
          <p:nvPr/>
        </p:nvSpPr>
        <p:spPr>
          <a:xfrm>
            <a:off x="3695968" y="547364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D05CEEBE-86D7-894F-8B8A-FB466D77A8D8}"/>
              </a:ext>
            </a:extLst>
          </p:cNvPr>
          <p:cNvSpPr txBox="1"/>
          <p:nvPr/>
        </p:nvSpPr>
        <p:spPr>
          <a:xfrm>
            <a:off x="3697571" y="562739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62956F4-3D55-6F42-8570-A838F5CE2D69}"/>
              </a:ext>
            </a:extLst>
          </p:cNvPr>
          <p:cNvSpPr txBox="1"/>
          <p:nvPr/>
        </p:nvSpPr>
        <p:spPr>
          <a:xfrm>
            <a:off x="3695968" y="578114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14FDA82-DD4B-2345-A484-152D36949F1E}"/>
              </a:ext>
            </a:extLst>
          </p:cNvPr>
          <p:cNvSpPr txBox="1"/>
          <p:nvPr/>
        </p:nvSpPr>
        <p:spPr>
          <a:xfrm>
            <a:off x="3688755" y="593489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26DAA61-75A0-C449-8505-DC06973C33D9}"/>
              </a:ext>
            </a:extLst>
          </p:cNvPr>
          <p:cNvSpPr txBox="1"/>
          <p:nvPr/>
        </p:nvSpPr>
        <p:spPr>
          <a:xfrm>
            <a:off x="3685549" y="608864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0427729-EFBA-644B-B225-BCD685BAEA99}"/>
              </a:ext>
            </a:extLst>
          </p:cNvPr>
          <p:cNvSpPr txBox="1"/>
          <p:nvPr/>
        </p:nvSpPr>
        <p:spPr>
          <a:xfrm>
            <a:off x="3695968" y="624238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AAD4563-A3C2-924F-86A1-2DC43379915B}"/>
              </a:ext>
            </a:extLst>
          </p:cNvPr>
          <p:cNvSpPr txBox="1"/>
          <p:nvPr/>
        </p:nvSpPr>
        <p:spPr>
          <a:xfrm>
            <a:off x="3681541" y="639613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DC45D302-7016-7F42-BF7E-8101ED14A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33908"/>
              </p:ext>
            </p:extLst>
          </p:nvPr>
        </p:nvGraphicFramePr>
        <p:xfrm>
          <a:off x="5220747" y="5398977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2" name="TextBox 9">
            <a:extLst>
              <a:ext uri="{FF2B5EF4-FFF2-40B4-BE49-F238E27FC236}">
                <a16:creationId xmlns:a16="http://schemas.microsoft.com/office/drawing/2014/main" id="{1D3DAAB9-A44B-3F49-9149-0D5CFB541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43" y="5855292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4BB03A0F-BF4E-0F4A-8372-B1524B57B977}"/>
              </a:ext>
            </a:extLst>
          </p:cNvPr>
          <p:cNvCxnSpPr>
            <a:cxnSpLocks/>
            <a:stCxn id="162" idx="3"/>
          </p:cNvCxnSpPr>
          <p:nvPr/>
        </p:nvCxnSpPr>
        <p:spPr bwMode="auto">
          <a:xfrm flipV="1">
            <a:off x="4646006" y="5519587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4" name="Rectangle: Rounded Corners 78">
            <a:extLst>
              <a:ext uri="{FF2B5EF4-FFF2-40B4-BE49-F238E27FC236}">
                <a16:creationId xmlns:a16="http://schemas.microsoft.com/office/drawing/2014/main" id="{AE16A9F3-0ACD-0B49-B385-3C0C1F42D423}"/>
              </a:ext>
            </a:extLst>
          </p:cNvPr>
          <p:cNvSpPr/>
          <p:nvPr/>
        </p:nvSpPr>
        <p:spPr>
          <a:xfrm>
            <a:off x="4989195" y="5328445"/>
            <a:ext cx="1315547" cy="138869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12FAEE7-36F3-A14D-A803-99992CD649AD}"/>
              </a:ext>
            </a:extLst>
          </p:cNvPr>
          <p:cNvSpPr txBox="1"/>
          <p:nvPr/>
        </p:nvSpPr>
        <p:spPr>
          <a:xfrm>
            <a:off x="5860754" y="531989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E7B45FD-0F40-664F-937B-CD2E37B3E063}"/>
              </a:ext>
            </a:extLst>
          </p:cNvPr>
          <p:cNvSpPr txBox="1"/>
          <p:nvPr/>
        </p:nvSpPr>
        <p:spPr>
          <a:xfrm>
            <a:off x="5867967" y="547364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22F7F1DE-69F8-BB45-9899-DAB58D7506DA}"/>
              </a:ext>
            </a:extLst>
          </p:cNvPr>
          <p:cNvSpPr txBox="1"/>
          <p:nvPr/>
        </p:nvSpPr>
        <p:spPr>
          <a:xfrm>
            <a:off x="5869570" y="5627395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B1D2B258-B762-E240-8538-E5AE864008D3}"/>
              </a:ext>
            </a:extLst>
          </p:cNvPr>
          <p:cNvSpPr txBox="1"/>
          <p:nvPr/>
        </p:nvSpPr>
        <p:spPr>
          <a:xfrm>
            <a:off x="5867967" y="5781143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B410DFE5-5910-694C-939C-54D20D70C012}"/>
              </a:ext>
            </a:extLst>
          </p:cNvPr>
          <p:cNvSpPr txBox="1"/>
          <p:nvPr/>
        </p:nvSpPr>
        <p:spPr>
          <a:xfrm>
            <a:off x="5860754" y="593489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213066E-BD32-5942-B7B6-79CE8D919660}"/>
              </a:ext>
            </a:extLst>
          </p:cNvPr>
          <p:cNvSpPr txBox="1"/>
          <p:nvPr/>
        </p:nvSpPr>
        <p:spPr>
          <a:xfrm>
            <a:off x="5857548" y="60886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23752C16-BCB3-3C40-A557-1316F35811FD}"/>
              </a:ext>
            </a:extLst>
          </p:cNvPr>
          <p:cNvSpPr txBox="1"/>
          <p:nvPr/>
        </p:nvSpPr>
        <p:spPr>
          <a:xfrm>
            <a:off x="5867967" y="624238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50EEDD-4287-3D4E-A8BE-02E3FB90B9D7}"/>
              </a:ext>
            </a:extLst>
          </p:cNvPr>
          <p:cNvSpPr txBox="1"/>
          <p:nvPr/>
        </p:nvSpPr>
        <p:spPr>
          <a:xfrm>
            <a:off x="5853540" y="639613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91446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0FBA-E045-4237-A6AD-8BC27FC7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Filosofia: Responsabilização…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BA2A5-C8DC-4C44-BE20-E4949496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974509"/>
              </p:ext>
            </p:extLst>
          </p:nvPr>
        </p:nvGraphicFramePr>
        <p:xfrm>
          <a:off x="11211613" y="1540607"/>
          <a:ext cx="462227" cy="5180988"/>
        </p:xfrm>
        <a:graphic>
          <a:graphicData uri="http://schemas.openxmlformats.org/drawingml/2006/table">
            <a:tbl>
              <a:tblPr/>
              <a:tblGrid>
                <a:gridCol w="4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‘g’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4C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83713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01193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‘e’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‘x’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‘\0’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044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7221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26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2021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A4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771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7C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67037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83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122482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80961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FEC495FA-E205-4C42-A89A-4702603F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610" y="1743054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a: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849294-FB95-4FE8-9CEC-AEA1C2ACEEE4}"/>
              </a:ext>
            </a:extLst>
          </p:cNvPr>
          <p:cNvSpPr txBox="1"/>
          <p:nvPr/>
        </p:nvSpPr>
        <p:spPr>
          <a:xfrm>
            <a:off x="6696382" y="1384567"/>
            <a:ext cx="94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Pointers</a:t>
            </a:r>
          </a:p>
        </p:txBody>
      </p:sp>
      <p:sp>
        <p:nvSpPr>
          <p:cNvPr id="94" name="TextBox 8">
            <a:extLst>
              <a:ext uri="{FF2B5EF4-FFF2-40B4-BE49-F238E27FC236}">
                <a16:creationId xmlns:a16="http://schemas.microsoft.com/office/drawing/2014/main" id="{158418E7-B32F-4651-B5E2-3C19BA45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000" y="2069652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b:</a:t>
            </a:r>
          </a:p>
        </p:txBody>
      </p:sp>
      <p:sp>
        <p:nvSpPr>
          <p:cNvPr id="95" name="TextBox 8">
            <a:extLst>
              <a:ext uri="{FF2B5EF4-FFF2-40B4-BE49-F238E27FC236}">
                <a16:creationId xmlns:a16="http://schemas.microsoft.com/office/drawing/2014/main" id="{1ED5DBD0-4283-4BFC-87B8-5B3F827F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831" y="3292034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c:</a:t>
            </a:r>
          </a:p>
        </p:txBody>
      </p:sp>
      <p:sp>
        <p:nvSpPr>
          <p:cNvPr id="97" name="TextBox 9">
            <a:extLst>
              <a:ext uri="{FF2B5EF4-FFF2-40B4-BE49-F238E27FC236}">
                <a16:creationId xmlns:a16="http://schemas.microsoft.com/office/drawing/2014/main" id="{5F85EDDA-580F-46F3-95A2-93D1AFB6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1691508"/>
            <a:ext cx="2905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a = ‘g’;</a:t>
            </a:r>
          </a:p>
          <a:p>
            <a:pPr eaLnBrk="1" hangingPunct="1"/>
            <a:r>
              <a:rPr lang="pt-PT" altLang="en-US" sz="1400" dirty="0" err="1">
                <a:latin typeface="+mn-lt"/>
              </a:rPr>
              <a:t>int</a:t>
            </a:r>
            <a:r>
              <a:rPr lang="pt-PT" altLang="en-US" sz="1400" dirty="0">
                <a:latin typeface="+mn-lt"/>
              </a:rPr>
              <a:t> b = 4980800;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c[6] = “</a:t>
            </a:r>
            <a:r>
              <a:rPr lang="pt-PT" altLang="en-US" sz="1400" dirty="0" err="1">
                <a:latin typeface="+mn-lt"/>
              </a:rPr>
              <a:t>Text</a:t>
            </a:r>
            <a:r>
              <a:rPr lang="pt-PT" altLang="en-US" sz="1400" dirty="0">
                <a:latin typeface="+mn-lt"/>
              </a:rPr>
              <a:t>”;</a:t>
            </a:r>
          </a:p>
        </p:txBody>
      </p:sp>
      <p:sp>
        <p:nvSpPr>
          <p:cNvPr id="101" name="TextBox 8">
            <a:extLst>
              <a:ext uri="{FF2B5EF4-FFF2-40B4-BE49-F238E27FC236}">
                <a16:creationId xmlns:a16="http://schemas.microsoft.com/office/drawing/2014/main" id="{650E2189-D14C-4C17-866A-6766256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247" y="5089626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p:</a:t>
            </a:r>
          </a:p>
        </p:txBody>
      </p:sp>
      <p:sp>
        <p:nvSpPr>
          <p:cNvPr id="106" name="TextBox 8">
            <a:extLst>
              <a:ext uri="{FF2B5EF4-FFF2-40B4-BE49-F238E27FC236}">
                <a16:creationId xmlns:a16="http://schemas.microsoft.com/office/drawing/2014/main" id="{3BA0261A-7E40-4748-93C5-BB794439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1523566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A425:</a:t>
            </a:r>
          </a:p>
        </p:txBody>
      </p:sp>
      <p:sp>
        <p:nvSpPr>
          <p:cNvPr id="107" name="TextBox 8">
            <a:extLst>
              <a:ext uri="{FF2B5EF4-FFF2-40B4-BE49-F238E27FC236}">
                <a16:creationId xmlns:a16="http://schemas.microsoft.com/office/drawing/2014/main" id="{5D214B3F-D932-4C14-9D18-2FE5D29B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91" y="6419542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A435:</a:t>
            </a:r>
          </a:p>
        </p:txBody>
      </p:sp>
      <p:sp>
        <p:nvSpPr>
          <p:cNvPr id="109" name="TextBox 9">
            <a:extLst>
              <a:ext uri="{FF2B5EF4-FFF2-40B4-BE49-F238E27FC236}">
                <a16:creationId xmlns:a16="http://schemas.microsoft.com/office/drawing/2014/main" id="{F2E1697F-F5F5-42DB-8A1B-6B2F4BC43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849" y="3817150"/>
            <a:ext cx="326491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rgbClr val="0033CC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 *p1 = &amp;b;</a:t>
            </a:r>
          </a:p>
          <a:p>
            <a:pPr eaLnBrk="1" hangingPunct="1"/>
            <a:r>
              <a:rPr lang="pt-PT" altLang="en-US" sz="1400" dirty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*p1 == 4980800</a:t>
            </a:r>
          </a:p>
          <a:p>
            <a:pPr eaLnBrk="1" hangingPunct="1">
              <a:spcAft>
                <a:spcPts val="600"/>
              </a:spcAft>
            </a:pPr>
            <a:r>
              <a:rPr lang="pt-PT" altLang="en-US" sz="1400" dirty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*(p1+1) == 1954047316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//0x74786554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solidFill>
                  <a:srgbClr val="CC00FF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 *p2 = (</a:t>
            </a:r>
            <a:r>
              <a:rPr lang="pt-PT" altLang="en-US" sz="1400" dirty="0" err="1">
                <a:solidFill>
                  <a:srgbClr val="CC00FF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 *) &amp;a;</a:t>
            </a:r>
          </a:p>
          <a:p>
            <a:pPr eaLnBrk="1" hangingPunct="1"/>
            <a:r>
              <a:rPr lang="pt-PT" altLang="en-US" sz="1400" dirty="0">
                <a:solidFill>
                  <a:srgbClr val="CC00FF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*p2 == 1275084903</a:t>
            </a:r>
            <a:r>
              <a:rPr lang="pt-PT" altLang="en-US" sz="1100" dirty="0">
                <a:solidFill>
                  <a:srgbClr val="CC00FF"/>
                </a:solidFill>
                <a:latin typeface="+mn-lt"/>
              </a:rPr>
              <a:t>        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//0x4C004067</a:t>
            </a:r>
          </a:p>
        </p:txBody>
      </p:sp>
      <p:sp>
        <p:nvSpPr>
          <p:cNvPr id="61" name="TextBox 8">
            <a:extLst>
              <a:ext uri="{FF2B5EF4-FFF2-40B4-BE49-F238E27FC236}">
                <a16:creationId xmlns:a16="http://schemas.microsoft.com/office/drawing/2014/main" id="{14D697A4-D3EB-409D-890C-BBCEBBE1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990" y="6296183"/>
            <a:ext cx="63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chemeClr val="tx1"/>
                </a:solidFill>
              </a:rPr>
              <a:t>p1:</a:t>
            </a: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3E854DDE-B932-4FC0-9B73-3FD4A8468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5470" y="3366124"/>
            <a:ext cx="586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rgbClr val="CC00FF"/>
                </a:solidFill>
              </a:rPr>
              <a:t>p2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68EC02F-9BF2-4A1A-B949-4868F5EB751A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11436" y="2078566"/>
            <a:ext cx="782809" cy="1384120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CC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TextBox 9">
            <a:extLst>
              <a:ext uri="{FF2B5EF4-FFF2-40B4-BE49-F238E27FC236}">
                <a16:creationId xmlns:a16="http://schemas.microsoft.com/office/drawing/2014/main" id="{B8A16A8C-C4CF-2C41-AE89-A71EC8218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2435249"/>
            <a:ext cx="2905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char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*p = &amp;a;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*p == ‘g’;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*(p+1) == ‘@’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*(p+2) == ‘\0’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*(p+3) == ‘L’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*(p+11) == ‘&amp;’</a:t>
            </a:r>
          </a:p>
        </p:txBody>
      </p:sp>
      <p:pic>
        <p:nvPicPr>
          <p:cNvPr id="65" name="Picture 2" descr="Resultado de imagem para dennis ritchie poem">
            <a:extLst>
              <a:ext uri="{FF2B5EF4-FFF2-40B4-BE49-F238E27FC236}">
                <a16:creationId xmlns:a16="http://schemas.microsoft.com/office/drawing/2014/main" id="{76D8A933-5DE2-AE4F-8912-B8B7E3936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0" y="1441604"/>
            <a:ext cx="4733432" cy="33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Imagem relacionada">
            <a:extLst>
              <a:ext uri="{FF2B5EF4-FFF2-40B4-BE49-F238E27FC236}">
                <a16:creationId xmlns:a16="http://schemas.microsoft.com/office/drawing/2014/main" id="{42B0F1BD-827D-0D45-9CB3-4F52ACA4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12" y="5561204"/>
            <a:ext cx="751089" cy="9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Box 9">
            <a:extLst>
              <a:ext uri="{FF2B5EF4-FFF2-40B4-BE49-F238E27FC236}">
                <a16:creationId xmlns:a16="http://schemas.microsoft.com/office/drawing/2014/main" id="{687C16A8-9D20-CD46-ADD7-61C46EB78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86" y="567654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EBF1C735-29F9-1D48-AF1E-96346AC7D9B6}"/>
              </a:ext>
            </a:extLst>
          </p:cNvPr>
          <p:cNvCxnSpPr>
            <a:cxnSpLocks/>
          </p:cNvCxnSpPr>
          <p:nvPr/>
        </p:nvCxnSpPr>
        <p:spPr bwMode="auto">
          <a:xfrm flipV="1">
            <a:off x="949721" y="5519588"/>
            <a:ext cx="0" cy="25096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6FBCCC1C-0601-CA42-AB33-E6388029CAB2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4265" y="5940914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849EFF0-0708-D44B-8B57-A1E6AEAFA06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7173" y="5597723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DE64A737-2BC7-7247-A773-8113FD812478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824576" y="6282248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FCDBDDF-C159-5B46-AADE-2943ADEFF1FE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1102767" y="6125522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A200FCE-03DB-0242-8981-0FBF66EFD5F5}"/>
              </a:ext>
            </a:extLst>
          </p:cNvPr>
          <p:cNvGrpSpPr/>
          <p:nvPr/>
        </p:nvGrpSpPr>
        <p:grpSpPr>
          <a:xfrm>
            <a:off x="544887" y="5518217"/>
            <a:ext cx="404834" cy="421327"/>
            <a:chOff x="805736" y="5539624"/>
            <a:chExt cx="404834" cy="421327"/>
          </a:xfrm>
        </p:grpSpPr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3E250A5F-AEDF-184E-9678-580612CA973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10570" y="5539624"/>
              <a:ext cx="0" cy="25096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9BC1663F-5FC3-7042-9192-D5F056A5889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5736" y="5960950"/>
              <a:ext cx="250291" cy="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4A908AC3-EA02-224E-B956-14F4878FE45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7462" y="5617760"/>
              <a:ext cx="175657" cy="204632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81050EA-D336-4E45-B72C-148B3BE3ED8E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249" y="6131700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95670205-E80A-6046-B318-800DA25435F5}"/>
              </a:ext>
            </a:extLst>
          </p:cNvPr>
          <p:cNvSpPr txBox="1"/>
          <p:nvPr/>
        </p:nvSpPr>
        <p:spPr>
          <a:xfrm>
            <a:off x="518160" y="4961278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5BD9F82-DA29-ED48-B116-C49CD2934AB4}"/>
              </a:ext>
            </a:extLst>
          </p:cNvPr>
          <p:cNvSpPr txBox="1"/>
          <p:nvPr/>
        </p:nvSpPr>
        <p:spPr>
          <a:xfrm>
            <a:off x="1772319" y="4957286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 = malloc(&lt;size in bytes&gt;)</a:t>
            </a:r>
          </a:p>
        </p:txBody>
      </p:sp>
      <p:graphicFrame>
        <p:nvGraphicFramePr>
          <p:cNvPr id="147" name="Table 146">
            <a:extLst>
              <a:ext uri="{FF2B5EF4-FFF2-40B4-BE49-F238E27FC236}">
                <a16:creationId xmlns:a16="http://schemas.microsoft.com/office/drawing/2014/main" id="{4BAD9A04-41FC-D84F-AD74-0CE6A15BB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3388"/>
              </p:ext>
            </p:extLst>
          </p:nvPr>
        </p:nvGraphicFramePr>
        <p:xfrm>
          <a:off x="2741098" y="5398978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L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8" name="TextBox 9">
            <a:extLst>
              <a:ext uri="{FF2B5EF4-FFF2-40B4-BE49-F238E27FC236}">
                <a16:creationId xmlns:a16="http://schemas.microsoft.com/office/drawing/2014/main" id="{9B6B32A0-376D-1847-B8AE-F7322C92D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4" y="585529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2024C76-D04A-B54C-9B15-7EF724D07865}"/>
              </a:ext>
            </a:extLst>
          </p:cNvPr>
          <p:cNvCxnSpPr>
            <a:cxnSpLocks/>
            <a:stCxn id="148" idx="3"/>
          </p:cNvCxnSpPr>
          <p:nvPr/>
        </p:nvCxnSpPr>
        <p:spPr bwMode="auto">
          <a:xfrm flipV="1">
            <a:off x="2166357" y="5519588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0" name="Right Brace 149">
            <a:extLst>
              <a:ext uri="{FF2B5EF4-FFF2-40B4-BE49-F238E27FC236}">
                <a16:creationId xmlns:a16="http://schemas.microsoft.com/office/drawing/2014/main" id="{73250E7B-B538-E849-B720-F213AC5F422A}"/>
              </a:ext>
            </a:extLst>
          </p:cNvPr>
          <p:cNvSpPr/>
          <p:nvPr/>
        </p:nvSpPr>
        <p:spPr>
          <a:xfrm>
            <a:off x="3177605" y="5398978"/>
            <a:ext cx="158294" cy="1272012"/>
          </a:xfrm>
          <a:prstGeom prst="rightBrace">
            <a:avLst>
              <a:gd name="adj1" fmla="val 112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243661D9-34C7-6049-8B5F-DCF07C0F00B3}"/>
              </a:ext>
            </a:extLst>
          </p:cNvPr>
          <p:cNvSpPr txBox="1"/>
          <p:nvPr/>
        </p:nvSpPr>
        <p:spPr>
          <a:xfrm>
            <a:off x="3277930" y="5890794"/>
            <a:ext cx="4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size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A7218EE-4FC6-4C4B-A78B-37883E76F195}"/>
              </a:ext>
            </a:extLst>
          </p:cNvPr>
          <p:cNvSpPr txBox="1"/>
          <p:nvPr/>
        </p:nvSpPr>
        <p:spPr>
          <a:xfrm>
            <a:off x="4975986" y="4957286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free(p)</a:t>
            </a:r>
          </a:p>
        </p:txBody>
      </p:sp>
      <p:sp>
        <p:nvSpPr>
          <p:cNvPr id="153" name="Rectangle: Rounded Corners 56">
            <a:extLst>
              <a:ext uri="{FF2B5EF4-FFF2-40B4-BE49-F238E27FC236}">
                <a16:creationId xmlns:a16="http://schemas.microsoft.com/office/drawing/2014/main" id="{136C6D32-8195-424E-A9B2-EB83438EC34E}"/>
              </a:ext>
            </a:extLst>
          </p:cNvPr>
          <p:cNvSpPr/>
          <p:nvPr/>
        </p:nvSpPr>
        <p:spPr>
          <a:xfrm>
            <a:off x="2509545" y="5328446"/>
            <a:ext cx="1519840" cy="1388692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E48344A-0541-F545-B033-D653B76AD8A0}"/>
              </a:ext>
            </a:extLst>
          </p:cNvPr>
          <p:cNvSpPr txBox="1"/>
          <p:nvPr/>
        </p:nvSpPr>
        <p:spPr>
          <a:xfrm>
            <a:off x="3688755" y="53199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8696FAD-94CF-D643-AC47-2C534E3DCE1D}"/>
              </a:ext>
            </a:extLst>
          </p:cNvPr>
          <p:cNvSpPr txBox="1"/>
          <p:nvPr/>
        </p:nvSpPr>
        <p:spPr>
          <a:xfrm>
            <a:off x="3695968" y="547364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6B6A55B-1AD8-B24C-A4AE-A174BAE7ECD0}"/>
              </a:ext>
            </a:extLst>
          </p:cNvPr>
          <p:cNvSpPr txBox="1"/>
          <p:nvPr/>
        </p:nvSpPr>
        <p:spPr>
          <a:xfrm>
            <a:off x="3697571" y="562739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9BA0D17-1224-7741-83B9-A41A4FB14C1B}"/>
              </a:ext>
            </a:extLst>
          </p:cNvPr>
          <p:cNvSpPr txBox="1"/>
          <p:nvPr/>
        </p:nvSpPr>
        <p:spPr>
          <a:xfrm>
            <a:off x="3695968" y="578114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CBA31BE-1DE1-6E44-A5C7-C3ED2324F799}"/>
              </a:ext>
            </a:extLst>
          </p:cNvPr>
          <p:cNvSpPr txBox="1"/>
          <p:nvPr/>
        </p:nvSpPr>
        <p:spPr>
          <a:xfrm>
            <a:off x="3688755" y="593489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E9FD268-C534-584D-B0D6-8E3849500732}"/>
              </a:ext>
            </a:extLst>
          </p:cNvPr>
          <p:cNvSpPr txBox="1"/>
          <p:nvPr/>
        </p:nvSpPr>
        <p:spPr>
          <a:xfrm>
            <a:off x="3685549" y="608864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AB96977-316C-884B-94AE-CAB882872A5B}"/>
              </a:ext>
            </a:extLst>
          </p:cNvPr>
          <p:cNvSpPr txBox="1"/>
          <p:nvPr/>
        </p:nvSpPr>
        <p:spPr>
          <a:xfrm>
            <a:off x="3695968" y="624238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D2E8472-4AFD-3541-B9BA-706CB3D4C509}"/>
              </a:ext>
            </a:extLst>
          </p:cNvPr>
          <p:cNvSpPr txBox="1"/>
          <p:nvPr/>
        </p:nvSpPr>
        <p:spPr>
          <a:xfrm>
            <a:off x="3681541" y="639613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graphicFrame>
        <p:nvGraphicFramePr>
          <p:cNvPr id="162" name="Table 161">
            <a:extLst>
              <a:ext uri="{FF2B5EF4-FFF2-40B4-BE49-F238E27FC236}">
                <a16:creationId xmlns:a16="http://schemas.microsoft.com/office/drawing/2014/main" id="{C45168A0-034A-E949-A63E-CF5E759E9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33908"/>
              </p:ext>
            </p:extLst>
          </p:nvPr>
        </p:nvGraphicFramePr>
        <p:xfrm>
          <a:off x="5220747" y="5398977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3" name="TextBox 9">
            <a:extLst>
              <a:ext uri="{FF2B5EF4-FFF2-40B4-BE49-F238E27FC236}">
                <a16:creationId xmlns:a16="http://schemas.microsoft.com/office/drawing/2014/main" id="{8FBF7050-7382-004D-B3E6-27A5130E4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43" y="5855292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B0AA0CD9-BEAE-0A4C-AB4C-BA6826497A7F}"/>
              </a:ext>
            </a:extLst>
          </p:cNvPr>
          <p:cNvCxnSpPr>
            <a:cxnSpLocks/>
            <a:stCxn id="163" idx="3"/>
          </p:cNvCxnSpPr>
          <p:nvPr/>
        </p:nvCxnSpPr>
        <p:spPr bwMode="auto">
          <a:xfrm flipV="1">
            <a:off x="4646006" y="5519587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5" name="Rectangle: Rounded Corners 78">
            <a:extLst>
              <a:ext uri="{FF2B5EF4-FFF2-40B4-BE49-F238E27FC236}">
                <a16:creationId xmlns:a16="http://schemas.microsoft.com/office/drawing/2014/main" id="{C40140FF-CC1D-1543-A4B6-F58318736A23}"/>
              </a:ext>
            </a:extLst>
          </p:cNvPr>
          <p:cNvSpPr/>
          <p:nvPr/>
        </p:nvSpPr>
        <p:spPr>
          <a:xfrm>
            <a:off x="4989195" y="5328445"/>
            <a:ext cx="1315547" cy="138869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315E1D74-1336-B847-A968-039E0CA9A400}"/>
              </a:ext>
            </a:extLst>
          </p:cNvPr>
          <p:cNvSpPr txBox="1"/>
          <p:nvPr/>
        </p:nvSpPr>
        <p:spPr>
          <a:xfrm>
            <a:off x="5860754" y="531989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5D219BB2-D3F6-0041-8743-A31F86ECE116}"/>
              </a:ext>
            </a:extLst>
          </p:cNvPr>
          <p:cNvSpPr txBox="1"/>
          <p:nvPr/>
        </p:nvSpPr>
        <p:spPr>
          <a:xfrm>
            <a:off x="5867967" y="547364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529009D-3E37-A14A-86CF-A252594DE328}"/>
              </a:ext>
            </a:extLst>
          </p:cNvPr>
          <p:cNvSpPr txBox="1"/>
          <p:nvPr/>
        </p:nvSpPr>
        <p:spPr>
          <a:xfrm>
            <a:off x="5869570" y="5627395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5449C53-EEAC-8149-8B80-B362FFB6378F}"/>
              </a:ext>
            </a:extLst>
          </p:cNvPr>
          <p:cNvSpPr txBox="1"/>
          <p:nvPr/>
        </p:nvSpPr>
        <p:spPr>
          <a:xfrm>
            <a:off x="5867967" y="5781143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C9BC847-57C3-4543-A0E0-D8C9628C2B87}"/>
              </a:ext>
            </a:extLst>
          </p:cNvPr>
          <p:cNvSpPr txBox="1"/>
          <p:nvPr/>
        </p:nvSpPr>
        <p:spPr>
          <a:xfrm>
            <a:off x="5860754" y="593489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1502AFF7-F320-C648-B962-3150ED115369}"/>
              </a:ext>
            </a:extLst>
          </p:cNvPr>
          <p:cNvSpPr txBox="1"/>
          <p:nvPr/>
        </p:nvSpPr>
        <p:spPr>
          <a:xfrm>
            <a:off x="5857548" y="60886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3E530E0-49A9-1F40-BD37-C01D6E493D45}"/>
              </a:ext>
            </a:extLst>
          </p:cNvPr>
          <p:cNvSpPr txBox="1"/>
          <p:nvPr/>
        </p:nvSpPr>
        <p:spPr>
          <a:xfrm>
            <a:off x="5867967" y="624238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A114F29-A646-434B-B428-4AE5C1A53B9A}"/>
              </a:ext>
            </a:extLst>
          </p:cNvPr>
          <p:cNvSpPr txBox="1"/>
          <p:nvPr/>
        </p:nvSpPr>
        <p:spPr>
          <a:xfrm>
            <a:off x="5853540" y="639613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41626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0FBA-E045-4237-A6AD-8BC27FC7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Filosofia: Responsabilização…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BA2A5-C8DC-4C44-BE20-E4949496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8026"/>
              </p:ext>
            </p:extLst>
          </p:nvPr>
        </p:nvGraphicFramePr>
        <p:xfrm>
          <a:off x="11211613" y="1534789"/>
          <a:ext cx="462227" cy="5180988"/>
        </p:xfrm>
        <a:graphic>
          <a:graphicData uri="http://schemas.openxmlformats.org/drawingml/2006/table">
            <a:tbl>
              <a:tblPr/>
              <a:tblGrid>
                <a:gridCol w="4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‘g’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02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83713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01193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‘e’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‘x’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‘\0’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044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7221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26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2021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A4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771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7C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67037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83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122482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80961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FEC495FA-E205-4C42-A89A-4702603F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610" y="1737236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a: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849294-FB95-4FE8-9CEC-AEA1C2ACEEE4}"/>
              </a:ext>
            </a:extLst>
          </p:cNvPr>
          <p:cNvSpPr txBox="1"/>
          <p:nvPr/>
        </p:nvSpPr>
        <p:spPr>
          <a:xfrm>
            <a:off x="6696382" y="1384567"/>
            <a:ext cx="94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Pointers</a:t>
            </a:r>
          </a:p>
        </p:txBody>
      </p:sp>
      <p:sp>
        <p:nvSpPr>
          <p:cNvPr id="94" name="TextBox 8">
            <a:extLst>
              <a:ext uri="{FF2B5EF4-FFF2-40B4-BE49-F238E27FC236}">
                <a16:creationId xmlns:a16="http://schemas.microsoft.com/office/drawing/2014/main" id="{158418E7-B32F-4651-B5E2-3C19BA45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000" y="2063834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b:</a:t>
            </a:r>
          </a:p>
        </p:txBody>
      </p:sp>
      <p:sp>
        <p:nvSpPr>
          <p:cNvPr id="95" name="TextBox 8">
            <a:extLst>
              <a:ext uri="{FF2B5EF4-FFF2-40B4-BE49-F238E27FC236}">
                <a16:creationId xmlns:a16="http://schemas.microsoft.com/office/drawing/2014/main" id="{1ED5DBD0-4283-4BFC-87B8-5B3F827F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831" y="3286216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c:</a:t>
            </a:r>
          </a:p>
        </p:txBody>
      </p:sp>
      <p:sp>
        <p:nvSpPr>
          <p:cNvPr id="97" name="TextBox 9">
            <a:extLst>
              <a:ext uri="{FF2B5EF4-FFF2-40B4-BE49-F238E27FC236}">
                <a16:creationId xmlns:a16="http://schemas.microsoft.com/office/drawing/2014/main" id="{5F85EDDA-580F-46F3-95A2-93D1AFB6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1691508"/>
            <a:ext cx="2905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a = ‘g’;</a:t>
            </a:r>
          </a:p>
          <a:p>
            <a:pPr eaLnBrk="1" hangingPunct="1"/>
            <a:r>
              <a:rPr lang="pt-PT" altLang="en-US" sz="1400" dirty="0" err="1">
                <a:latin typeface="+mn-lt"/>
              </a:rPr>
              <a:t>int</a:t>
            </a:r>
            <a:r>
              <a:rPr lang="pt-PT" altLang="en-US" sz="1400" dirty="0">
                <a:latin typeface="+mn-lt"/>
              </a:rPr>
              <a:t> b = 4980800;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c[6] = “</a:t>
            </a:r>
            <a:r>
              <a:rPr lang="pt-PT" altLang="en-US" sz="1400" dirty="0" err="1">
                <a:latin typeface="+mn-lt"/>
              </a:rPr>
              <a:t>Text</a:t>
            </a:r>
            <a:r>
              <a:rPr lang="pt-PT" altLang="en-US" sz="1400" dirty="0">
                <a:latin typeface="+mn-lt"/>
              </a:rPr>
              <a:t>”;</a:t>
            </a:r>
          </a:p>
        </p:txBody>
      </p:sp>
      <p:sp>
        <p:nvSpPr>
          <p:cNvPr id="101" name="TextBox 8">
            <a:extLst>
              <a:ext uri="{FF2B5EF4-FFF2-40B4-BE49-F238E27FC236}">
                <a16:creationId xmlns:a16="http://schemas.microsoft.com/office/drawing/2014/main" id="{650E2189-D14C-4C17-866A-6766256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247" y="5083808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p:</a:t>
            </a:r>
          </a:p>
        </p:txBody>
      </p:sp>
      <p:sp>
        <p:nvSpPr>
          <p:cNvPr id="106" name="TextBox 8">
            <a:extLst>
              <a:ext uri="{FF2B5EF4-FFF2-40B4-BE49-F238E27FC236}">
                <a16:creationId xmlns:a16="http://schemas.microsoft.com/office/drawing/2014/main" id="{3BA0261A-7E40-4748-93C5-BB794439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1517748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A425:</a:t>
            </a:r>
          </a:p>
        </p:txBody>
      </p:sp>
      <p:sp>
        <p:nvSpPr>
          <p:cNvPr id="107" name="TextBox 8">
            <a:extLst>
              <a:ext uri="{FF2B5EF4-FFF2-40B4-BE49-F238E27FC236}">
                <a16:creationId xmlns:a16="http://schemas.microsoft.com/office/drawing/2014/main" id="{5D214B3F-D932-4C14-9D18-2FE5D29B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91" y="6413724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A435:</a:t>
            </a:r>
          </a:p>
        </p:txBody>
      </p:sp>
      <p:sp>
        <p:nvSpPr>
          <p:cNvPr id="109" name="TextBox 9">
            <a:extLst>
              <a:ext uri="{FF2B5EF4-FFF2-40B4-BE49-F238E27FC236}">
                <a16:creationId xmlns:a16="http://schemas.microsoft.com/office/drawing/2014/main" id="{F2E1697F-F5F5-42DB-8A1B-6B2F4BC43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849" y="3817150"/>
            <a:ext cx="326491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rgbClr val="0033CC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 *p1 = &amp;b;</a:t>
            </a:r>
          </a:p>
          <a:p>
            <a:pPr eaLnBrk="1" hangingPunct="1"/>
            <a:r>
              <a:rPr lang="pt-PT" altLang="en-US" sz="1400" dirty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*p1 == 4980800</a:t>
            </a:r>
          </a:p>
          <a:p>
            <a:pPr eaLnBrk="1" hangingPunct="1">
              <a:spcAft>
                <a:spcPts val="600"/>
              </a:spcAft>
            </a:pPr>
            <a:r>
              <a:rPr lang="pt-PT" altLang="en-US" sz="1400" dirty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*(p1+1) == 1954047316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//0x74786554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solidFill>
                  <a:srgbClr val="CC00FF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 *p2 = (</a:t>
            </a:r>
            <a:r>
              <a:rPr lang="pt-PT" altLang="en-US" sz="1400" dirty="0" err="1">
                <a:solidFill>
                  <a:srgbClr val="CC00FF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 *) &amp;a;</a:t>
            </a:r>
          </a:p>
          <a:p>
            <a:pPr eaLnBrk="1" hangingPunct="1"/>
            <a:r>
              <a:rPr lang="pt-PT" altLang="en-US" sz="1400" dirty="0">
                <a:solidFill>
                  <a:srgbClr val="CC00FF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*p2 == 1275084903</a:t>
            </a:r>
            <a:r>
              <a:rPr lang="pt-PT" altLang="en-US" sz="1100" dirty="0">
                <a:solidFill>
                  <a:srgbClr val="CC00FF"/>
                </a:solidFill>
                <a:latin typeface="+mn-lt"/>
              </a:rPr>
              <a:t>        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//0x4C004067</a:t>
            </a:r>
          </a:p>
        </p:txBody>
      </p:sp>
      <p:sp>
        <p:nvSpPr>
          <p:cNvPr id="61" name="TextBox 8">
            <a:extLst>
              <a:ext uri="{FF2B5EF4-FFF2-40B4-BE49-F238E27FC236}">
                <a16:creationId xmlns:a16="http://schemas.microsoft.com/office/drawing/2014/main" id="{14D697A4-D3EB-409D-890C-BBCEBBE1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990" y="6290365"/>
            <a:ext cx="63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chemeClr val="tx1"/>
                </a:solidFill>
              </a:rPr>
              <a:t>p1:</a:t>
            </a: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F3119E60-9A48-4766-ACB2-58D37AC37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419" y="5163160"/>
            <a:ext cx="32649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2000" b="1" dirty="0">
                <a:solidFill>
                  <a:srgbClr val="0033CC"/>
                </a:solidFill>
                <a:latin typeface="+mn-lt"/>
              </a:rPr>
              <a:t>*p1 = 2;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B88C790A-EFF7-401B-90C6-18B1A9DD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594" y="3340960"/>
            <a:ext cx="534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rgbClr val="0033CC"/>
                </a:solidFill>
              </a:rPr>
              <a:t>p1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1CF0B12-7FE7-46D6-82AF-963923AF6D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0270380" y="2489828"/>
            <a:ext cx="523865" cy="937318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TextBox 9">
            <a:extLst>
              <a:ext uri="{FF2B5EF4-FFF2-40B4-BE49-F238E27FC236}">
                <a16:creationId xmlns:a16="http://schemas.microsoft.com/office/drawing/2014/main" id="{16946E47-3F3F-854C-820E-6418CBBBF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2435249"/>
            <a:ext cx="2905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char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*p = &amp;a;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*p == ‘g’;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*(p+1) == ‘@’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*(p+2) == ‘\0’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*(p+3) == ‘L’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*(p+11) == ‘&amp;’</a:t>
            </a:r>
          </a:p>
        </p:txBody>
      </p:sp>
      <p:pic>
        <p:nvPicPr>
          <p:cNvPr id="77" name="Picture 2" descr="Resultado de imagem para dennis ritchie poem">
            <a:extLst>
              <a:ext uri="{FF2B5EF4-FFF2-40B4-BE49-F238E27FC236}">
                <a16:creationId xmlns:a16="http://schemas.microsoft.com/office/drawing/2014/main" id="{E5907DB1-1A9A-7649-842F-77FC7A829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0" y="1441604"/>
            <a:ext cx="4733432" cy="33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Imagem relacionada">
            <a:extLst>
              <a:ext uri="{FF2B5EF4-FFF2-40B4-BE49-F238E27FC236}">
                <a16:creationId xmlns:a16="http://schemas.microsoft.com/office/drawing/2014/main" id="{3DFCC1E1-D62B-2B43-A1DE-7170C887E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12" y="5561204"/>
            <a:ext cx="751089" cy="9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9">
            <a:extLst>
              <a:ext uri="{FF2B5EF4-FFF2-40B4-BE49-F238E27FC236}">
                <a16:creationId xmlns:a16="http://schemas.microsoft.com/office/drawing/2014/main" id="{D96352AE-CAF9-4547-9735-9DEA1E3D0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86" y="567654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618022BB-0D86-2547-9557-5B5C733DEE7F}"/>
              </a:ext>
            </a:extLst>
          </p:cNvPr>
          <p:cNvCxnSpPr>
            <a:cxnSpLocks/>
          </p:cNvCxnSpPr>
          <p:nvPr/>
        </p:nvCxnSpPr>
        <p:spPr bwMode="auto">
          <a:xfrm flipV="1">
            <a:off x="949721" y="5519588"/>
            <a:ext cx="0" cy="25096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A95C820-E370-7144-B3D4-5F478304A54A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4265" y="5940914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42FB7732-09C5-F340-8187-71A29940157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7173" y="5597723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8EBA121C-E96C-0C4D-A770-78DD31923850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824576" y="6282248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4A9B637E-7DB3-394D-930F-AC5598B32781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1102767" y="6125522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0BF3EAA-6594-3743-AFEA-58BDE97C6FF9}"/>
              </a:ext>
            </a:extLst>
          </p:cNvPr>
          <p:cNvGrpSpPr/>
          <p:nvPr/>
        </p:nvGrpSpPr>
        <p:grpSpPr>
          <a:xfrm>
            <a:off x="544887" y="5518217"/>
            <a:ext cx="404834" cy="421327"/>
            <a:chOff x="805736" y="5539624"/>
            <a:chExt cx="404834" cy="421327"/>
          </a:xfrm>
        </p:grpSpPr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347E4FF2-E5DC-304E-B0FD-F23AFACAC3C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10570" y="5539624"/>
              <a:ext cx="0" cy="25096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20071814-EE7C-F844-AB7F-72224B774E2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5736" y="5960950"/>
              <a:ext cx="250291" cy="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C8E5C00-8F31-224A-BB45-E0BCCFC1E1C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7462" y="5617760"/>
              <a:ext cx="175657" cy="204632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80E25CB7-FA38-7A4F-9D55-C37527DA60A7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249" y="6131700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F013C611-84F9-EF40-8705-D542F26334E3}"/>
              </a:ext>
            </a:extLst>
          </p:cNvPr>
          <p:cNvSpPr txBox="1"/>
          <p:nvPr/>
        </p:nvSpPr>
        <p:spPr>
          <a:xfrm>
            <a:off x="518160" y="4961278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B127FFF-73E7-7042-8316-B51E2827ABB8}"/>
              </a:ext>
            </a:extLst>
          </p:cNvPr>
          <p:cNvSpPr txBox="1"/>
          <p:nvPr/>
        </p:nvSpPr>
        <p:spPr>
          <a:xfrm>
            <a:off x="1772319" y="4957286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 = malloc(&lt;size in bytes&gt;)</a:t>
            </a:r>
          </a:p>
        </p:txBody>
      </p:sp>
      <p:graphicFrame>
        <p:nvGraphicFramePr>
          <p:cNvPr id="149" name="Table 148">
            <a:extLst>
              <a:ext uri="{FF2B5EF4-FFF2-40B4-BE49-F238E27FC236}">
                <a16:creationId xmlns:a16="http://schemas.microsoft.com/office/drawing/2014/main" id="{94F200C3-781A-3F41-8E23-4E2D0DD3C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3388"/>
              </p:ext>
            </p:extLst>
          </p:nvPr>
        </p:nvGraphicFramePr>
        <p:xfrm>
          <a:off x="2741098" y="5398978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L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0" name="TextBox 9">
            <a:extLst>
              <a:ext uri="{FF2B5EF4-FFF2-40B4-BE49-F238E27FC236}">
                <a16:creationId xmlns:a16="http://schemas.microsoft.com/office/drawing/2014/main" id="{095090B2-028C-4944-B5DD-694FDFC2F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4" y="585529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A747B2A9-E541-E34A-8539-BF1C2A7E0874}"/>
              </a:ext>
            </a:extLst>
          </p:cNvPr>
          <p:cNvCxnSpPr>
            <a:cxnSpLocks/>
            <a:stCxn id="150" idx="3"/>
          </p:cNvCxnSpPr>
          <p:nvPr/>
        </p:nvCxnSpPr>
        <p:spPr bwMode="auto">
          <a:xfrm flipV="1">
            <a:off x="2166357" y="5519588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2" name="Right Brace 151">
            <a:extLst>
              <a:ext uri="{FF2B5EF4-FFF2-40B4-BE49-F238E27FC236}">
                <a16:creationId xmlns:a16="http://schemas.microsoft.com/office/drawing/2014/main" id="{BC72B0C6-F188-F640-8B76-14D4813A1AAB}"/>
              </a:ext>
            </a:extLst>
          </p:cNvPr>
          <p:cNvSpPr/>
          <p:nvPr/>
        </p:nvSpPr>
        <p:spPr>
          <a:xfrm>
            <a:off x="3177605" y="5398978"/>
            <a:ext cx="158294" cy="1272012"/>
          </a:xfrm>
          <a:prstGeom prst="rightBrace">
            <a:avLst>
              <a:gd name="adj1" fmla="val 112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CF0D1E70-2ECE-1C4D-8FC7-B3BFA9B9B212}"/>
              </a:ext>
            </a:extLst>
          </p:cNvPr>
          <p:cNvSpPr txBox="1"/>
          <p:nvPr/>
        </p:nvSpPr>
        <p:spPr>
          <a:xfrm>
            <a:off x="3277930" y="5890794"/>
            <a:ext cx="4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size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B7377C48-9690-454F-97DC-25778D490DF8}"/>
              </a:ext>
            </a:extLst>
          </p:cNvPr>
          <p:cNvSpPr txBox="1"/>
          <p:nvPr/>
        </p:nvSpPr>
        <p:spPr>
          <a:xfrm>
            <a:off x="4975986" y="4957286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free(p)</a:t>
            </a:r>
          </a:p>
        </p:txBody>
      </p:sp>
      <p:sp>
        <p:nvSpPr>
          <p:cNvPr id="155" name="Rectangle: Rounded Corners 56">
            <a:extLst>
              <a:ext uri="{FF2B5EF4-FFF2-40B4-BE49-F238E27FC236}">
                <a16:creationId xmlns:a16="http://schemas.microsoft.com/office/drawing/2014/main" id="{2CE39926-E449-0A4B-96FE-45D7BDDDF4A3}"/>
              </a:ext>
            </a:extLst>
          </p:cNvPr>
          <p:cNvSpPr/>
          <p:nvPr/>
        </p:nvSpPr>
        <p:spPr>
          <a:xfrm>
            <a:off x="2509545" y="5328446"/>
            <a:ext cx="1519840" cy="1388692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D39C765-3D11-9D4B-BF8F-BF09A603FDF4}"/>
              </a:ext>
            </a:extLst>
          </p:cNvPr>
          <p:cNvSpPr txBox="1"/>
          <p:nvPr/>
        </p:nvSpPr>
        <p:spPr>
          <a:xfrm>
            <a:off x="3688755" y="53199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AFD34BD-3C7A-DD4C-8BC0-63FA57361372}"/>
              </a:ext>
            </a:extLst>
          </p:cNvPr>
          <p:cNvSpPr txBox="1"/>
          <p:nvPr/>
        </p:nvSpPr>
        <p:spPr>
          <a:xfrm>
            <a:off x="3695968" y="547364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8F38697-08CB-7F49-B8D7-0F300FFA4732}"/>
              </a:ext>
            </a:extLst>
          </p:cNvPr>
          <p:cNvSpPr txBox="1"/>
          <p:nvPr/>
        </p:nvSpPr>
        <p:spPr>
          <a:xfrm>
            <a:off x="3697571" y="562739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9A56818C-02D6-D146-8BF4-995675027468}"/>
              </a:ext>
            </a:extLst>
          </p:cNvPr>
          <p:cNvSpPr txBox="1"/>
          <p:nvPr/>
        </p:nvSpPr>
        <p:spPr>
          <a:xfrm>
            <a:off x="3695968" y="578114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B0EA3AEA-5CB4-4F44-8427-EF67363E3BE4}"/>
              </a:ext>
            </a:extLst>
          </p:cNvPr>
          <p:cNvSpPr txBox="1"/>
          <p:nvPr/>
        </p:nvSpPr>
        <p:spPr>
          <a:xfrm>
            <a:off x="3688755" y="593489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9A50F25-A60C-1C4E-A0A2-FBF0C0B8DAA5}"/>
              </a:ext>
            </a:extLst>
          </p:cNvPr>
          <p:cNvSpPr txBox="1"/>
          <p:nvPr/>
        </p:nvSpPr>
        <p:spPr>
          <a:xfrm>
            <a:off x="3685549" y="608864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CE6A36D-ED12-8A4B-87B7-D58363D146C5}"/>
              </a:ext>
            </a:extLst>
          </p:cNvPr>
          <p:cNvSpPr txBox="1"/>
          <p:nvPr/>
        </p:nvSpPr>
        <p:spPr>
          <a:xfrm>
            <a:off x="3695968" y="624238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BE81BC1-9715-0B43-944E-4CA6E84BD92A}"/>
              </a:ext>
            </a:extLst>
          </p:cNvPr>
          <p:cNvSpPr txBox="1"/>
          <p:nvPr/>
        </p:nvSpPr>
        <p:spPr>
          <a:xfrm>
            <a:off x="3681541" y="639613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36F10F99-B6C9-4041-8DEE-CF0774300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33908"/>
              </p:ext>
            </p:extLst>
          </p:nvPr>
        </p:nvGraphicFramePr>
        <p:xfrm>
          <a:off x="5220747" y="5398977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5" name="TextBox 9">
            <a:extLst>
              <a:ext uri="{FF2B5EF4-FFF2-40B4-BE49-F238E27FC236}">
                <a16:creationId xmlns:a16="http://schemas.microsoft.com/office/drawing/2014/main" id="{E7E5F01F-C761-E242-92A8-0431DB47C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43" y="5855292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FE1CD935-3CE5-E34A-B3BC-4FC64D247C56}"/>
              </a:ext>
            </a:extLst>
          </p:cNvPr>
          <p:cNvCxnSpPr>
            <a:cxnSpLocks/>
            <a:stCxn id="165" idx="3"/>
          </p:cNvCxnSpPr>
          <p:nvPr/>
        </p:nvCxnSpPr>
        <p:spPr bwMode="auto">
          <a:xfrm flipV="1">
            <a:off x="4646006" y="5519587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7" name="Rectangle: Rounded Corners 78">
            <a:extLst>
              <a:ext uri="{FF2B5EF4-FFF2-40B4-BE49-F238E27FC236}">
                <a16:creationId xmlns:a16="http://schemas.microsoft.com/office/drawing/2014/main" id="{2FD25E6A-2F06-B94C-B100-978B559D9A0A}"/>
              </a:ext>
            </a:extLst>
          </p:cNvPr>
          <p:cNvSpPr/>
          <p:nvPr/>
        </p:nvSpPr>
        <p:spPr>
          <a:xfrm>
            <a:off x="4989195" y="5328445"/>
            <a:ext cx="1315547" cy="138869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2E97588-D45A-894A-A489-15BDC76BE921}"/>
              </a:ext>
            </a:extLst>
          </p:cNvPr>
          <p:cNvSpPr txBox="1"/>
          <p:nvPr/>
        </p:nvSpPr>
        <p:spPr>
          <a:xfrm>
            <a:off x="5860754" y="531989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3F51361C-299F-BB4F-A9AA-7A32818E38D5}"/>
              </a:ext>
            </a:extLst>
          </p:cNvPr>
          <p:cNvSpPr txBox="1"/>
          <p:nvPr/>
        </p:nvSpPr>
        <p:spPr>
          <a:xfrm>
            <a:off x="5867967" y="547364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29F5C2B5-BAE1-5A47-ACC7-17EE2B154475}"/>
              </a:ext>
            </a:extLst>
          </p:cNvPr>
          <p:cNvSpPr txBox="1"/>
          <p:nvPr/>
        </p:nvSpPr>
        <p:spPr>
          <a:xfrm>
            <a:off x="5869570" y="5627395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D87FD82-5318-8740-B6FB-59E9E42561B5}"/>
              </a:ext>
            </a:extLst>
          </p:cNvPr>
          <p:cNvSpPr txBox="1"/>
          <p:nvPr/>
        </p:nvSpPr>
        <p:spPr>
          <a:xfrm>
            <a:off x="5867967" y="5781143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068749B-3EA9-8B46-8F7B-B60A6407F04C}"/>
              </a:ext>
            </a:extLst>
          </p:cNvPr>
          <p:cNvSpPr txBox="1"/>
          <p:nvPr/>
        </p:nvSpPr>
        <p:spPr>
          <a:xfrm>
            <a:off x="5860754" y="593489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06ADB74-A744-7F4A-8230-AF78D53AB65F}"/>
              </a:ext>
            </a:extLst>
          </p:cNvPr>
          <p:cNvSpPr txBox="1"/>
          <p:nvPr/>
        </p:nvSpPr>
        <p:spPr>
          <a:xfrm>
            <a:off x="5857548" y="60886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14BCEAD-73BB-1642-B441-75FE18C262D3}"/>
              </a:ext>
            </a:extLst>
          </p:cNvPr>
          <p:cNvSpPr txBox="1"/>
          <p:nvPr/>
        </p:nvSpPr>
        <p:spPr>
          <a:xfrm>
            <a:off x="5867967" y="624238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4641B3EC-73E7-5D44-806A-288D7574D525}"/>
              </a:ext>
            </a:extLst>
          </p:cNvPr>
          <p:cNvSpPr txBox="1"/>
          <p:nvPr/>
        </p:nvSpPr>
        <p:spPr>
          <a:xfrm>
            <a:off x="5853540" y="639613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132970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A0FBA-E045-4237-A6AD-8BC27FC7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Filosofia: Responsabilização…</a:t>
            </a:r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BA2A5-C8DC-4C44-BE20-E49494962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231039"/>
              </p:ext>
            </p:extLst>
          </p:nvPr>
        </p:nvGraphicFramePr>
        <p:xfrm>
          <a:off x="11211613" y="1532476"/>
          <a:ext cx="462227" cy="5180988"/>
        </p:xfrm>
        <a:graphic>
          <a:graphicData uri="http://schemas.openxmlformats.org/drawingml/2006/table">
            <a:tbl>
              <a:tblPr/>
              <a:tblGrid>
                <a:gridCol w="4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‘g’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02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683713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01193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‘e’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‘x’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326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‘t’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02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8044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272217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20212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00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07711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7C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670379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83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122482"/>
                  </a:ext>
                </a:extLst>
              </a:tr>
              <a:tr h="28832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N W3" charset="-128"/>
                        <a:sym typeface="Tahoma" charset="0"/>
                      </a:endParaRP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880961"/>
                  </a:ext>
                </a:extLst>
              </a:tr>
            </a:tbl>
          </a:graphicData>
        </a:graphic>
      </p:graphicFrame>
      <p:sp>
        <p:nvSpPr>
          <p:cNvPr id="6" name="TextBox 8">
            <a:extLst>
              <a:ext uri="{FF2B5EF4-FFF2-40B4-BE49-F238E27FC236}">
                <a16:creationId xmlns:a16="http://schemas.microsoft.com/office/drawing/2014/main" id="{FEC495FA-E205-4C42-A89A-4702603F2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610" y="1734923"/>
            <a:ext cx="455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a: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2849294-FB95-4FE8-9CEC-AEA1C2ACEEE4}"/>
              </a:ext>
            </a:extLst>
          </p:cNvPr>
          <p:cNvSpPr txBox="1"/>
          <p:nvPr/>
        </p:nvSpPr>
        <p:spPr>
          <a:xfrm>
            <a:off x="6696382" y="1384567"/>
            <a:ext cx="94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Pointers</a:t>
            </a:r>
          </a:p>
        </p:txBody>
      </p:sp>
      <p:sp>
        <p:nvSpPr>
          <p:cNvPr id="94" name="TextBox 8">
            <a:extLst>
              <a:ext uri="{FF2B5EF4-FFF2-40B4-BE49-F238E27FC236}">
                <a16:creationId xmlns:a16="http://schemas.microsoft.com/office/drawing/2014/main" id="{158418E7-B32F-4651-B5E2-3C19BA45C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6000" y="2061521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b:</a:t>
            </a:r>
          </a:p>
        </p:txBody>
      </p:sp>
      <p:sp>
        <p:nvSpPr>
          <p:cNvPr id="95" name="TextBox 8">
            <a:extLst>
              <a:ext uri="{FF2B5EF4-FFF2-40B4-BE49-F238E27FC236}">
                <a16:creationId xmlns:a16="http://schemas.microsoft.com/office/drawing/2014/main" id="{1ED5DBD0-4283-4BFC-87B8-5B3F827F0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831" y="3283903"/>
            <a:ext cx="436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c:</a:t>
            </a:r>
          </a:p>
        </p:txBody>
      </p:sp>
      <p:sp>
        <p:nvSpPr>
          <p:cNvPr id="97" name="TextBox 9">
            <a:extLst>
              <a:ext uri="{FF2B5EF4-FFF2-40B4-BE49-F238E27FC236}">
                <a16:creationId xmlns:a16="http://schemas.microsoft.com/office/drawing/2014/main" id="{5F85EDDA-580F-46F3-95A2-93D1AFB6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1691508"/>
            <a:ext cx="29057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a = ‘g’;</a:t>
            </a:r>
          </a:p>
          <a:p>
            <a:pPr eaLnBrk="1" hangingPunct="1"/>
            <a:r>
              <a:rPr lang="pt-PT" altLang="en-US" sz="1400" dirty="0" err="1">
                <a:latin typeface="+mn-lt"/>
              </a:rPr>
              <a:t>int</a:t>
            </a:r>
            <a:r>
              <a:rPr lang="pt-PT" altLang="en-US" sz="1400" dirty="0">
                <a:latin typeface="+mn-lt"/>
              </a:rPr>
              <a:t> b = 4980800;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latin typeface="+mn-lt"/>
              </a:rPr>
              <a:t>char</a:t>
            </a:r>
            <a:r>
              <a:rPr lang="pt-PT" altLang="en-US" sz="1400" dirty="0">
                <a:latin typeface="+mn-lt"/>
              </a:rPr>
              <a:t> c[6] = “</a:t>
            </a:r>
            <a:r>
              <a:rPr lang="pt-PT" altLang="en-US" sz="1400" dirty="0" err="1">
                <a:latin typeface="+mn-lt"/>
              </a:rPr>
              <a:t>Text</a:t>
            </a:r>
            <a:r>
              <a:rPr lang="pt-PT" altLang="en-US" sz="1400" dirty="0">
                <a:latin typeface="+mn-lt"/>
              </a:rPr>
              <a:t>”;</a:t>
            </a:r>
          </a:p>
        </p:txBody>
      </p:sp>
      <p:sp>
        <p:nvSpPr>
          <p:cNvPr id="101" name="TextBox 8">
            <a:extLst>
              <a:ext uri="{FF2B5EF4-FFF2-40B4-BE49-F238E27FC236}">
                <a16:creationId xmlns:a16="http://schemas.microsoft.com/office/drawing/2014/main" id="{650E2189-D14C-4C17-866A-676625667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247" y="5081495"/>
            <a:ext cx="463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p:</a:t>
            </a:r>
          </a:p>
        </p:txBody>
      </p:sp>
      <p:sp>
        <p:nvSpPr>
          <p:cNvPr id="106" name="TextBox 8">
            <a:extLst>
              <a:ext uri="{FF2B5EF4-FFF2-40B4-BE49-F238E27FC236}">
                <a16:creationId xmlns:a16="http://schemas.microsoft.com/office/drawing/2014/main" id="{3BA0261A-7E40-4748-93C5-BB794439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6940" y="1515435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A425:</a:t>
            </a:r>
          </a:p>
        </p:txBody>
      </p:sp>
      <p:sp>
        <p:nvSpPr>
          <p:cNvPr id="107" name="TextBox 8">
            <a:extLst>
              <a:ext uri="{FF2B5EF4-FFF2-40B4-BE49-F238E27FC236}">
                <a16:creationId xmlns:a16="http://schemas.microsoft.com/office/drawing/2014/main" id="{5D214B3F-D932-4C14-9D18-2FE5D29B7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91" y="6411411"/>
            <a:ext cx="1229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b="1" dirty="0">
                <a:solidFill>
                  <a:schemeClr val="bg1">
                    <a:lumMod val="75000"/>
                  </a:schemeClr>
                </a:solidFill>
              </a:rPr>
              <a:t>837C A435:</a:t>
            </a:r>
          </a:p>
        </p:txBody>
      </p:sp>
      <p:sp>
        <p:nvSpPr>
          <p:cNvPr id="109" name="TextBox 9">
            <a:extLst>
              <a:ext uri="{FF2B5EF4-FFF2-40B4-BE49-F238E27FC236}">
                <a16:creationId xmlns:a16="http://schemas.microsoft.com/office/drawing/2014/main" id="{F2E1697F-F5F5-42DB-8A1B-6B2F4BC43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849" y="3817150"/>
            <a:ext cx="326491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rgbClr val="0033CC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 *p1 = &amp;b;</a:t>
            </a:r>
          </a:p>
          <a:p>
            <a:pPr eaLnBrk="1" hangingPunct="1"/>
            <a:r>
              <a:rPr lang="pt-PT" altLang="en-US" sz="1400" dirty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*p1 == 4980800</a:t>
            </a:r>
          </a:p>
          <a:p>
            <a:pPr eaLnBrk="1" hangingPunct="1">
              <a:spcAft>
                <a:spcPts val="600"/>
              </a:spcAft>
            </a:pPr>
            <a:r>
              <a:rPr lang="pt-PT" altLang="en-US" sz="1400" dirty="0">
                <a:solidFill>
                  <a:srgbClr val="0033CC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0033CC"/>
                </a:solidFill>
                <a:latin typeface="+mn-lt"/>
              </a:rPr>
              <a:t>*(p1+1) == 1954047316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//0x74786554</a:t>
            </a:r>
            <a:endParaRPr lang="pt-PT" altLang="en-US" sz="1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eaLnBrk="1" hangingPunct="1"/>
            <a:r>
              <a:rPr lang="pt-PT" altLang="en-US" sz="1400" dirty="0" err="1">
                <a:solidFill>
                  <a:srgbClr val="CC00FF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 *p2 = (</a:t>
            </a:r>
            <a:r>
              <a:rPr lang="pt-PT" altLang="en-US" sz="1400" dirty="0" err="1">
                <a:solidFill>
                  <a:srgbClr val="CC00FF"/>
                </a:solidFill>
                <a:latin typeface="+mn-lt"/>
              </a:rPr>
              <a:t>int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 *) &amp;a;</a:t>
            </a:r>
          </a:p>
          <a:p>
            <a:pPr eaLnBrk="1" hangingPunct="1"/>
            <a:r>
              <a:rPr lang="pt-PT" altLang="en-US" sz="1400" dirty="0">
                <a:solidFill>
                  <a:srgbClr val="CC00FF"/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rgbClr val="CC00FF"/>
                </a:solidFill>
                <a:latin typeface="+mn-lt"/>
              </a:rPr>
              <a:t>*p2 == 1275084903</a:t>
            </a:r>
            <a:r>
              <a:rPr lang="pt-PT" altLang="en-US" sz="1100" dirty="0">
                <a:solidFill>
                  <a:srgbClr val="CC00FF"/>
                </a:solidFill>
                <a:latin typeface="+mn-lt"/>
              </a:rPr>
              <a:t>          </a:t>
            </a:r>
            <a:r>
              <a:rPr lang="pt-PT" alt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//0x4C004067</a:t>
            </a:r>
          </a:p>
        </p:txBody>
      </p:sp>
      <p:sp>
        <p:nvSpPr>
          <p:cNvPr id="61" name="TextBox 8">
            <a:extLst>
              <a:ext uri="{FF2B5EF4-FFF2-40B4-BE49-F238E27FC236}">
                <a16:creationId xmlns:a16="http://schemas.microsoft.com/office/drawing/2014/main" id="{14D697A4-D3EB-409D-890C-BBCEBBE1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2990" y="6288052"/>
            <a:ext cx="63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chemeClr val="tx1"/>
                </a:solidFill>
              </a:rPr>
              <a:t>p1:</a:t>
            </a:r>
          </a:p>
        </p:txBody>
      </p:sp>
      <p:sp>
        <p:nvSpPr>
          <p:cNvPr id="63" name="TextBox 9">
            <a:extLst>
              <a:ext uri="{FF2B5EF4-FFF2-40B4-BE49-F238E27FC236}">
                <a16:creationId xmlns:a16="http://schemas.microsoft.com/office/drawing/2014/main" id="{F3119E60-9A48-4766-ACB2-58D37AC37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419" y="5163161"/>
            <a:ext cx="32649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2000" b="1" dirty="0">
                <a:solidFill>
                  <a:srgbClr val="0033CC"/>
                </a:solidFill>
                <a:latin typeface="+mn-lt"/>
              </a:rPr>
              <a:t>*p1 = 2;</a:t>
            </a:r>
          </a:p>
          <a:p>
            <a:pPr eaLnBrk="1" hangingPunct="1"/>
            <a:endParaRPr lang="pt-PT" altLang="en-US" sz="2000" b="1" dirty="0">
              <a:solidFill>
                <a:srgbClr val="0033CC"/>
              </a:solidFill>
              <a:latin typeface="+mn-lt"/>
            </a:endParaRPr>
          </a:p>
          <a:p>
            <a:pPr eaLnBrk="1" hangingPunct="1"/>
            <a:r>
              <a:rPr lang="pt-PT" altLang="en-US" sz="2000" b="1" dirty="0">
                <a:solidFill>
                  <a:srgbClr val="FF0000"/>
                </a:solidFill>
                <a:latin typeface="+mn-lt"/>
              </a:rPr>
              <a:t>*(p1+2) = 2;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B88C790A-EFF7-401B-90C6-18B1A9DDF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594" y="3338647"/>
            <a:ext cx="534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>
                <a:solidFill>
                  <a:srgbClr val="0033CC"/>
                </a:solidFill>
              </a:rPr>
              <a:t>p1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1CF0B12-7FE7-46D6-82AF-963923AF6D2D}"/>
              </a:ext>
            </a:extLst>
          </p:cNvPr>
          <p:cNvCxnSpPr>
            <a:cxnSpLocks/>
          </p:cNvCxnSpPr>
          <p:nvPr/>
        </p:nvCxnSpPr>
        <p:spPr bwMode="auto">
          <a:xfrm flipV="1">
            <a:off x="10270380" y="2487515"/>
            <a:ext cx="523865" cy="937318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TextBox 9">
            <a:extLst>
              <a:ext uri="{FF2B5EF4-FFF2-40B4-BE49-F238E27FC236}">
                <a16:creationId xmlns:a16="http://schemas.microsoft.com/office/drawing/2014/main" id="{059EC75F-C330-2D4D-B323-05CBA22F8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948" y="2435249"/>
            <a:ext cx="29057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 err="1">
                <a:solidFill>
                  <a:schemeClr val="accent3">
                    <a:lumMod val="75000"/>
                  </a:schemeClr>
                </a:solidFill>
                <a:latin typeface="+mn-lt"/>
              </a:rPr>
              <a:t>char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*p = &amp;a;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*p == ‘g’;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*(p+1) == ‘@’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*(p+2) == ‘\0’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*(p+3) == ‘L’</a:t>
            </a:r>
          </a:p>
          <a:p>
            <a:pPr eaLnBrk="1" hangingPunct="1"/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    </a:t>
            </a:r>
            <a:r>
              <a:rPr lang="pt-PT" altLang="en-US" sz="14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*(p+11) == ‘&amp;’</a:t>
            </a:r>
          </a:p>
        </p:txBody>
      </p:sp>
      <p:pic>
        <p:nvPicPr>
          <p:cNvPr id="77" name="Picture 2" descr="Resultado de imagem para dennis ritchie poem">
            <a:extLst>
              <a:ext uri="{FF2B5EF4-FFF2-40B4-BE49-F238E27FC236}">
                <a16:creationId xmlns:a16="http://schemas.microsoft.com/office/drawing/2014/main" id="{8AD2B2D5-2E30-BD42-91F0-FAF8C3781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0" y="1441604"/>
            <a:ext cx="4733432" cy="335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Imagem relacionada">
            <a:extLst>
              <a:ext uri="{FF2B5EF4-FFF2-40B4-BE49-F238E27FC236}">
                <a16:creationId xmlns:a16="http://schemas.microsoft.com/office/drawing/2014/main" id="{C7190A30-A2C6-3F4F-84E8-2ADE4C04E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12" y="5561204"/>
            <a:ext cx="751089" cy="9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9">
            <a:extLst>
              <a:ext uri="{FF2B5EF4-FFF2-40B4-BE49-F238E27FC236}">
                <a16:creationId xmlns:a16="http://schemas.microsoft.com/office/drawing/2014/main" id="{709B1B56-6353-B94F-946C-6CFEA877B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86" y="567654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111F9E25-EC61-4143-A2C9-BD33F6B39EF9}"/>
              </a:ext>
            </a:extLst>
          </p:cNvPr>
          <p:cNvCxnSpPr>
            <a:cxnSpLocks/>
          </p:cNvCxnSpPr>
          <p:nvPr/>
        </p:nvCxnSpPr>
        <p:spPr bwMode="auto">
          <a:xfrm flipV="1">
            <a:off x="949721" y="5519588"/>
            <a:ext cx="0" cy="25096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27486C86-2422-8B42-A29D-3895482606F1}"/>
              </a:ext>
            </a:extLst>
          </p:cNvPr>
          <p:cNvCxnSpPr>
            <a:cxnSpLocks/>
          </p:cNvCxnSpPr>
          <p:nvPr/>
        </p:nvCxnSpPr>
        <p:spPr bwMode="auto">
          <a:xfrm flipV="1">
            <a:off x="1104265" y="5940914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6F42C267-D951-074E-814E-5878A6B9C7E5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7173" y="5597723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295D4206-C869-1149-BBEB-0EC0807EAF5C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824576" y="6282248"/>
            <a:ext cx="250291" cy="1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B4764FD-0EC1-2E4F-8297-944F25AD5996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1102767" y="6125522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9BA61F7-2A0D-6A4A-9537-250466C36C4E}"/>
              </a:ext>
            </a:extLst>
          </p:cNvPr>
          <p:cNvGrpSpPr/>
          <p:nvPr/>
        </p:nvGrpSpPr>
        <p:grpSpPr>
          <a:xfrm>
            <a:off x="544887" y="5518217"/>
            <a:ext cx="404834" cy="421327"/>
            <a:chOff x="805736" y="5539624"/>
            <a:chExt cx="404834" cy="421327"/>
          </a:xfrm>
        </p:grpSpPr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1DC84F1E-3BB6-184C-9FFB-6B3977B343A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210570" y="5539624"/>
              <a:ext cx="0" cy="25096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9E6D048C-FAE6-4949-BAE0-7E87E7639B0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05736" y="5960950"/>
              <a:ext cx="250291" cy="1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8D30A9C2-849C-8D4A-AD49-91FE864C49C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97462" y="5617760"/>
              <a:ext cx="175657" cy="204632"/>
            </a:xfrm>
            <a:prstGeom prst="straightConnector1">
              <a:avLst/>
            </a:prstGeom>
            <a:solidFill>
              <a:srgbClr val="00E4A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4C51FEE9-354D-944C-9215-CF49F763F450}"/>
              </a:ext>
            </a:extLst>
          </p:cNvPr>
          <p:cNvCxnSpPr>
            <a:cxnSpLocks/>
          </p:cNvCxnSpPr>
          <p:nvPr/>
        </p:nvCxnSpPr>
        <p:spPr bwMode="auto">
          <a:xfrm flipH="1">
            <a:off x="615249" y="6131700"/>
            <a:ext cx="175657" cy="20463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63C6EFAF-B331-ED42-9342-2E8A53FA1183}"/>
              </a:ext>
            </a:extLst>
          </p:cNvPr>
          <p:cNvSpPr txBox="1"/>
          <p:nvPr/>
        </p:nvSpPr>
        <p:spPr>
          <a:xfrm>
            <a:off x="518160" y="4961278"/>
            <a:ext cx="86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Pointer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5F6DCF5-E35C-7E49-894D-8137A39C8FBD}"/>
              </a:ext>
            </a:extLst>
          </p:cNvPr>
          <p:cNvSpPr txBox="1"/>
          <p:nvPr/>
        </p:nvSpPr>
        <p:spPr>
          <a:xfrm>
            <a:off x="1772319" y="4957286"/>
            <a:ext cx="2650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p = malloc(&lt;size in bytes&gt;)</a:t>
            </a:r>
          </a:p>
        </p:txBody>
      </p:sp>
      <p:graphicFrame>
        <p:nvGraphicFramePr>
          <p:cNvPr id="149" name="Table 148">
            <a:extLst>
              <a:ext uri="{FF2B5EF4-FFF2-40B4-BE49-F238E27FC236}">
                <a16:creationId xmlns:a16="http://schemas.microsoft.com/office/drawing/2014/main" id="{21CFDCF6-46F6-5C45-9474-D195A3A5A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3388"/>
              </p:ext>
            </p:extLst>
          </p:nvPr>
        </p:nvGraphicFramePr>
        <p:xfrm>
          <a:off x="2741098" y="5398978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L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i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x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o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0" name="TextBox 9">
            <a:extLst>
              <a:ext uri="{FF2B5EF4-FFF2-40B4-BE49-F238E27FC236}">
                <a16:creationId xmlns:a16="http://schemas.microsoft.com/office/drawing/2014/main" id="{02D41FC7-BACE-864F-9449-3F16A667D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5994" y="5855293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2581CF08-5297-2F43-BD2F-736E8554F550}"/>
              </a:ext>
            </a:extLst>
          </p:cNvPr>
          <p:cNvCxnSpPr>
            <a:cxnSpLocks/>
            <a:stCxn id="150" idx="3"/>
          </p:cNvCxnSpPr>
          <p:nvPr/>
        </p:nvCxnSpPr>
        <p:spPr bwMode="auto">
          <a:xfrm flipV="1">
            <a:off x="2166357" y="5519588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2" name="Right Brace 151">
            <a:extLst>
              <a:ext uri="{FF2B5EF4-FFF2-40B4-BE49-F238E27FC236}">
                <a16:creationId xmlns:a16="http://schemas.microsoft.com/office/drawing/2014/main" id="{A409B1E4-7949-9443-B68C-59663231162C}"/>
              </a:ext>
            </a:extLst>
          </p:cNvPr>
          <p:cNvSpPr/>
          <p:nvPr/>
        </p:nvSpPr>
        <p:spPr>
          <a:xfrm>
            <a:off x="3177605" y="5398978"/>
            <a:ext cx="158294" cy="1272012"/>
          </a:xfrm>
          <a:prstGeom prst="rightBrace">
            <a:avLst>
              <a:gd name="adj1" fmla="val 11203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631A55B-851C-BF49-96D8-82D35793E7F9}"/>
              </a:ext>
            </a:extLst>
          </p:cNvPr>
          <p:cNvSpPr txBox="1"/>
          <p:nvPr/>
        </p:nvSpPr>
        <p:spPr>
          <a:xfrm>
            <a:off x="3277930" y="5890794"/>
            <a:ext cx="415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size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4DA997F-ABBC-4A40-9116-BDE919FDDCBD}"/>
              </a:ext>
            </a:extLst>
          </p:cNvPr>
          <p:cNvSpPr txBox="1"/>
          <p:nvPr/>
        </p:nvSpPr>
        <p:spPr>
          <a:xfrm>
            <a:off x="4975986" y="4957286"/>
            <a:ext cx="82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free(p)</a:t>
            </a:r>
          </a:p>
        </p:txBody>
      </p:sp>
      <p:sp>
        <p:nvSpPr>
          <p:cNvPr id="155" name="Rectangle: Rounded Corners 56">
            <a:extLst>
              <a:ext uri="{FF2B5EF4-FFF2-40B4-BE49-F238E27FC236}">
                <a16:creationId xmlns:a16="http://schemas.microsoft.com/office/drawing/2014/main" id="{A04E8549-7C86-734F-A184-BF49FCF5ACAE}"/>
              </a:ext>
            </a:extLst>
          </p:cNvPr>
          <p:cNvSpPr/>
          <p:nvPr/>
        </p:nvSpPr>
        <p:spPr>
          <a:xfrm>
            <a:off x="2509545" y="5328446"/>
            <a:ext cx="1519840" cy="1388692"/>
          </a:xfrm>
          <a:prstGeom prst="roundRect">
            <a:avLst/>
          </a:prstGeom>
          <a:noFill/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5560003-1E0F-6047-9C7A-AF83078694A5}"/>
              </a:ext>
            </a:extLst>
          </p:cNvPr>
          <p:cNvSpPr txBox="1"/>
          <p:nvPr/>
        </p:nvSpPr>
        <p:spPr>
          <a:xfrm>
            <a:off x="3688755" y="5319900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7D02911-65FB-E949-899F-ABEC6EDB43EA}"/>
              </a:ext>
            </a:extLst>
          </p:cNvPr>
          <p:cNvSpPr txBox="1"/>
          <p:nvPr/>
        </p:nvSpPr>
        <p:spPr>
          <a:xfrm>
            <a:off x="3695968" y="547364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D52CBE3-8E93-7947-BB95-B979EA845F31}"/>
              </a:ext>
            </a:extLst>
          </p:cNvPr>
          <p:cNvSpPr txBox="1"/>
          <p:nvPr/>
        </p:nvSpPr>
        <p:spPr>
          <a:xfrm>
            <a:off x="3697571" y="5627396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8BA780A-BB06-2B45-A234-8A64859FE0C7}"/>
              </a:ext>
            </a:extLst>
          </p:cNvPr>
          <p:cNvSpPr txBox="1"/>
          <p:nvPr/>
        </p:nvSpPr>
        <p:spPr>
          <a:xfrm>
            <a:off x="3695968" y="5781144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8D4325B-DB45-1443-BC3A-3C394480B69B}"/>
              </a:ext>
            </a:extLst>
          </p:cNvPr>
          <p:cNvSpPr txBox="1"/>
          <p:nvPr/>
        </p:nvSpPr>
        <p:spPr>
          <a:xfrm>
            <a:off x="3688755" y="5934892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C2D3B55-261F-8849-B8BB-B91D36C0AB96}"/>
              </a:ext>
            </a:extLst>
          </p:cNvPr>
          <p:cNvSpPr txBox="1"/>
          <p:nvPr/>
        </p:nvSpPr>
        <p:spPr>
          <a:xfrm>
            <a:off x="3685549" y="6088640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V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5F3B8DD-57DB-0948-9143-FCD9ADE5E201}"/>
              </a:ext>
            </a:extLst>
          </p:cNvPr>
          <p:cNvSpPr txBox="1"/>
          <p:nvPr/>
        </p:nvSpPr>
        <p:spPr>
          <a:xfrm>
            <a:off x="3695968" y="6242388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41462F2-683D-9042-B426-C5C2D5A679DF}"/>
              </a:ext>
            </a:extLst>
          </p:cNvPr>
          <p:cNvSpPr txBox="1"/>
          <p:nvPr/>
        </p:nvSpPr>
        <p:spPr>
          <a:xfrm>
            <a:off x="3681541" y="6396138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D</a:t>
            </a:r>
          </a:p>
        </p:txBody>
      </p:sp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E6DE53F7-1446-F844-8C85-29AF50E01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833908"/>
              </p:ext>
            </p:extLst>
          </p:nvPr>
        </p:nvGraphicFramePr>
        <p:xfrm>
          <a:off x="5220747" y="5398977"/>
          <a:ext cx="367805" cy="1272012"/>
        </p:xfrm>
        <a:graphic>
          <a:graphicData uri="http://schemas.openxmlformats.org/drawingml/2006/table">
            <a:tbl>
              <a:tblPr/>
              <a:tblGrid>
                <a:gridCol w="36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D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t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003">
                <a:tc>
                  <a:txBody>
                    <a:bodyPr/>
                    <a:lstStyle>
                      <a:lvl1pPr defTabSz="457200" eaLnBrk="0" hangingPunct="0">
                        <a:spcBef>
                          <a:spcPts val="1900"/>
                        </a:spcBef>
                        <a:buClr>
                          <a:srgbClr val="3333CC"/>
                        </a:buClr>
                        <a:buSzPct val="60000"/>
                        <a:buFont typeface="Wingdings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1pPr>
                      <a:lvl2pPr marL="742950" indent="-285750" defTabSz="457200" eaLnBrk="0" hangingPunct="0">
                        <a:spcBef>
                          <a:spcPts val="600"/>
                        </a:spcBef>
                        <a:buClr>
                          <a:srgbClr val="FF0000"/>
                        </a:buClr>
                        <a:buSzPct val="5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2pPr>
                      <a:lvl3pPr marL="1143000" indent="-228600" defTabSz="457200" eaLnBrk="0" hangingPunct="0">
                        <a:spcBef>
                          <a:spcPts val="600"/>
                        </a:spcBef>
                        <a:buClr>
                          <a:srgbClr val="3333CC"/>
                        </a:buClr>
                        <a:buSzPct val="50000"/>
                        <a:buFont typeface="Wingdings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3pPr>
                      <a:lvl4pPr marL="1600200" indent="-228600" defTabSz="457200" eaLnBrk="0" hangingPunct="0">
                        <a:spcBef>
                          <a:spcPts val="500"/>
                        </a:spcBef>
                        <a:buClr>
                          <a:srgbClr val="FFCF01"/>
                        </a:buClr>
                        <a:buSzPct val="5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4pPr>
                      <a:lvl5pPr marL="2057400" indent="-228600" defTabSz="457200" eaLnBrk="0" hangingPunct="0">
                        <a:spcBef>
                          <a:spcPts val="500"/>
                        </a:spcBef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E4A8"/>
                        </a:buClr>
                        <a:buSzPct val="50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N W3" charset="-128"/>
                          <a:sym typeface="Arial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N W3" charset="-128"/>
                          <a:sym typeface="Tahoma" charset="0"/>
                        </a:rPr>
                        <a:t>a</a:t>
                      </a:r>
                    </a:p>
                  </a:txBody>
                  <a:tcPr marL="91353" marR="91353"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5" name="TextBox 9">
            <a:extLst>
              <a:ext uri="{FF2B5EF4-FFF2-40B4-BE49-F238E27FC236}">
                <a16:creationId xmlns:a16="http://schemas.microsoft.com/office/drawing/2014/main" id="{26DE1EAF-35C6-D54D-8155-7BFD9DF8D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643" y="5855292"/>
            <a:ext cx="36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dirty="0"/>
              <a:t>p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2DB68775-4D9A-6A43-8B22-4597909D24F8}"/>
              </a:ext>
            </a:extLst>
          </p:cNvPr>
          <p:cNvCxnSpPr>
            <a:cxnSpLocks/>
            <a:stCxn id="165" idx="3"/>
          </p:cNvCxnSpPr>
          <p:nvPr/>
        </p:nvCxnSpPr>
        <p:spPr bwMode="auto">
          <a:xfrm flipV="1">
            <a:off x="4646006" y="5519587"/>
            <a:ext cx="504493" cy="565892"/>
          </a:xfrm>
          <a:prstGeom prst="straightConnector1">
            <a:avLst/>
          </a:prstGeom>
          <a:solidFill>
            <a:srgbClr val="00E4A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7" name="Rectangle: Rounded Corners 78">
            <a:extLst>
              <a:ext uri="{FF2B5EF4-FFF2-40B4-BE49-F238E27FC236}">
                <a16:creationId xmlns:a16="http://schemas.microsoft.com/office/drawing/2014/main" id="{E1D6BBF5-5EE4-EC47-A8F1-9F868AA458D6}"/>
              </a:ext>
            </a:extLst>
          </p:cNvPr>
          <p:cNvSpPr/>
          <p:nvPr/>
        </p:nvSpPr>
        <p:spPr>
          <a:xfrm>
            <a:off x="4989195" y="5328445"/>
            <a:ext cx="1315547" cy="1388692"/>
          </a:xfrm>
          <a:prstGeom prst="round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C34A749-AA80-C44D-A03B-AECE5641C546}"/>
              </a:ext>
            </a:extLst>
          </p:cNvPr>
          <p:cNvSpPr txBox="1"/>
          <p:nvPr/>
        </p:nvSpPr>
        <p:spPr>
          <a:xfrm>
            <a:off x="5860754" y="531989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4569465-17DD-FB41-98E2-4F206DF32D3A}"/>
              </a:ext>
            </a:extLst>
          </p:cNvPr>
          <p:cNvSpPr txBox="1"/>
          <p:nvPr/>
        </p:nvSpPr>
        <p:spPr>
          <a:xfrm>
            <a:off x="5867967" y="547364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D688253-390A-FE47-9321-29654A679431}"/>
              </a:ext>
            </a:extLst>
          </p:cNvPr>
          <p:cNvSpPr txBox="1"/>
          <p:nvPr/>
        </p:nvSpPr>
        <p:spPr>
          <a:xfrm>
            <a:off x="5869570" y="5627395"/>
            <a:ext cx="282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C6369D09-C32D-A143-AF06-404D9AE33865}"/>
              </a:ext>
            </a:extLst>
          </p:cNvPr>
          <p:cNvSpPr txBox="1"/>
          <p:nvPr/>
        </p:nvSpPr>
        <p:spPr>
          <a:xfrm>
            <a:off x="5867967" y="5781143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5599863-76E1-7D45-89EF-6282DE48E1C0}"/>
              </a:ext>
            </a:extLst>
          </p:cNvPr>
          <p:cNvSpPr txBox="1"/>
          <p:nvPr/>
        </p:nvSpPr>
        <p:spPr>
          <a:xfrm>
            <a:off x="5860754" y="5934891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596BA48-754A-C045-BED0-6AAC28329468}"/>
              </a:ext>
            </a:extLst>
          </p:cNvPr>
          <p:cNvSpPr txBox="1"/>
          <p:nvPr/>
        </p:nvSpPr>
        <p:spPr>
          <a:xfrm>
            <a:off x="5857548" y="6088639"/>
            <a:ext cx="306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B0FFF572-4DC7-7F42-A4A3-DBD736BCDCB9}"/>
              </a:ext>
            </a:extLst>
          </p:cNvPr>
          <p:cNvSpPr txBox="1"/>
          <p:nvPr/>
        </p:nvSpPr>
        <p:spPr>
          <a:xfrm>
            <a:off x="5867967" y="6242387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5D0ACC6F-713A-DE4C-AA4E-387FE720EEFE}"/>
              </a:ext>
            </a:extLst>
          </p:cNvPr>
          <p:cNvSpPr txBox="1"/>
          <p:nvPr/>
        </p:nvSpPr>
        <p:spPr>
          <a:xfrm>
            <a:off x="5853540" y="6396137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247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Estrutura básica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CA1F8-03CA-D942-AE1B-FF25F9C2CE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PT" altLang="en-US" dirty="0"/>
              <a:t>Exemplo:</a:t>
            </a:r>
          </a:p>
          <a:p>
            <a:endParaRPr lang="pt-PT" dirty="0"/>
          </a:p>
        </p:txBody>
      </p:sp>
      <p:sp>
        <p:nvSpPr>
          <p:cNvPr id="7" name="TextBox 6"/>
          <p:cNvSpPr txBox="1"/>
          <p:nvPr/>
        </p:nvSpPr>
        <p:spPr>
          <a:xfrm>
            <a:off x="6510247" y="2574110"/>
            <a:ext cx="3600450" cy="2862263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400" dirty="0">
                <a:latin typeface="+mn-lt"/>
              </a:rPr>
              <a:t>Diretivas para o pré-processador</a:t>
            </a:r>
          </a:p>
          <a:p>
            <a:pPr eaLnBrk="1" hangingPunct="1"/>
            <a:endParaRPr lang="pt-PT" altLang="en-US" sz="1400" dirty="0">
              <a:latin typeface="+mn-lt"/>
            </a:endParaRPr>
          </a:p>
          <a:p>
            <a:pPr eaLnBrk="1" hangingPunct="1"/>
            <a:r>
              <a:rPr lang="pt-PT" altLang="en-US" sz="1400" dirty="0">
                <a:latin typeface="+mn-lt"/>
              </a:rPr>
              <a:t>declaração de variáveis globais</a:t>
            </a:r>
          </a:p>
          <a:p>
            <a:pPr eaLnBrk="1" hangingPunct="1"/>
            <a:endParaRPr lang="pt-PT" altLang="en-US" sz="1400" dirty="0">
              <a:latin typeface="+mn-lt"/>
            </a:endParaRPr>
          </a:p>
          <a:p>
            <a:pPr eaLnBrk="1" hangingPunct="1"/>
            <a:r>
              <a:rPr lang="pt-PT" altLang="en-US" sz="1400" dirty="0">
                <a:latin typeface="+mn-lt"/>
              </a:rPr>
              <a:t>declaração de funções</a:t>
            </a:r>
          </a:p>
          <a:p>
            <a:pPr eaLnBrk="1" hangingPunct="1"/>
            <a:endParaRPr lang="pt-PT" altLang="en-US" sz="1400" dirty="0">
              <a:latin typeface="+mn-lt"/>
            </a:endParaRPr>
          </a:p>
          <a:p>
            <a:pPr eaLnBrk="1" hangingPunct="1"/>
            <a:r>
              <a:rPr lang="pt-PT" altLang="en-US" sz="1400" dirty="0" err="1">
                <a:latin typeface="+mn-lt"/>
              </a:rPr>
              <a:t>int</a:t>
            </a:r>
            <a:r>
              <a:rPr lang="pt-PT" altLang="en-US" sz="1400" dirty="0">
                <a:latin typeface="+mn-lt"/>
              </a:rPr>
              <a:t> </a:t>
            </a:r>
            <a:r>
              <a:rPr lang="pt-PT" altLang="en-US" sz="1400" dirty="0" err="1">
                <a:latin typeface="+mn-lt"/>
              </a:rPr>
              <a:t>main</a:t>
            </a:r>
            <a:r>
              <a:rPr lang="pt-PT" altLang="en-US" sz="1400" dirty="0">
                <a:latin typeface="+mn-lt"/>
              </a:rPr>
              <a:t> () {</a:t>
            </a:r>
          </a:p>
          <a:p>
            <a:pPr eaLnBrk="1" hangingPunct="1"/>
            <a:endParaRPr lang="pt-PT" altLang="en-US" sz="1400" dirty="0">
              <a:latin typeface="+mn-lt"/>
            </a:endParaRPr>
          </a:p>
          <a:p>
            <a:pPr eaLnBrk="1" hangingPunct="1"/>
            <a:r>
              <a:rPr lang="pt-PT" altLang="en-US" sz="1400" dirty="0">
                <a:latin typeface="+mn-lt"/>
              </a:rPr>
              <a:t>   declaração de variáveis locais</a:t>
            </a:r>
          </a:p>
          <a:p>
            <a:pPr eaLnBrk="1" hangingPunct="1"/>
            <a:r>
              <a:rPr lang="pt-PT" altLang="en-US" sz="1400" dirty="0">
                <a:latin typeface="+mn-lt"/>
              </a:rPr>
              <a:t>   ...</a:t>
            </a:r>
          </a:p>
          <a:p>
            <a:pPr eaLnBrk="1" hangingPunct="1"/>
            <a:endParaRPr lang="pt-PT" altLang="en-US" sz="1400" dirty="0">
              <a:latin typeface="+mn-lt"/>
            </a:endParaRPr>
          </a:p>
          <a:p>
            <a:pPr eaLnBrk="1" hangingPunct="1"/>
            <a:r>
              <a:rPr lang="pt-PT" altLang="en-US" sz="1400" dirty="0">
                <a:latin typeface="+mn-lt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1912621" y="2574109"/>
            <a:ext cx="4465637" cy="2862263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PT" dirty="0">
                <a:solidFill>
                  <a:srgbClr val="643820"/>
                </a:solidFill>
                <a:latin typeface="Courier" charset="0"/>
                <a:ea typeface="Courier" charset="0"/>
                <a:cs typeface="Courier" charset="0"/>
              </a:rPr>
              <a:t>#</a:t>
            </a:r>
            <a:r>
              <a:rPr lang="pt-PT" dirty="0" err="1">
                <a:solidFill>
                  <a:srgbClr val="643820"/>
                </a:solidFill>
                <a:latin typeface="Courier" charset="0"/>
                <a:ea typeface="Courier" charset="0"/>
                <a:cs typeface="Courier" charset="0"/>
              </a:rPr>
              <a:t>include</a:t>
            </a:r>
            <a:r>
              <a:rPr lang="pt-PT" dirty="0">
                <a:solidFill>
                  <a:srgbClr val="64382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pt-PT" dirty="0">
                <a:solidFill>
                  <a:srgbClr val="C41A16"/>
                </a:solidFill>
                <a:latin typeface="Courier" charset="0"/>
                <a:ea typeface="Courier" charset="0"/>
                <a:cs typeface="Courier" charset="0"/>
              </a:rPr>
              <a:t>&lt;</a:t>
            </a:r>
            <a:r>
              <a:rPr lang="pt-PT" dirty="0" err="1">
                <a:solidFill>
                  <a:srgbClr val="C41A16"/>
                </a:solidFill>
                <a:latin typeface="Courier" charset="0"/>
                <a:ea typeface="Courier" charset="0"/>
                <a:cs typeface="Courier" charset="0"/>
              </a:rPr>
              <a:t>stdio.h</a:t>
            </a:r>
            <a:r>
              <a:rPr lang="pt-PT" dirty="0">
                <a:solidFill>
                  <a:srgbClr val="C41A16"/>
                </a:solidFill>
                <a:latin typeface="Courier" charset="0"/>
                <a:ea typeface="Courier" charset="0"/>
                <a:cs typeface="Courier" charset="0"/>
              </a:rPr>
              <a:t>&gt;</a:t>
            </a:r>
            <a:endParaRPr lang="pt-PT" dirty="0">
              <a:solidFill>
                <a:srgbClr val="64382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endParaRPr lang="pt-PT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hu-HU" dirty="0">
                <a:solidFill>
                  <a:srgbClr val="AA0D91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hu-HU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a = </a:t>
            </a:r>
            <a:r>
              <a:rPr lang="hu-HU" dirty="0">
                <a:solidFill>
                  <a:srgbClr val="1C00CF"/>
                </a:solidFill>
                <a:latin typeface="Courier" charset="0"/>
                <a:ea typeface="Courier" charset="0"/>
                <a:cs typeface="Courier" charset="0"/>
              </a:rPr>
              <a:t>0</a:t>
            </a:r>
            <a:r>
              <a:rPr lang="hu-HU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>
              <a:defRPr/>
            </a:pPr>
            <a:endParaRPr lang="hu-HU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en-US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main() {</a:t>
            </a: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da-DK" dirty="0" err="1">
                <a:solidFill>
                  <a:srgbClr val="AA0D91"/>
                </a:solidFill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da-DK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b;</a:t>
            </a: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b = </a:t>
            </a:r>
            <a:r>
              <a:rPr lang="da-DK" dirty="0">
                <a:solidFill>
                  <a:srgbClr val="1C00CF"/>
                </a:solidFill>
                <a:latin typeface="Courier" charset="0"/>
                <a:ea typeface="Courier" charset="0"/>
                <a:cs typeface="Courier" charset="0"/>
              </a:rPr>
              <a:t>7</a:t>
            </a:r>
            <a:r>
              <a:rPr lang="da-DK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>
              <a:defRPr/>
            </a:pPr>
            <a:endParaRPr lang="da-DK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da-DK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printf</a:t>
            </a:r>
            <a:r>
              <a:rPr lang="da-DK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a-DK" dirty="0">
                <a:solidFill>
                  <a:srgbClr val="C41A16"/>
                </a:solidFill>
                <a:latin typeface="Courier" charset="0"/>
                <a:ea typeface="Courier" charset="0"/>
                <a:cs typeface="Courier" charset="0"/>
              </a:rPr>
              <a:t>"%d e %d\n"</a:t>
            </a:r>
            <a:r>
              <a:rPr lang="da-DK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a, b);</a:t>
            </a:r>
          </a:p>
          <a:p>
            <a:pPr>
              <a:defRPr/>
            </a:pPr>
            <a:r>
              <a:rPr lang="da-DK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2740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en-US"/>
              <a:t>Variáveis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 dirty="0"/>
              <a:t>Tipos básicos: </a:t>
            </a:r>
            <a:r>
              <a:rPr lang="pt-PT" altLang="en-US" dirty="0" err="1">
                <a:solidFill>
                  <a:srgbClr val="0070C0"/>
                </a:solidFill>
              </a:rPr>
              <a:t>int</a:t>
            </a:r>
            <a:r>
              <a:rPr lang="pt-PT" altLang="en-US" dirty="0">
                <a:solidFill>
                  <a:srgbClr val="0070C0"/>
                </a:solidFill>
              </a:rPr>
              <a:t>, </a:t>
            </a:r>
            <a:r>
              <a:rPr lang="pt-PT" altLang="en-US" dirty="0" err="1">
                <a:solidFill>
                  <a:srgbClr val="0070C0"/>
                </a:solidFill>
              </a:rPr>
              <a:t>float</a:t>
            </a:r>
            <a:r>
              <a:rPr lang="pt-PT" altLang="en-US" dirty="0">
                <a:solidFill>
                  <a:srgbClr val="0070C0"/>
                </a:solidFill>
              </a:rPr>
              <a:t>, </a:t>
            </a:r>
            <a:r>
              <a:rPr lang="pt-PT" altLang="en-US" dirty="0" err="1">
                <a:solidFill>
                  <a:srgbClr val="0070C0"/>
                </a:solidFill>
              </a:rPr>
              <a:t>double</a:t>
            </a:r>
            <a:r>
              <a:rPr lang="pt-PT" altLang="en-US" dirty="0">
                <a:solidFill>
                  <a:srgbClr val="0070C0"/>
                </a:solidFill>
              </a:rPr>
              <a:t>, </a:t>
            </a:r>
            <a:r>
              <a:rPr lang="pt-PT" altLang="en-US" dirty="0" err="1">
                <a:solidFill>
                  <a:srgbClr val="0070C0"/>
                </a:solidFill>
              </a:rPr>
              <a:t>char</a:t>
            </a:r>
            <a:endParaRPr lang="pt-PT" altLang="en-US" dirty="0">
              <a:solidFill>
                <a:srgbClr val="0070C0"/>
              </a:solidFill>
            </a:endParaRPr>
          </a:p>
          <a:p>
            <a:pPr lvl="1"/>
            <a:r>
              <a:rPr lang="pt-PT" altLang="en-US" dirty="0" err="1">
                <a:latin typeface="Courier" pitchFamily="2" charset="0"/>
              </a:rPr>
              <a:t>sizeof</a:t>
            </a:r>
            <a:r>
              <a:rPr lang="pt-PT" altLang="en-US" dirty="0">
                <a:latin typeface="Courier" pitchFamily="2" charset="0"/>
              </a:rPr>
              <a:t>() </a:t>
            </a:r>
            <a:r>
              <a:rPr lang="pt-PT" altLang="en-US" dirty="0"/>
              <a:t>devolve o tamanho do tipo ou variável</a:t>
            </a:r>
          </a:p>
          <a:p>
            <a:pPr lvl="2"/>
            <a:r>
              <a:rPr lang="pt-PT" altLang="en-US" dirty="0" err="1">
                <a:latin typeface="Courier" pitchFamily="2" charset="0"/>
              </a:rPr>
              <a:t>sizeof</a:t>
            </a:r>
            <a:r>
              <a:rPr lang="pt-PT" altLang="en-US" dirty="0">
                <a:latin typeface="Courier" pitchFamily="2" charset="0"/>
              </a:rPr>
              <a:t>(</a:t>
            </a:r>
            <a:r>
              <a:rPr lang="pt-PT" altLang="en-US" dirty="0" err="1">
                <a:latin typeface="Courier" pitchFamily="2" charset="0"/>
              </a:rPr>
              <a:t>int</a:t>
            </a:r>
            <a:r>
              <a:rPr lang="pt-PT" altLang="en-US" dirty="0">
                <a:latin typeface="Courier" pitchFamily="2" charset="0"/>
              </a:rPr>
              <a:t>)</a:t>
            </a:r>
          </a:p>
          <a:p>
            <a:pPr lvl="2"/>
            <a:r>
              <a:rPr lang="pt-PT" altLang="en-US" dirty="0" err="1">
                <a:latin typeface="Courier" pitchFamily="2" charset="0"/>
              </a:rPr>
              <a:t>int</a:t>
            </a:r>
            <a:r>
              <a:rPr lang="pt-PT" altLang="en-US" dirty="0">
                <a:latin typeface="Courier" pitchFamily="2" charset="0"/>
              </a:rPr>
              <a:t> i; </a:t>
            </a:r>
            <a:r>
              <a:rPr lang="pt-PT" altLang="en-US" dirty="0" err="1">
                <a:latin typeface="Courier" pitchFamily="2" charset="0"/>
              </a:rPr>
              <a:t>sizeof</a:t>
            </a:r>
            <a:r>
              <a:rPr lang="pt-PT" altLang="en-US" dirty="0">
                <a:latin typeface="Courier" pitchFamily="2" charset="0"/>
              </a:rPr>
              <a:t>(i)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0212" y="3101335"/>
            <a:ext cx="5976937" cy="3140075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en-US" altLang="en-US" sz="1800" dirty="0" err="1">
                <a:latin typeface="Courier" charset="0"/>
              </a:rPr>
              <a:t>int</a:t>
            </a:r>
            <a:r>
              <a:rPr lang="en-US" altLang="en-US" sz="1800" dirty="0">
                <a:latin typeface="Courier" charset="0"/>
              </a:rPr>
              <a:t> main() {</a:t>
            </a:r>
          </a:p>
          <a:p>
            <a:pPr eaLnBrk="1" hangingPunct="1"/>
            <a:r>
              <a:rPr lang="da-DK" altLang="en-US" sz="1800" dirty="0">
                <a:solidFill>
                  <a:srgbClr val="AA0D91"/>
                </a:solidFill>
                <a:latin typeface="Courier" charset="0"/>
              </a:rPr>
              <a:t>    </a:t>
            </a:r>
            <a:r>
              <a:rPr lang="da-DK" altLang="en-US" sz="1800" dirty="0" err="1">
                <a:solidFill>
                  <a:srgbClr val="AA0D91"/>
                </a:solidFill>
                <a:latin typeface="Courier" charset="0"/>
              </a:rPr>
              <a:t>int</a:t>
            </a:r>
            <a:r>
              <a:rPr lang="da-DK" altLang="en-US" sz="1800" dirty="0">
                <a:latin typeface="Courier" charset="0"/>
              </a:rPr>
              <a:t> </a:t>
            </a:r>
            <a:r>
              <a:rPr lang="da-DK" altLang="en-US" sz="1800" dirty="0" err="1">
                <a:latin typeface="Courier" charset="0"/>
              </a:rPr>
              <a:t>valor_do_produto</a:t>
            </a:r>
            <a:r>
              <a:rPr lang="da-DK" altLang="en-US" sz="1800" dirty="0">
                <a:latin typeface="Courier" charset="0"/>
              </a:rPr>
              <a:t> = </a:t>
            </a:r>
            <a:r>
              <a:rPr lang="pt-BR" altLang="en-US" sz="1800" dirty="0">
                <a:solidFill>
                  <a:srgbClr val="1C00CF"/>
                </a:solidFill>
                <a:latin typeface="Courier" charset="0"/>
              </a:rPr>
              <a:t>400</a:t>
            </a:r>
            <a:r>
              <a:rPr lang="da-DK" altLang="en-US" sz="1800" dirty="0">
                <a:latin typeface="Courier" charset="0"/>
              </a:rPr>
              <a:t>;</a:t>
            </a:r>
          </a:p>
          <a:p>
            <a:pPr eaLnBrk="1" hangingPunct="1"/>
            <a:r>
              <a:rPr lang="da-DK" altLang="en-US" sz="1800" dirty="0">
                <a:latin typeface="Courier" charset="0"/>
              </a:rPr>
              <a:t>    </a:t>
            </a:r>
            <a:r>
              <a:rPr lang="da-DK" altLang="en-US" sz="1800" dirty="0" err="1">
                <a:solidFill>
                  <a:srgbClr val="AA0D91"/>
                </a:solidFill>
                <a:latin typeface="Courier" charset="0"/>
              </a:rPr>
              <a:t>int</a:t>
            </a:r>
            <a:r>
              <a:rPr lang="da-DK" altLang="en-US" sz="1800" dirty="0">
                <a:latin typeface="Courier" charset="0"/>
              </a:rPr>
              <a:t> grande;</a:t>
            </a:r>
          </a:p>
          <a:p>
            <a:pPr eaLnBrk="1" hangingPunct="1"/>
            <a:r>
              <a:rPr lang="da-DK" altLang="en-US" sz="1800" dirty="0">
                <a:latin typeface="Courier" charset="0"/>
              </a:rPr>
              <a:t>    </a:t>
            </a:r>
            <a:r>
              <a:rPr lang="da-DK" altLang="en-US" sz="1800" dirty="0" err="1">
                <a:solidFill>
                  <a:srgbClr val="AA0D91"/>
                </a:solidFill>
                <a:latin typeface="Courier" charset="0"/>
              </a:rPr>
              <a:t>float</a:t>
            </a:r>
            <a:r>
              <a:rPr lang="da-DK" altLang="en-US" sz="1800" dirty="0">
                <a:latin typeface="Courier" charset="0"/>
              </a:rPr>
              <a:t> x, y, somafinal;</a:t>
            </a:r>
          </a:p>
          <a:p>
            <a:pPr eaLnBrk="1" hangingPunct="1"/>
            <a:r>
              <a:rPr lang="da-DK" altLang="en-US" sz="1800" dirty="0">
                <a:latin typeface="Courier" charset="0"/>
              </a:rPr>
              <a:t>    </a:t>
            </a:r>
            <a:r>
              <a:rPr lang="da-DK" altLang="en-US" sz="1800" dirty="0" err="1">
                <a:solidFill>
                  <a:srgbClr val="AA0D91"/>
                </a:solidFill>
                <a:latin typeface="Courier" charset="0"/>
              </a:rPr>
              <a:t>char</a:t>
            </a:r>
            <a:r>
              <a:rPr lang="da-DK" altLang="en-US" sz="1800" dirty="0">
                <a:latin typeface="Courier" charset="0"/>
              </a:rPr>
              <a:t> </a:t>
            </a:r>
            <a:r>
              <a:rPr lang="da-DK" altLang="en-US" sz="1800" dirty="0" err="1">
                <a:latin typeface="Courier" charset="0"/>
              </a:rPr>
              <a:t>sexo</a:t>
            </a:r>
            <a:r>
              <a:rPr lang="da-DK" altLang="en-US" sz="1800" dirty="0">
                <a:latin typeface="Courier" charset="0"/>
              </a:rPr>
              <a:t>;</a:t>
            </a:r>
          </a:p>
          <a:p>
            <a:pPr eaLnBrk="1" hangingPunct="1"/>
            <a:r>
              <a:rPr lang="pt-BR" altLang="en-US" sz="1800" dirty="0">
                <a:latin typeface="Courier" charset="0"/>
              </a:rPr>
              <a:t>    </a:t>
            </a:r>
            <a:r>
              <a:rPr lang="pt-BR" altLang="en-US" sz="1800" dirty="0">
                <a:solidFill>
                  <a:srgbClr val="AA0D91"/>
                </a:solidFill>
                <a:latin typeface="Courier" charset="0"/>
              </a:rPr>
              <a:t>char</a:t>
            </a:r>
            <a:r>
              <a:rPr lang="pt-BR" altLang="en-US" sz="1800" dirty="0">
                <a:latin typeface="Courier" charset="0"/>
              </a:rPr>
              <a:t> nome[</a:t>
            </a:r>
            <a:r>
              <a:rPr lang="pt-BR" altLang="en-US" sz="1800" dirty="0">
                <a:solidFill>
                  <a:srgbClr val="1C00CF"/>
                </a:solidFill>
                <a:latin typeface="Courier" charset="0"/>
              </a:rPr>
              <a:t>10</a:t>
            </a:r>
            <a:r>
              <a:rPr lang="pt-BR" altLang="en-US" sz="1800" dirty="0">
                <a:latin typeface="Courier" charset="0"/>
              </a:rPr>
              <a:t>];</a:t>
            </a:r>
          </a:p>
          <a:p>
            <a:pPr eaLnBrk="1" hangingPunct="1"/>
            <a:endParaRPr lang="pt-BR" altLang="en-US" sz="1800" dirty="0">
              <a:latin typeface="Courier" charset="0"/>
            </a:endParaRPr>
          </a:p>
          <a:p>
            <a:pPr eaLnBrk="1" hangingPunct="1"/>
            <a:r>
              <a:rPr lang="pt-BR" altLang="en-US" sz="1800" dirty="0">
                <a:latin typeface="Courier" charset="0"/>
              </a:rPr>
              <a:t>    </a:t>
            </a:r>
            <a:r>
              <a:rPr lang="pt-BR" altLang="en-US" sz="1800" dirty="0" err="1">
                <a:latin typeface="Courier" charset="0"/>
              </a:rPr>
              <a:t>somafinal</a:t>
            </a:r>
            <a:r>
              <a:rPr lang="pt-BR" altLang="en-US" sz="1800" dirty="0">
                <a:latin typeface="Courier" charset="0"/>
              </a:rPr>
              <a:t> = 37.0;</a:t>
            </a:r>
          </a:p>
          <a:p>
            <a:pPr eaLnBrk="1" hangingPunct="1"/>
            <a:r>
              <a:rPr lang="pt-BR" altLang="en-US" sz="1800" dirty="0">
                <a:latin typeface="Courier" charset="0"/>
              </a:rPr>
              <a:t>    sexo = </a:t>
            </a:r>
            <a:r>
              <a:rPr lang="pt-BR" altLang="en-GB" sz="1800" dirty="0">
                <a:latin typeface="Courier" charset="0"/>
              </a:rPr>
              <a:t>‘</a:t>
            </a:r>
            <a:r>
              <a:rPr lang="pt-BR" altLang="en-US" sz="1800" dirty="0">
                <a:latin typeface="Courier" charset="0"/>
              </a:rPr>
              <a:t>m</a:t>
            </a:r>
            <a:r>
              <a:rPr lang="pt-BR" altLang="en-GB" sz="1800" dirty="0">
                <a:latin typeface="Courier" charset="0"/>
              </a:rPr>
              <a:t>’</a:t>
            </a:r>
            <a:r>
              <a:rPr lang="pt-BR" altLang="en-US" sz="1800" dirty="0">
                <a:latin typeface="Courier" charset="0"/>
              </a:rPr>
              <a:t>;</a:t>
            </a:r>
          </a:p>
          <a:p>
            <a:pPr eaLnBrk="1" hangingPunct="1"/>
            <a:r>
              <a:rPr lang="pt-BR" altLang="en-US" sz="1800" dirty="0">
                <a:latin typeface="Courier" charset="0"/>
              </a:rPr>
              <a:t>    grande = ( </a:t>
            </a:r>
            <a:r>
              <a:rPr lang="pt-BR" altLang="en-US" sz="1800" dirty="0" err="1">
                <a:latin typeface="Courier" charset="0"/>
              </a:rPr>
              <a:t>valor_do_produto</a:t>
            </a:r>
            <a:r>
              <a:rPr lang="pt-BR" altLang="en-US" sz="1800" dirty="0">
                <a:latin typeface="Courier" charset="0"/>
              </a:rPr>
              <a:t> &gt; 1000 );</a:t>
            </a:r>
          </a:p>
          <a:p>
            <a:pPr eaLnBrk="1" hangingPunct="1"/>
            <a:r>
              <a:rPr lang="pt-BR" altLang="en-US" sz="1800" dirty="0">
                <a:latin typeface="Courier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2880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Estruturas de controlo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 altLang="en-US" dirty="0" err="1"/>
              <a:t>if</a:t>
            </a:r>
            <a:r>
              <a:rPr lang="pt-PT" altLang="en-US" dirty="0"/>
              <a:t>, </a:t>
            </a:r>
            <a:r>
              <a:rPr lang="pt-PT" altLang="en-US" dirty="0" err="1"/>
              <a:t>if-else-if</a:t>
            </a:r>
            <a:endParaRPr lang="pt-PT" altLang="en-US" dirty="0"/>
          </a:p>
          <a:p>
            <a:r>
              <a:rPr lang="pt-PT" altLang="en-US" dirty="0" err="1"/>
              <a:t>switch</a:t>
            </a:r>
            <a:endParaRPr lang="pt-PT" altLang="en-US" dirty="0"/>
          </a:p>
          <a:p>
            <a:r>
              <a:rPr lang="pt-PT" altLang="en-US" dirty="0"/>
              <a:t>for (iniciação; condição; incremento) {} </a:t>
            </a:r>
          </a:p>
          <a:p>
            <a:r>
              <a:rPr lang="pt-PT" altLang="en-US" dirty="0" err="1"/>
              <a:t>while</a:t>
            </a:r>
            <a:r>
              <a:rPr lang="pt-PT" altLang="en-US" dirty="0"/>
              <a:t> (condição) {} </a:t>
            </a:r>
          </a:p>
          <a:p>
            <a:r>
              <a:rPr lang="pt-PT" altLang="en-US" dirty="0"/>
              <a:t>do {} </a:t>
            </a:r>
            <a:r>
              <a:rPr lang="pt-PT" altLang="en-US" dirty="0" err="1"/>
              <a:t>while</a:t>
            </a:r>
            <a:r>
              <a:rPr lang="pt-PT" altLang="en-US" dirty="0"/>
              <a:t> (condição)</a:t>
            </a:r>
          </a:p>
        </p:txBody>
      </p:sp>
    </p:spTree>
    <p:extLst>
      <p:ext uri="{BB962C8B-B14F-4D97-AF65-F5344CB8AC3E}">
        <p14:creationId xmlns:p14="http://schemas.microsoft.com/office/powerpoint/2010/main" val="4828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Estruturas de controlo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/>
              <a:t>if, if-else-if</a:t>
            </a: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565401"/>
            <a:ext cx="6553200" cy="3894386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600" dirty="0">
                <a:solidFill>
                  <a:srgbClr val="643820"/>
                </a:solidFill>
                <a:latin typeface="Menlo-Regular" charset="0"/>
              </a:rPr>
              <a:t>#</a:t>
            </a:r>
            <a:r>
              <a:rPr lang="pt-PT" altLang="en-US" sz="1600" dirty="0" err="1">
                <a:solidFill>
                  <a:srgbClr val="643820"/>
                </a:solidFill>
                <a:latin typeface="Menlo-Regular" charset="0"/>
              </a:rPr>
              <a:t>include</a:t>
            </a:r>
            <a:r>
              <a:rPr lang="pt-PT" altLang="en-US" sz="1600" dirty="0">
                <a:solidFill>
                  <a:srgbClr val="643820"/>
                </a:solidFill>
                <a:latin typeface="Menlo-Regular" charset="0"/>
              </a:rPr>
              <a:t> </a:t>
            </a:r>
            <a:r>
              <a:rPr lang="pt-PT" altLang="en-US" sz="1600" dirty="0">
                <a:solidFill>
                  <a:srgbClr val="C41A16"/>
                </a:solidFill>
                <a:latin typeface="Menlo-Regular" charset="0"/>
              </a:rPr>
              <a:t>&lt;</a:t>
            </a:r>
            <a:r>
              <a:rPr lang="pt-PT" altLang="en-US" sz="1600" dirty="0" err="1">
                <a:solidFill>
                  <a:srgbClr val="C41A16"/>
                </a:solidFill>
                <a:latin typeface="Menlo-Regular" charset="0"/>
              </a:rPr>
              <a:t>stdio.h</a:t>
            </a:r>
            <a:r>
              <a:rPr lang="pt-PT" altLang="en-US" sz="1600" dirty="0">
                <a:solidFill>
                  <a:srgbClr val="C41A16"/>
                </a:solidFill>
                <a:latin typeface="Menlo-Regular" charset="0"/>
              </a:rPr>
              <a:t>&gt;</a:t>
            </a:r>
            <a:endParaRPr lang="pt-PT" altLang="en-US" sz="1600" dirty="0">
              <a:solidFill>
                <a:srgbClr val="643820"/>
              </a:solidFill>
              <a:latin typeface="Menlo-Regular" charset="0"/>
            </a:endParaRPr>
          </a:p>
          <a:p>
            <a:pPr eaLnBrk="1" hangingPunct="1"/>
            <a:r>
              <a:rPr lang="en-US" altLang="en-US" sz="1600" dirty="0" err="1">
                <a:latin typeface="Menlo-Regular" charset="0"/>
              </a:rPr>
              <a:t>int</a:t>
            </a:r>
            <a:r>
              <a:rPr lang="en-US" altLang="en-US" sz="1600" dirty="0">
                <a:latin typeface="Menlo-Regular" charset="0"/>
              </a:rPr>
              <a:t> main() {</a:t>
            </a:r>
          </a:p>
          <a:p>
            <a:pPr eaLnBrk="1" hangingPunct="1"/>
            <a:r>
              <a:rPr lang="hu-HU" altLang="en-US" sz="1600" dirty="0">
                <a:latin typeface="Menlo-Regular" charset="0"/>
              </a:rPr>
              <a:t>     </a:t>
            </a:r>
            <a:r>
              <a:rPr lang="hu-HU" altLang="en-US" sz="1600" dirty="0">
                <a:solidFill>
                  <a:srgbClr val="AA0D91"/>
                </a:solidFill>
                <a:latin typeface="Menlo-Regular" charset="0"/>
              </a:rPr>
              <a:t>int</a:t>
            </a:r>
            <a:r>
              <a:rPr lang="hu-HU" altLang="en-US" sz="1600" dirty="0">
                <a:latin typeface="Menlo-Regular" charset="0"/>
              </a:rPr>
              <a:t> a, b;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printf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Diga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 um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número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: "</a:t>
            </a:r>
            <a:r>
              <a:rPr lang="en-US" altLang="en-US" sz="1600" dirty="0">
                <a:latin typeface="Menlo-Regular" charset="0"/>
              </a:rPr>
              <a:t>);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scanf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"%d"</a:t>
            </a:r>
            <a:r>
              <a:rPr lang="en-US" altLang="en-US" sz="1600" dirty="0">
                <a:latin typeface="Menlo-Regular" charset="0"/>
              </a:rPr>
              <a:t>, &amp;a);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printf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Diga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 outro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número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: "</a:t>
            </a:r>
            <a:r>
              <a:rPr lang="en-US" altLang="en-US" sz="1600" dirty="0">
                <a:latin typeface="Menlo-Regular" charset="0"/>
              </a:rPr>
              <a:t>);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scanf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"%d"</a:t>
            </a:r>
            <a:r>
              <a:rPr lang="en-US" altLang="en-US" sz="1600" dirty="0">
                <a:latin typeface="Menlo-Regular" charset="0"/>
              </a:rPr>
              <a:t>, &amp;b);</a:t>
            </a:r>
          </a:p>
          <a:p>
            <a:pPr eaLnBrk="1" hangingPunct="1"/>
            <a:endParaRPr lang="en-US" altLang="en-US" sz="1600" dirty="0">
              <a:latin typeface="Menlo-Regular" charset="0"/>
            </a:endParaRP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>
                <a:solidFill>
                  <a:srgbClr val="AA0D91"/>
                </a:solidFill>
                <a:latin typeface="Menlo-Regular" charset="0"/>
              </a:rPr>
              <a:t>if</a:t>
            </a:r>
            <a:r>
              <a:rPr lang="en-US" altLang="en-US" sz="1600" dirty="0">
                <a:latin typeface="Menlo-Regular" charset="0"/>
              </a:rPr>
              <a:t> ( b &gt; a )</a:t>
            </a:r>
          </a:p>
          <a:p>
            <a:pPr eaLnBrk="1" hangingPunct="1"/>
            <a:r>
              <a:rPr lang="pt-BR" altLang="en-US" sz="1600" dirty="0">
                <a:latin typeface="Menlo-Regular" charset="0"/>
              </a:rPr>
              <a:t>       </a:t>
            </a:r>
            <a:r>
              <a:rPr lang="pt-BR" altLang="en-US" sz="1600" dirty="0" err="1">
                <a:latin typeface="Menlo-Regular" charset="0"/>
              </a:rPr>
              <a:t>printf</a:t>
            </a:r>
            <a:r>
              <a:rPr lang="pt-BR" altLang="en-US" sz="1600" dirty="0">
                <a:latin typeface="Menlo-Regular" charset="0"/>
              </a:rPr>
              <a:t> (</a:t>
            </a:r>
            <a:r>
              <a:rPr lang="pt-BR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pt-BR" altLang="en-US" sz="1600" dirty="0" err="1">
                <a:solidFill>
                  <a:srgbClr val="C41A16"/>
                </a:solidFill>
                <a:latin typeface="Menlo-Regular" charset="0"/>
              </a:rPr>
              <a:t>B</a:t>
            </a:r>
            <a:r>
              <a:rPr lang="pt-BR" altLang="en-US" sz="1600" dirty="0">
                <a:solidFill>
                  <a:srgbClr val="C41A16"/>
                </a:solidFill>
                <a:latin typeface="Menlo-Regular" charset="0"/>
              </a:rPr>
              <a:t> é maior do que A\</a:t>
            </a:r>
            <a:r>
              <a:rPr lang="pt-BR" altLang="en-US" sz="1600" dirty="0" err="1">
                <a:solidFill>
                  <a:srgbClr val="C41A16"/>
                </a:solidFill>
                <a:latin typeface="Menlo-Regular" charset="0"/>
              </a:rPr>
              <a:t>n</a:t>
            </a:r>
            <a:r>
              <a:rPr lang="pt-BR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pt-BR" altLang="en-US" sz="1600" dirty="0">
                <a:latin typeface="Menlo-Regular" charset="0"/>
              </a:rPr>
              <a:t>);</a:t>
            </a:r>
          </a:p>
          <a:p>
            <a:pPr eaLnBrk="1" hangingPunct="1"/>
            <a:endParaRPr lang="en-US" altLang="en-US" sz="1600" dirty="0">
              <a:latin typeface="Menlo-Regular" charset="0"/>
            </a:endParaRP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}</a:t>
            </a:r>
          </a:p>
          <a:p>
            <a:pPr eaLnBrk="1" hangingPunct="1"/>
            <a:endParaRPr lang="en-US" altLang="en-US" sz="1600" dirty="0">
              <a:latin typeface="Menlo-Regular" charset="0"/>
            </a:endParaRPr>
          </a:p>
          <a:p>
            <a:pPr eaLnBrk="1" hangingPunct="1"/>
            <a:endParaRPr lang="en-US" altLang="en-US" sz="1600" dirty="0">
              <a:latin typeface="Menlo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22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68C7-33D7-8D41-A638-FBFB84061AC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Estruturas de controlo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pt-PT"/>
              <a:t>if, if-else-if</a:t>
            </a:r>
            <a:endParaRPr lang="pt-PT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565401"/>
            <a:ext cx="6553200" cy="3894386"/>
          </a:xfrm>
          <a:prstGeom prst="rect">
            <a:avLst/>
          </a:prstGeom>
          <a:solidFill>
            <a:srgbClr val="E2F1FD"/>
          </a:solidFill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ahoma" charset="0"/>
                <a:ea typeface="ヒラギノ角ゴ ProN W3" charset="-128"/>
                <a:sym typeface="Tahoma" charset="0"/>
              </a:defRPr>
            </a:lvl9pPr>
          </a:lstStyle>
          <a:p>
            <a:pPr eaLnBrk="1" hangingPunct="1"/>
            <a:r>
              <a:rPr lang="pt-PT" altLang="en-US" sz="1600" dirty="0">
                <a:solidFill>
                  <a:srgbClr val="643820"/>
                </a:solidFill>
                <a:latin typeface="Menlo-Regular" charset="0"/>
              </a:rPr>
              <a:t>#</a:t>
            </a:r>
            <a:r>
              <a:rPr lang="pt-PT" altLang="en-US" sz="1600" dirty="0" err="1">
                <a:solidFill>
                  <a:srgbClr val="643820"/>
                </a:solidFill>
                <a:latin typeface="Menlo-Regular" charset="0"/>
              </a:rPr>
              <a:t>include</a:t>
            </a:r>
            <a:r>
              <a:rPr lang="pt-PT" altLang="en-US" sz="1600" dirty="0">
                <a:solidFill>
                  <a:srgbClr val="643820"/>
                </a:solidFill>
                <a:latin typeface="Menlo-Regular" charset="0"/>
              </a:rPr>
              <a:t> </a:t>
            </a:r>
            <a:r>
              <a:rPr lang="pt-PT" altLang="en-US" sz="1600" dirty="0">
                <a:solidFill>
                  <a:srgbClr val="C41A16"/>
                </a:solidFill>
                <a:latin typeface="Menlo-Regular" charset="0"/>
              </a:rPr>
              <a:t>&lt;</a:t>
            </a:r>
            <a:r>
              <a:rPr lang="pt-PT" altLang="en-US" sz="1600" dirty="0" err="1">
                <a:solidFill>
                  <a:srgbClr val="C41A16"/>
                </a:solidFill>
                <a:latin typeface="Menlo-Regular" charset="0"/>
              </a:rPr>
              <a:t>stdio.h</a:t>
            </a:r>
            <a:r>
              <a:rPr lang="pt-PT" altLang="en-US" sz="1600" dirty="0">
                <a:solidFill>
                  <a:srgbClr val="C41A16"/>
                </a:solidFill>
                <a:latin typeface="Menlo-Regular" charset="0"/>
              </a:rPr>
              <a:t>&gt;</a:t>
            </a:r>
            <a:endParaRPr lang="pt-PT" altLang="en-US" sz="1600" dirty="0">
              <a:solidFill>
                <a:srgbClr val="643820"/>
              </a:solidFill>
              <a:latin typeface="Menlo-Regular" charset="0"/>
            </a:endParaRPr>
          </a:p>
          <a:p>
            <a:pPr eaLnBrk="1" hangingPunct="1"/>
            <a:r>
              <a:rPr lang="en-US" altLang="en-US" sz="1600" dirty="0" err="1">
                <a:latin typeface="Menlo-Regular" charset="0"/>
              </a:rPr>
              <a:t>int</a:t>
            </a:r>
            <a:r>
              <a:rPr lang="en-US" altLang="en-US" sz="1600" dirty="0">
                <a:latin typeface="Menlo-Regular" charset="0"/>
              </a:rPr>
              <a:t> main() {</a:t>
            </a:r>
          </a:p>
          <a:p>
            <a:pPr eaLnBrk="1" hangingPunct="1"/>
            <a:r>
              <a:rPr lang="hu-HU" altLang="en-US" sz="1600" dirty="0">
                <a:latin typeface="Menlo-Regular" charset="0"/>
              </a:rPr>
              <a:t>     </a:t>
            </a:r>
            <a:r>
              <a:rPr lang="hu-HU" altLang="en-US" sz="1600" dirty="0">
                <a:solidFill>
                  <a:srgbClr val="AA0D91"/>
                </a:solidFill>
                <a:latin typeface="Menlo-Regular" charset="0"/>
              </a:rPr>
              <a:t>int</a:t>
            </a:r>
            <a:r>
              <a:rPr lang="hu-HU" altLang="en-US" sz="1600" dirty="0">
                <a:latin typeface="Menlo-Regular" charset="0"/>
              </a:rPr>
              <a:t> a, b;</a:t>
            </a:r>
          </a:p>
          <a:p>
            <a:pPr eaLnBrk="1" hangingPunct="1"/>
            <a:endParaRPr lang="en-US" altLang="en-US" sz="1600" dirty="0">
              <a:latin typeface="Menlo-Regular" charset="0"/>
            </a:endParaRP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printf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Diga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 um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número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: "</a:t>
            </a:r>
            <a:r>
              <a:rPr lang="en-US" altLang="en-US" sz="1600" dirty="0">
                <a:latin typeface="Menlo-Regular" charset="0"/>
              </a:rPr>
              <a:t>);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scanf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"%d"</a:t>
            </a:r>
            <a:r>
              <a:rPr lang="en-US" altLang="en-US" sz="1600" dirty="0">
                <a:latin typeface="Menlo-Regular" charset="0"/>
              </a:rPr>
              <a:t>, &amp;a);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printf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Diga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 outro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número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: "</a:t>
            </a:r>
            <a:r>
              <a:rPr lang="en-US" altLang="en-US" sz="1600" dirty="0">
                <a:latin typeface="Menlo-Regular" charset="0"/>
              </a:rPr>
              <a:t>);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 err="1">
                <a:latin typeface="Menlo-Regular" charset="0"/>
              </a:rPr>
              <a:t>scanf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"%d"</a:t>
            </a:r>
            <a:r>
              <a:rPr lang="en-US" altLang="en-US" sz="1600" dirty="0">
                <a:latin typeface="Menlo-Regular" charset="0"/>
              </a:rPr>
              <a:t>, &amp;b);</a:t>
            </a:r>
          </a:p>
          <a:p>
            <a:pPr eaLnBrk="1" hangingPunct="1"/>
            <a:endParaRPr lang="en-US" altLang="en-US" sz="1600" dirty="0">
              <a:latin typeface="Menlo-Regular" charset="0"/>
            </a:endParaRP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>
                <a:solidFill>
                  <a:srgbClr val="AA0D91"/>
                </a:solidFill>
                <a:latin typeface="Menlo-Regular" charset="0"/>
              </a:rPr>
              <a:t>if</a:t>
            </a:r>
            <a:r>
              <a:rPr lang="en-US" altLang="en-US" sz="1600" dirty="0">
                <a:latin typeface="Menlo-Regular" charset="0"/>
              </a:rPr>
              <a:t> ( b &gt; a )</a:t>
            </a:r>
          </a:p>
          <a:p>
            <a:pPr eaLnBrk="1" hangingPunct="1"/>
            <a:r>
              <a:rPr lang="pt-BR" altLang="en-US" sz="1600" dirty="0">
                <a:latin typeface="Menlo-Regular" charset="0"/>
              </a:rPr>
              <a:t>       </a:t>
            </a:r>
            <a:r>
              <a:rPr lang="pt-BR" altLang="en-US" sz="1600" dirty="0" err="1">
                <a:latin typeface="Menlo-Regular" charset="0"/>
              </a:rPr>
              <a:t>printf</a:t>
            </a:r>
            <a:r>
              <a:rPr lang="pt-BR" altLang="en-US" sz="1600" dirty="0">
                <a:latin typeface="Menlo-Regular" charset="0"/>
              </a:rPr>
              <a:t> (</a:t>
            </a:r>
            <a:r>
              <a:rPr lang="pt-BR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pt-BR" altLang="en-US" sz="1600" dirty="0" err="1">
                <a:solidFill>
                  <a:srgbClr val="C41A16"/>
                </a:solidFill>
                <a:latin typeface="Menlo-Regular" charset="0"/>
              </a:rPr>
              <a:t>B</a:t>
            </a:r>
            <a:r>
              <a:rPr lang="pt-BR" altLang="en-US" sz="1600" dirty="0">
                <a:solidFill>
                  <a:srgbClr val="C41A16"/>
                </a:solidFill>
                <a:latin typeface="Menlo-Regular" charset="0"/>
              </a:rPr>
              <a:t> é maior do que A\</a:t>
            </a:r>
            <a:r>
              <a:rPr lang="pt-BR" altLang="en-US" sz="1600" dirty="0" err="1">
                <a:solidFill>
                  <a:srgbClr val="C41A16"/>
                </a:solidFill>
                <a:latin typeface="Menlo-Regular" charset="0"/>
              </a:rPr>
              <a:t>n</a:t>
            </a:r>
            <a:r>
              <a:rPr lang="pt-BR" altLang="en-US" sz="1600" dirty="0">
                <a:solidFill>
                  <a:srgbClr val="C41A16"/>
                </a:solidFill>
                <a:latin typeface="Menlo-Regular" charset="0"/>
              </a:rPr>
              <a:t>"</a:t>
            </a:r>
            <a:r>
              <a:rPr lang="pt-BR" altLang="en-US" sz="1600" dirty="0">
                <a:latin typeface="Menlo-Regular" charset="0"/>
              </a:rPr>
              <a:t>);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</a:t>
            </a:r>
            <a:r>
              <a:rPr lang="en-US" altLang="en-US" sz="1600" dirty="0">
                <a:solidFill>
                  <a:srgbClr val="AA0D91"/>
                </a:solidFill>
                <a:latin typeface="Menlo-Regular" charset="0"/>
              </a:rPr>
              <a:t>else</a:t>
            </a:r>
            <a:r>
              <a:rPr lang="en-US" altLang="en-US" sz="1600" dirty="0">
                <a:latin typeface="Menlo-Regular" charset="0"/>
              </a:rPr>
              <a:t> </a:t>
            </a: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       </a:t>
            </a:r>
            <a:r>
              <a:rPr lang="en-US" altLang="en-US" sz="1600" dirty="0" err="1">
                <a:latin typeface="Menlo-Regular" charset="0"/>
              </a:rPr>
              <a:t>printf</a:t>
            </a:r>
            <a:r>
              <a:rPr lang="en-US" altLang="en-US" sz="1600" dirty="0">
                <a:latin typeface="Menlo-Regular" charset="0"/>
              </a:rPr>
              <a:t> (</a:t>
            </a:r>
            <a:r>
              <a:rPr lang="en-US" altLang="en-GB" sz="1600" dirty="0">
                <a:solidFill>
                  <a:srgbClr val="C41A16"/>
                </a:solidFill>
                <a:latin typeface="Menlo-Regular" charset="0"/>
              </a:rPr>
              <a:t>”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B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não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é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 </a:t>
            </a:r>
            <a:r>
              <a:rPr lang="en-US" altLang="en-US" sz="1600" dirty="0" err="1">
                <a:solidFill>
                  <a:srgbClr val="C41A16"/>
                </a:solidFill>
                <a:latin typeface="Menlo-Regular" charset="0"/>
              </a:rPr>
              <a:t>maior</a:t>
            </a:r>
            <a:r>
              <a:rPr lang="en-US" altLang="en-US" sz="1600" dirty="0">
                <a:solidFill>
                  <a:srgbClr val="C41A16"/>
                </a:solidFill>
                <a:latin typeface="Menlo-Regular" charset="0"/>
              </a:rPr>
              <a:t> do que A\n"</a:t>
            </a:r>
            <a:r>
              <a:rPr lang="en-US" altLang="en-US" sz="1600" dirty="0">
                <a:latin typeface="Menlo-Regular" charset="0"/>
              </a:rPr>
              <a:t>);</a:t>
            </a:r>
          </a:p>
          <a:p>
            <a:pPr eaLnBrk="1" hangingPunct="1"/>
            <a:endParaRPr lang="en-US" altLang="en-US" sz="1600" dirty="0">
              <a:latin typeface="Menlo-Regular" charset="0"/>
            </a:endParaRPr>
          </a:p>
          <a:p>
            <a:pPr eaLnBrk="1" hangingPunct="1"/>
            <a:r>
              <a:rPr lang="en-US" altLang="en-US" sz="1600" dirty="0">
                <a:latin typeface="Menlo-Regular" charset="0"/>
              </a:rPr>
              <a:t>}</a:t>
            </a:r>
          </a:p>
          <a:p>
            <a:pPr eaLnBrk="1" hangingPunct="1"/>
            <a:endParaRPr lang="en-US" altLang="en-US" sz="1600" dirty="0">
              <a:latin typeface="Menlo-Regular" charset="0"/>
            </a:endParaRPr>
          </a:p>
          <a:p>
            <a:pPr eaLnBrk="1" hangingPunct="1"/>
            <a:endParaRPr lang="en-US" altLang="en-US" sz="1600" dirty="0">
              <a:latin typeface="Menlo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439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DDDDDD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DDDD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{1E60AD58-EC2E-6D43-9A9D-A0B420DE7CEC}tf16401378</Template>
  <TotalTime>765</TotalTime>
  <Words>4376</Words>
  <Application>Microsoft Macintosh PowerPoint</Application>
  <PresentationFormat>Widescreen</PresentationFormat>
  <Paragraphs>1210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ＭＳ Ｐゴシック</vt:lpstr>
      <vt:lpstr>ヒラギノ角ゴ ProN W3</vt:lpstr>
      <vt:lpstr>Arial</vt:lpstr>
      <vt:lpstr>Calibri</vt:lpstr>
      <vt:lpstr>Calibri Light</vt:lpstr>
      <vt:lpstr>Consolas</vt:lpstr>
      <vt:lpstr>Courier</vt:lpstr>
      <vt:lpstr>Menlo-Regular</vt:lpstr>
      <vt:lpstr>Tahoma</vt:lpstr>
      <vt:lpstr>Wingdings</vt:lpstr>
      <vt:lpstr>Retrospect</vt:lpstr>
      <vt:lpstr>Linguagem C</vt:lpstr>
      <vt:lpstr>História…</vt:lpstr>
      <vt:lpstr>Estado da Arte…</vt:lpstr>
      <vt:lpstr>Estado da Arte…</vt:lpstr>
      <vt:lpstr>Estrutura básica</vt:lpstr>
      <vt:lpstr>Variáveis</vt:lpstr>
      <vt:lpstr>Estruturas de controlo</vt:lpstr>
      <vt:lpstr>Estruturas de controlo</vt:lpstr>
      <vt:lpstr>Estruturas de controlo</vt:lpstr>
      <vt:lpstr>Estruturas de controlo</vt:lpstr>
      <vt:lpstr>Estruturas de controlo</vt:lpstr>
      <vt:lpstr>Estruturas de controlo</vt:lpstr>
      <vt:lpstr>Exemplos de operadores</vt:lpstr>
      <vt:lpstr>Exemplos de operadores (avançado)</vt:lpstr>
      <vt:lpstr>Funções</vt:lpstr>
      <vt:lpstr>Funções</vt:lpstr>
      <vt:lpstr>Arrays</vt:lpstr>
      <vt:lpstr>“strings”</vt:lpstr>
      <vt:lpstr>“strings”</vt:lpstr>
      <vt:lpstr>“strings”: funções</vt:lpstr>
      <vt:lpstr>Leitura e escrita</vt:lpstr>
      <vt:lpstr>Leitura e escrita</vt:lpstr>
      <vt:lpstr>Leitura e escrita</vt:lpstr>
      <vt:lpstr>Ficheiros</vt:lpstr>
      <vt:lpstr>Ficheiros</vt:lpstr>
      <vt:lpstr>Ficheiros</vt:lpstr>
      <vt:lpstr>Estruturas</vt:lpstr>
      <vt:lpstr>Estruturas</vt:lpstr>
      <vt:lpstr>Estruturas</vt:lpstr>
      <vt:lpstr>Ponteiros</vt:lpstr>
      <vt:lpstr>Ponteiros</vt:lpstr>
      <vt:lpstr>Ponteiros</vt:lpstr>
      <vt:lpstr>Ponteiros</vt:lpstr>
      <vt:lpstr>Ponteiros</vt:lpstr>
      <vt:lpstr>Ponteiros</vt:lpstr>
      <vt:lpstr>Tabela ASCII + Escape Sequences</vt:lpstr>
      <vt:lpstr>Filosofia: Responsabilização…</vt:lpstr>
      <vt:lpstr>Filosofia: Responsabilização…</vt:lpstr>
      <vt:lpstr>Filosofia: Responsabilização…</vt:lpstr>
      <vt:lpstr>Filosofia: Responsabilização…</vt:lpstr>
      <vt:lpstr>Filosofia: Responsabilização…</vt:lpstr>
      <vt:lpstr>Filosofia: Responsabilização…</vt:lpstr>
      <vt:lpstr>Filosofia: Responsabilização…</vt:lpstr>
      <vt:lpstr>Filosofia: Responsabilização…</vt:lpstr>
      <vt:lpstr>Filosofia: Responsabilização…</vt:lpstr>
      <vt:lpstr>Filosofia: Responsabilização…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Operativos</dc:title>
  <dc:creator>Fernando</dc:creator>
  <cp:lastModifiedBy>Fernando</cp:lastModifiedBy>
  <cp:revision>147</cp:revision>
  <cp:lastPrinted>2016-09-02T13:40:33Z</cp:lastPrinted>
  <dcterms:created xsi:type="dcterms:W3CDTF">2016-09-02T13:09:57Z</dcterms:created>
  <dcterms:modified xsi:type="dcterms:W3CDTF">2018-10-14T19:56:19Z</dcterms:modified>
</cp:coreProperties>
</file>