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803" r:id="rId1"/>
  </p:sldMasterIdLst>
  <p:notesMasterIdLst>
    <p:notesMasterId r:id="rId52"/>
  </p:notesMasterIdLst>
  <p:sldIdLst>
    <p:sldId id="306" r:id="rId2"/>
    <p:sldId id="307" r:id="rId3"/>
    <p:sldId id="308" r:id="rId4"/>
    <p:sldId id="310" r:id="rId5"/>
    <p:sldId id="311" r:id="rId6"/>
    <p:sldId id="312" r:id="rId7"/>
    <p:sldId id="313" r:id="rId8"/>
    <p:sldId id="314" r:id="rId9"/>
    <p:sldId id="316" r:id="rId10"/>
    <p:sldId id="268" r:id="rId11"/>
    <p:sldId id="317" r:id="rId12"/>
    <p:sldId id="318" r:id="rId13"/>
    <p:sldId id="320" r:id="rId14"/>
    <p:sldId id="321" r:id="rId15"/>
    <p:sldId id="322" r:id="rId16"/>
    <p:sldId id="323" r:id="rId17"/>
    <p:sldId id="276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1" r:id="rId45"/>
    <p:sldId id="352" r:id="rId46"/>
    <p:sldId id="353" r:id="rId47"/>
    <p:sldId id="354" r:id="rId48"/>
    <p:sldId id="355" r:id="rId49"/>
    <p:sldId id="356" r:id="rId50"/>
    <p:sldId id="357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12"/>
    <p:restoredTop sz="87863"/>
  </p:normalViewPr>
  <p:slideViewPr>
    <p:cSldViewPr snapToGrid="0" snapToObjects="1">
      <p:cViewPr varScale="1">
        <p:scale>
          <a:sx n="94" d="100"/>
          <a:sy n="94" d="100"/>
        </p:scale>
        <p:origin x="82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343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0342D-38C3-604A-AFC0-190AF142ED31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3DEF9-177E-F049-8DF6-EEB3F608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81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alt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3CCE089-025A-8D45-86E8-6E28CDDAD99F}" type="slidenum">
              <a:rPr lang="en-US" altLang="en-US" sz="1200">
                <a:latin typeface="Tahoma" charset="0"/>
              </a:rPr>
              <a:pPr eaLnBrk="1" hangingPunct="1"/>
              <a:t>2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780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Bit		Function</a:t>
            </a:r>
          </a:p>
          <a:p>
            <a:r>
              <a:rPr lang="en-US" dirty="0"/>
              <a:t>_PAGE_PRESENT	Page is resident in memory and not swapped out</a:t>
            </a:r>
          </a:p>
          <a:p>
            <a:r>
              <a:rPr lang="en-US" dirty="0"/>
              <a:t>_PAGE_PROTNONE	Page is resident but not accessible</a:t>
            </a:r>
          </a:p>
          <a:p>
            <a:r>
              <a:rPr lang="en-US" dirty="0"/>
              <a:t>_PAGE_RW		Set if the page may be written to</a:t>
            </a:r>
          </a:p>
          <a:p>
            <a:r>
              <a:rPr lang="en-US" dirty="0"/>
              <a:t>_PAGE_USER		Set if the page is accessible from user space</a:t>
            </a:r>
          </a:p>
          <a:p>
            <a:r>
              <a:rPr lang="en-US" dirty="0"/>
              <a:t>_PAGE_DIRTY		Set if the page is written to</a:t>
            </a:r>
          </a:p>
          <a:p>
            <a:r>
              <a:rPr lang="en-US" dirty="0"/>
              <a:t>_PAGE_ACCESSED	Set if the page is accessed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3DEF9-177E-F049-8DF6-EEB3F608B92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08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3DEF9-177E-F049-8DF6-EEB3F608B92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47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>
                <a:ea typeface="ＭＳ Ｐゴシック" charset="-128"/>
              </a:rPr>
              <a:t>quando um endereço virtual é enviado à MMU para tradução, o HW verifica primeiro se o endereço está na TLB, comparando todas as entradas paralelamente.</a:t>
            </a:r>
          </a:p>
          <a:p>
            <a:r>
              <a:rPr lang="pt-PT" altLang="en-US">
                <a:ea typeface="ＭＳ Ｐゴシック" charset="-128"/>
              </a:rPr>
              <a:t>se lá está e não viola os bits de proteção, a moldura é obtida diretamente na TLB.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9286C3C-0158-DF48-8040-90BF86998024}" type="slidenum">
              <a:rPr lang="en-US" altLang="en-US" sz="1200">
                <a:latin typeface="Tahoma" charset="0"/>
              </a:rPr>
              <a:pPr eaLnBrk="1" hangingPunct="1"/>
              <a:t>22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2670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Este algoritmo não é fazível: Não há suficientes bits para se guardar o </a:t>
            </a:r>
            <a:r>
              <a:rPr lang="pt-PT" dirty="0" err="1"/>
              <a:t>timestamp</a:t>
            </a:r>
            <a:r>
              <a:rPr lang="pt-PT" dirty="0"/>
              <a:t> do último acesso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E28C4C3-FF4B-3C41-ADD7-B76D0169BDA8}" type="slidenum">
              <a:rPr lang="en-US" altLang="en-US" sz="1200">
                <a:latin typeface="Tahoma" charset="0"/>
              </a:rPr>
              <a:pPr eaLnBrk="1" hangingPunct="1"/>
              <a:t>27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3568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>
                <a:ea typeface="ＭＳ Ｐゴシック" charset="-128"/>
              </a:rPr>
              <a:t>o caso 1 ocorre quando uma página da classe 3 é apagada numa interrupção do </a:t>
            </a:r>
            <a:r>
              <a:rPr lang="pt-PT" altLang="en-US" dirty="0" err="1">
                <a:ea typeface="ＭＳ Ｐゴシック" charset="-128"/>
              </a:rPr>
              <a:t>clock</a:t>
            </a:r>
            <a:r>
              <a:rPr lang="pt-PT" altLang="en-US" dirty="0">
                <a:ea typeface="ＭＳ Ｐゴシック" charset="-128"/>
              </a:rPr>
              <a:t> (</a:t>
            </a:r>
            <a:r>
              <a:rPr lang="pt-PT" altLang="en-US" dirty="0" err="1">
                <a:ea typeface="ＭＳ Ｐゴシック" charset="-128"/>
              </a:rPr>
              <a:t>tipca</a:t>
            </a:r>
            <a:r>
              <a:rPr lang="pt-PT" altLang="en-US" dirty="0">
                <a:ea typeface="ＭＳ Ｐゴシック" charset="-128"/>
              </a:rPr>
              <a:t>/e de 20/20 </a:t>
            </a:r>
            <a:r>
              <a:rPr lang="pt-PT" altLang="en-US" dirty="0" err="1">
                <a:ea typeface="ＭＳ Ｐゴシック" charset="-128"/>
              </a:rPr>
              <a:t>ms</a:t>
            </a:r>
            <a:r>
              <a:rPr lang="pt-PT" altLang="en-US" dirty="0">
                <a:ea typeface="ＭＳ Ｐゴシック" charset="-128"/>
              </a:rPr>
              <a:t>).</a:t>
            </a:r>
          </a:p>
          <a:p>
            <a:r>
              <a:rPr lang="pt-PT" altLang="en-US" dirty="0">
                <a:ea typeface="ＭＳ Ｐゴシック" charset="-128"/>
              </a:rPr>
              <a:t>as interrupções não mudam o M pois ele é necessário para saber se a página tem ou não de ser reescrita para o disco.</a:t>
            </a:r>
          </a:p>
          <a:p>
            <a:r>
              <a:rPr lang="pt-PT" altLang="en-US" dirty="0">
                <a:ea typeface="ＭＳ Ｐゴシック" charset="-128"/>
              </a:rPr>
              <a:t>implicitamente, o algoritmo prefere remover uma página modificada que não foi referenciada, que uma página que está em grande uso.</a:t>
            </a:r>
          </a:p>
          <a:p>
            <a:r>
              <a:rPr lang="pt-PT" altLang="en-US" dirty="0">
                <a:ea typeface="ＭＳ Ｐゴシック" charset="-128"/>
              </a:rPr>
              <a:t>o NRU é fácil de entender, mais ou menos eficiente de implementar e tem um desempenho moderado.</a:t>
            </a:r>
          </a:p>
          <a:p>
            <a:endParaRPr lang="pt-PT" alt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6FCCC97-38DB-2B47-8877-2FCAEB83A134}" type="slidenum">
              <a:rPr lang="en-US" altLang="en-US" sz="1200">
                <a:latin typeface="Tahoma" charset="0"/>
              </a:rPr>
              <a:pPr eaLnBrk="1" hangingPunct="1"/>
              <a:t>28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04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C0F5873-6151-2A44-A4F3-2B457EA5E9D1}" type="slidenum">
              <a:rPr lang="en-US" altLang="en-US" sz="1200">
                <a:latin typeface="Tahoma" charset="0"/>
              </a:rPr>
              <a:pPr eaLnBrk="1" hangingPunct="1"/>
              <a:t>32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5768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3DEF9-177E-F049-8DF6-EEB3F608B92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235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pointers are maintained: Resetting pointer (RP) and examining pointer (EP)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3DEF9-177E-F049-8DF6-EEB3F608B92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342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278E441-B8D6-D94D-8139-6D7ECA336465}" type="slidenum">
              <a:rPr lang="en-US" altLang="en-US" sz="1200">
                <a:latin typeface="Tahoma" charset="0"/>
              </a:rPr>
              <a:pPr eaLnBrk="1" hangingPunct="1"/>
              <a:t>50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1557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>
                <a:ea typeface="ＭＳ Ｐゴシック" charset="-128"/>
              </a:rPr>
              <a:t>o esquema mais simples de gestão de memória é correr um programa de cada vez.</a:t>
            </a:r>
          </a:p>
          <a:p>
            <a:r>
              <a:rPr lang="pt-PT" altLang="en-US">
                <a:ea typeface="ＭＳ Ｐゴシック" charset="-128"/>
              </a:rPr>
              <a:t>neste caso é apenas necessário partilhar a memoria entre o SO e o programa.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22B1017-1CA9-1B44-AE4A-051A1BCE6985}" type="slidenum">
              <a:rPr lang="en-US" altLang="en-US" sz="1200">
                <a:latin typeface="Tahoma" charset="0"/>
              </a:rPr>
              <a:pPr eaLnBrk="1" hangingPunct="1"/>
              <a:t>3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91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>
                <a:ea typeface="ＭＳ Ｐゴシック" charset="-128"/>
              </a:rPr>
              <a:t>a desvantagem de ordenar os jobs em filas separadas fica clara quando uma fila para uma partição larga fica vazia, mas a fila para trabalhos mais pequenos está cheia. os trabalhos mais pequenos têm de aguardar havendo imensa memória.</a:t>
            </a:r>
          </a:p>
          <a:p>
            <a:r>
              <a:rPr lang="pt-PT" altLang="en-US" dirty="0">
                <a:ea typeface="ＭＳ Ｐゴシック" charset="-128"/>
              </a:rPr>
              <a:t>uma alternativa (b) é usar uma única fila: sempre que uma partição fica vazia, o próximo job que couber nela é lá colocado e corre.</a:t>
            </a:r>
          </a:p>
          <a:p>
            <a:r>
              <a:rPr lang="pt-PT" altLang="en-US" dirty="0">
                <a:ea typeface="ＭＳ Ｐゴシック" charset="-128"/>
              </a:rPr>
              <a:t>para evitar desperdício de memoria, pode procurar-se o maior programa que cabe no </a:t>
            </a:r>
            <a:r>
              <a:rPr lang="pt-PT" altLang="en-US" dirty="0" err="1">
                <a:ea typeface="ＭＳ Ｐゴシック" charset="-128"/>
              </a:rPr>
              <a:t>slot</a:t>
            </a:r>
            <a:r>
              <a:rPr lang="pt-PT" altLang="en-US" dirty="0">
                <a:ea typeface="ＭＳ Ｐゴシック" charset="-128"/>
              </a:rPr>
              <a:t> e executá-lo, nesse caso discriminam-se os jobs pequenos.</a:t>
            </a:r>
          </a:p>
          <a:p>
            <a:r>
              <a:rPr lang="pt-PT" altLang="en-US" dirty="0">
                <a:ea typeface="ＭＳ Ｐゴシック" charset="-128"/>
              </a:rPr>
              <a:t>hoje em dia já quase nenhum sistema suporta este esquema.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3DEF9-177E-F049-8DF6-EEB3F608B9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53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>
                <a:ea typeface="ＭＳ Ｐゴシック" charset="-128"/>
              </a:rPr>
              <a:t>num sistema </a:t>
            </a:r>
            <a:r>
              <a:rPr lang="pt-PT" altLang="en-US" dirty="0" err="1">
                <a:ea typeface="ＭＳ Ｐゴシック" charset="-128"/>
              </a:rPr>
              <a:t>batch</a:t>
            </a:r>
            <a:r>
              <a:rPr lang="pt-PT" altLang="en-US" dirty="0">
                <a:ea typeface="ＭＳ Ｐゴシック" charset="-128"/>
              </a:rPr>
              <a:t> (por lotes), organizar a memoria em </a:t>
            </a:r>
            <a:r>
              <a:rPr lang="pt-PT" altLang="en-US" dirty="0" err="1">
                <a:ea typeface="ＭＳ Ｐゴシック" charset="-128"/>
              </a:rPr>
              <a:t>particoes</a:t>
            </a:r>
            <a:r>
              <a:rPr lang="pt-PT" altLang="en-US" dirty="0">
                <a:ea typeface="ＭＳ Ｐゴシック" charset="-128"/>
              </a:rPr>
              <a:t> é simples e efetivo.</a:t>
            </a:r>
          </a:p>
          <a:p>
            <a:r>
              <a:rPr lang="pt-PT" altLang="en-US" dirty="0">
                <a:ea typeface="ＭＳ Ｐゴシック" charset="-128"/>
              </a:rPr>
              <a:t>uma vez que os processos se mantenham em memoria e a CPU esteja ocupada, não há razão para complicar.</a:t>
            </a:r>
          </a:p>
          <a:p>
            <a:r>
              <a:rPr lang="pt-PT" altLang="en-US" dirty="0">
                <a:ea typeface="ＭＳ Ｐゴシック" charset="-128"/>
              </a:rPr>
              <a:t>com sistemas time-sharing a situação é diferente. podem ser usados 2 abordagens para gestão de memoria: </a:t>
            </a:r>
          </a:p>
          <a:p>
            <a:r>
              <a:rPr lang="pt-PT" altLang="en-US" dirty="0">
                <a:ea typeface="ＭＳ Ｐゴシック" charset="-128"/>
              </a:rPr>
              <a:t>  - </a:t>
            </a:r>
            <a:r>
              <a:rPr lang="pt-PT" altLang="en-US" dirty="0" err="1">
                <a:ea typeface="ＭＳ Ｐゴシック" charset="-128"/>
              </a:rPr>
              <a:t>swapping</a:t>
            </a:r>
            <a:r>
              <a:rPr lang="pt-PT" altLang="en-US" dirty="0">
                <a:ea typeface="ＭＳ Ｐゴシック" charset="-128"/>
              </a:rPr>
              <a:t> (a mais simples, coloca o processo em memoria, corre por um bocado e volta a coloca-lo no disco) </a:t>
            </a:r>
          </a:p>
          <a:p>
            <a:r>
              <a:rPr lang="pt-PT" altLang="en-US" dirty="0">
                <a:ea typeface="ＭＳ Ｐゴシック" charset="-128"/>
              </a:rPr>
              <a:t>  - memoria virtual (programas podem correr quando apenas parte deles está na memoria)</a:t>
            </a:r>
          </a:p>
          <a:p>
            <a:endParaRPr lang="pt-PT" altLang="en-US" dirty="0">
              <a:ea typeface="ＭＳ Ｐゴシック" charset="-128"/>
            </a:endParaRPr>
          </a:p>
          <a:p>
            <a:r>
              <a:rPr lang="pt-PT" altLang="en-US" dirty="0">
                <a:ea typeface="ＭＳ Ｐゴシック" charset="-128"/>
              </a:rPr>
              <a:t>note-se que à medida que um processo é alocado numa zona de memória, os endereços são atualizados.</a:t>
            </a:r>
          </a:p>
          <a:p>
            <a:r>
              <a:rPr lang="pt-PT" altLang="en-US" dirty="0">
                <a:ea typeface="ＭＳ Ｐゴシック" charset="-128"/>
              </a:rPr>
              <a:t>compactação de memória é uma operação lenta.... pouco usada.</a:t>
            </a:r>
          </a:p>
          <a:p>
            <a:r>
              <a:rPr lang="pt-PT" altLang="en-US" dirty="0">
                <a:ea typeface="ＭＳ Ｐゴシック" charset="-128"/>
              </a:rPr>
              <a:t>levanta-se o problema dos processos que podem utilizar um pouco mais de memoria.... alocada dinamicamente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6578C78-9632-2643-BFB9-72FBF5555F4A}" type="slidenum">
              <a:rPr lang="en-US" altLang="en-US" sz="1200">
                <a:latin typeface="Tahoma" charset="0"/>
              </a:rPr>
              <a:pPr eaLnBrk="1" hangingPunct="1"/>
              <a:t>8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745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>
                <a:ea typeface="ＭＳ Ｐゴシック" charset="-128"/>
              </a:rPr>
              <a:t>Quando a memoria é alocada dinamicamente há duas formas de resolver: bitmaps (mapas de bits) e free lists (listas ligadas)</a:t>
            </a:r>
          </a:p>
          <a:p>
            <a:endParaRPr lang="pt-PT" altLang="en-US">
              <a:ea typeface="ＭＳ Ｐゴシック" charset="-128"/>
            </a:endParaRPr>
          </a:p>
          <a:p>
            <a:endParaRPr lang="pt-PT" altLang="en-US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CB643E2-B8CA-2346-8F79-BADB0FB0E200}" type="slidenum">
              <a:rPr lang="en-US" altLang="en-US" sz="1200">
                <a:latin typeface="Tahoma" charset="0"/>
              </a:rPr>
              <a:pPr eaLnBrk="1" hangingPunct="1"/>
              <a:t>9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6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>
                <a:ea typeface="ＭＳ Ｐゴシック" charset="-128"/>
              </a:rPr>
              <a:t>quando os a gestão de memória é feita com listas ligadas há vários algoritmos que podem ser utilizados para alocar memória para os processos criados.</a:t>
            </a:r>
          </a:p>
          <a:p>
            <a:r>
              <a:rPr lang="pt-PT" altLang="en-US" dirty="0">
                <a:ea typeface="ＭＳ Ｐゴシック" charset="-128"/>
              </a:rPr>
              <a:t>surpreendentemente:</a:t>
            </a:r>
          </a:p>
          <a:p>
            <a:r>
              <a:rPr lang="pt-PT" altLang="en-US" dirty="0">
                <a:ea typeface="ＭＳ Ｐゴシック" charset="-128"/>
              </a:rPr>
              <a:t>  - </a:t>
            </a:r>
            <a:r>
              <a:rPr lang="pt-PT" altLang="en-US" dirty="0" err="1">
                <a:ea typeface="ＭＳ Ｐゴシック" charset="-128"/>
              </a:rPr>
              <a:t>Next</a:t>
            </a:r>
            <a:r>
              <a:rPr lang="pt-PT" altLang="en-US" dirty="0">
                <a:ea typeface="ＭＳ Ｐゴシック" charset="-128"/>
              </a:rPr>
              <a:t> </a:t>
            </a:r>
            <a:r>
              <a:rPr lang="pt-PT" altLang="en-US" dirty="0" err="1">
                <a:ea typeface="ＭＳ Ｐゴシック" charset="-128"/>
              </a:rPr>
              <a:t>fit</a:t>
            </a:r>
            <a:r>
              <a:rPr lang="pt-PT" altLang="en-US" dirty="0">
                <a:ea typeface="ＭＳ Ｐゴシック" charset="-128"/>
              </a:rPr>
              <a:t> tem um desempenho pior do que </a:t>
            </a:r>
            <a:r>
              <a:rPr lang="pt-PT" altLang="en-US" dirty="0" err="1">
                <a:ea typeface="ＭＳ Ｐゴシック" charset="-128"/>
              </a:rPr>
              <a:t>first</a:t>
            </a:r>
            <a:r>
              <a:rPr lang="pt-PT" altLang="en-US" dirty="0">
                <a:ea typeface="ＭＳ Ｐゴシック" charset="-128"/>
              </a:rPr>
              <a:t> </a:t>
            </a:r>
            <a:r>
              <a:rPr lang="pt-PT" altLang="en-US" dirty="0" err="1">
                <a:ea typeface="ＭＳ Ｐゴシック" charset="-128"/>
              </a:rPr>
              <a:t>fit</a:t>
            </a:r>
            <a:r>
              <a:rPr lang="pt-PT" altLang="en-US" dirty="0">
                <a:ea typeface="ＭＳ Ｐゴシック" charset="-128"/>
              </a:rPr>
              <a:t> (</a:t>
            </a:r>
            <a:r>
              <a:rPr lang="pt-PT" altLang="en-US" dirty="0" err="1">
                <a:ea typeface="ＭＳ Ｐゴシック" charset="-128"/>
              </a:rPr>
              <a:t>Bayes</a:t>
            </a:r>
            <a:r>
              <a:rPr lang="pt-PT" altLang="en-US" dirty="0">
                <a:ea typeface="ＭＳ Ｐゴシック" charset="-128"/>
              </a:rPr>
              <a:t>, 1977)</a:t>
            </a:r>
          </a:p>
          <a:p>
            <a:r>
              <a:rPr lang="pt-PT" altLang="en-US" dirty="0">
                <a:ea typeface="ＭＳ Ｐゴシック" charset="-128"/>
              </a:rPr>
              <a:t>  - </a:t>
            </a:r>
            <a:r>
              <a:rPr lang="pt-PT" altLang="en-US" dirty="0" err="1">
                <a:ea typeface="ＭＳ Ｐゴシック" charset="-128"/>
              </a:rPr>
              <a:t>best</a:t>
            </a:r>
            <a:r>
              <a:rPr lang="pt-PT" altLang="en-US" dirty="0">
                <a:ea typeface="ＭＳ Ｐゴシック" charset="-128"/>
              </a:rPr>
              <a:t> </a:t>
            </a:r>
            <a:r>
              <a:rPr lang="pt-PT" altLang="en-US" dirty="0" err="1">
                <a:ea typeface="ＭＳ Ｐゴシック" charset="-128"/>
              </a:rPr>
              <a:t>fit</a:t>
            </a:r>
            <a:r>
              <a:rPr lang="pt-PT" altLang="en-US" dirty="0">
                <a:ea typeface="ＭＳ Ｐゴシック" charset="-128"/>
              </a:rPr>
              <a:t> é pior do que os anteriores, pois tende a encher a memória com pequenos buracos.</a:t>
            </a:r>
          </a:p>
          <a:p>
            <a:r>
              <a:rPr lang="pt-PT" altLang="en-US" dirty="0">
                <a:ea typeface="ＭＳ Ｐゴシック" charset="-128"/>
              </a:rPr>
              <a:t>  - as simulações mostram que </a:t>
            </a:r>
            <a:r>
              <a:rPr lang="pt-PT" altLang="en-US" dirty="0" err="1">
                <a:ea typeface="ＭＳ Ｐゴシック" charset="-128"/>
              </a:rPr>
              <a:t>worst</a:t>
            </a:r>
            <a:r>
              <a:rPr lang="pt-PT" altLang="en-US" dirty="0">
                <a:ea typeface="ＭＳ Ｐゴシック" charset="-128"/>
              </a:rPr>
              <a:t> </a:t>
            </a:r>
            <a:r>
              <a:rPr lang="pt-PT" altLang="en-US" dirty="0" err="1">
                <a:ea typeface="ＭＳ Ｐゴシック" charset="-128"/>
              </a:rPr>
              <a:t>fit</a:t>
            </a:r>
            <a:r>
              <a:rPr lang="pt-PT" altLang="en-US" dirty="0">
                <a:ea typeface="ＭＳ Ｐゴシック" charset="-128"/>
              </a:rPr>
              <a:t> </a:t>
            </a:r>
            <a:r>
              <a:rPr lang="pt-PT" altLang="en-US" dirty="0" err="1">
                <a:ea typeface="ＭＳ Ｐゴシック" charset="-128"/>
              </a:rPr>
              <a:t>tb</a:t>
            </a:r>
            <a:r>
              <a:rPr lang="pt-PT" altLang="en-US" dirty="0">
                <a:ea typeface="ＭＳ Ｐゴシック" charset="-128"/>
              </a:rPr>
              <a:t> não é uma boa ideia.</a:t>
            </a:r>
          </a:p>
          <a:p>
            <a:endParaRPr lang="pt-PT" alt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E068F88-D46F-FC4E-BFD4-CE64F66992A9}" type="slidenum">
              <a:rPr lang="en-US" altLang="en-US" sz="1200">
                <a:latin typeface="Tahoma" charset="0"/>
              </a:rPr>
              <a:pPr eaLnBrk="1" hangingPunct="1"/>
              <a:t>10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554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6C00037-B63D-C048-87E6-DE1B515427A7}" type="slidenum">
              <a:rPr lang="en-US" altLang="en-US" sz="1200">
                <a:latin typeface="Tahoma" charset="0"/>
              </a:rPr>
              <a:pPr eaLnBrk="1" hangingPunct="1"/>
              <a:t>11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>
                <a:ea typeface="ＭＳ Ｐゴシック" charset="-128"/>
              </a:rPr>
              <a:t>Stack – cresce quando se passam parâmetros a funções, chamadas a funções e criação de variáveis locais.</a:t>
            </a:r>
          </a:p>
          <a:p>
            <a:r>
              <a:rPr lang="pt-PT" altLang="en-US">
                <a:ea typeface="ＭＳ Ｐゴシック" charset="-128"/>
              </a:rPr>
              <a:t>Heap – cresce quando se reserva dinamicamente espaço para variáveis, arrays e estruturas</a:t>
            </a:r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373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59B5135-690C-4F4D-99B0-A9C59995523D}" type="slidenum">
              <a:rPr lang="en-US" altLang="en-US" sz="1200">
                <a:latin typeface="Tahoma" charset="0"/>
              </a:rPr>
              <a:pPr eaLnBrk="1" hangingPunct="1"/>
              <a:t>12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>
                <a:ea typeface="ＭＳ Ｐゴシック" charset="-128"/>
              </a:rPr>
              <a:t>size_t é basicamente um inteiro positivo (unsigned int)</a:t>
            </a:r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2937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Pages = Virtual Page = Piece of Virtual memory</a:t>
            </a:r>
          </a:p>
          <a:p>
            <a:r>
              <a:rPr lang="en-GB" dirty="0"/>
              <a:t>Page Frame = Real Page = Piece of Real memory</a:t>
            </a:r>
          </a:p>
          <a:p>
            <a:pPr>
              <a:defRPr/>
            </a:pPr>
            <a:r>
              <a:rPr lang="pt-PT" dirty="0"/>
              <a:t>12k = 0011 0000 0000 0000</a:t>
            </a:r>
          </a:p>
          <a:p>
            <a:pPr>
              <a:defRPr/>
            </a:pPr>
            <a:r>
              <a:rPr lang="pt-PT" dirty="0"/>
              <a:t>  1k =          0100 0000 0000</a:t>
            </a:r>
          </a:p>
          <a:p>
            <a:pPr>
              <a:defRPr/>
            </a:pPr>
            <a:r>
              <a:rPr lang="pt-PT" dirty="0"/>
              <a:t>16k = 0100 0000 0000 0000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3DEF9-177E-F049-8DF6-EEB3F608B92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88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879" y="758953"/>
            <a:ext cx="11011200" cy="21138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879" y="3168028"/>
            <a:ext cx="11011200" cy="316077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b="0" i="0" kern="0" cap="none" spc="0" baseline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20879" y="2959230"/>
            <a:ext cx="11011200" cy="129571"/>
          </a:xfrm>
          <a:prstGeom prst="rect">
            <a:avLst/>
          </a:prstGeom>
          <a:gradFill flip="none" rotWithShape="1">
            <a:gsLst>
              <a:gs pos="80000">
                <a:schemeClr val="accent1"/>
              </a:gs>
              <a:gs pos="0">
                <a:schemeClr val="bg1"/>
              </a:gs>
              <a:gs pos="100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638178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18160" y="260707"/>
            <a:ext cx="11155680" cy="1023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8585" y="1836739"/>
            <a:ext cx="11154833" cy="4404671"/>
          </a:xfrm>
        </p:spPr>
        <p:txBody>
          <a:bodyPr/>
          <a:lstStyle>
            <a:lvl3pPr marL="806450" indent="-177800">
              <a:tabLst/>
              <a:defRPr/>
            </a:lvl3pPr>
            <a:lvl4pPr marL="1066800" indent="-177800">
              <a:tabLst/>
              <a:defRPr/>
            </a:lvl4pPr>
            <a:lvl5pPr marL="1292225" indent="-177800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85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18160" y="260707"/>
            <a:ext cx="11155680" cy="1023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192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518160" y="260707"/>
            <a:ext cx="11155680" cy="1023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234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160" y="260707"/>
            <a:ext cx="11155680" cy="1023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 noProof="0" dirty="0" err="1"/>
              <a:t>Click</a:t>
            </a:r>
            <a:r>
              <a:rPr lang="pt-PT" noProof="0" dirty="0"/>
              <a:t> to </a:t>
            </a:r>
            <a:r>
              <a:rPr lang="pt-PT" noProof="0" dirty="0" err="1"/>
              <a:t>edit</a:t>
            </a:r>
            <a:r>
              <a:rPr lang="pt-PT" noProof="0" dirty="0"/>
              <a:t> Master </a:t>
            </a:r>
            <a:r>
              <a:rPr lang="pt-PT" noProof="0" dirty="0" err="1"/>
              <a:t>title</a:t>
            </a:r>
            <a:r>
              <a:rPr lang="pt-PT" noProof="0" dirty="0"/>
              <a:t> </a:t>
            </a:r>
            <a:r>
              <a:rPr lang="pt-PT" noProof="0" dirty="0" err="1"/>
              <a:t>style</a:t>
            </a:r>
            <a:endParaRPr lang="pt-PT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1" y="1845734"/>
            <a:ext cx="11155679" cy="436596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PT" noProof="0" dirty="0" err="1"/>
              <a:t>Click</a:t>
            </a:r>
            <a:r>
              <a:rPr lang="pt-PT" noProof="0" dirty="0"/>
              <a:t> to </a:t>
            </a:r>
            <a:r>
              <a:rPr lang="pt-PT" noProof="0" dirty="0" err="1"/>
              <a:t>edit</a:t>
            </a:r>
            <a:r>
              <a:rPr lang="pt-PT" noProof="0" dirty="0"/>
              <a:t> Master </a:t>
            </a:r>
            <a:r>
              <a:rPr lang="pt-PT" noProof="0" dirty="0" err="1"/>
              <a:t>text</a:t>
            </a:r>
            <a:r>
              <a:rPr lang="pt-PT" noProof="0" dirty="0"/>
              <a:t> </a:t>
            </a:r>
            <a:r>
              <a:rPr lang="pt-PT" noProof="0" dirty="0" err="1"/>
              <a:t>styles</a:t>
            </a:r>
            <a:endParaRPr lang="pt-PT" noProof="0" dirty="0"/>
          </a:p>
          <a:p>
            <a:pPr lvl="1"/>
            <a:r>
              <a:rPr lang="pt-PT" noProof="0" dirty="0" err="1"/>
              <a:t>Second</a:t>
            </a:r>
            <a:r>
              <a:rPr lang="pt-PT" noProof="0" dirty="0"/>
              <a:t> </a:t>
            </a:r>
            <a:r>
              <a:rPr lang="pt-PT" noProof="0" dirty="0" err="1"/>
              <a:t>level</a:t>
            </a:r>
            <a:endParaRPr lang="pt-PT" noProof="0" dirty="0"/>
          </a:p>
          <a:p>
            <a:pPr lvl="2"/>
            <a:r>
              <a:rPr lang="pt-PT" noProof="0" dirty="0" err="1"/>
              <a:t>Third</a:t>
            </a:r>
            <a:r>
              <a:rPr lang="pt-PT" noProof="0" dirty="0"/>
              <a:t> </a:t>
            </a:r>
            <a:r>
              <a:rPr lang="pt-PT" noProof="0" dirty="0" err="1"/>
              <a:t>level</a:t>
            </a:r>
            <a:endParaRPr lang="pt-PT" noProof="0" dirty="0"/>
          </a:p>
          <a:p>
            <a:pPr lvl="3"/>
            <a:r>
              <a:rPr lang="pt-PT" noProof="0" dirty="0" err="1"/>
              <a:t>Fourth</a:t>
            </a:r>
            <a:r>
              <a:rPr lang="pt-PT" noProof="0" dirty="0"/>
              <a:t> </a:t>
            </a:r>
            <a:r>
              <a:rPr lang="pt-PT" noProof="0" dirty="0" err="1"/>
              <a:t>level</a:t>
            </a:r>
            <a:endParaRPr lang="pt-PT" noProof="0" dirty="0"/>
          </a:p>
          <a:p>
            <a:pPr lvl="4"/>
            <a:r>
              <a:rPr lang="pt-PT" noProof="0" dirty="0" err="1"/>
              <a:t>Fifth</a:t>
            </a:r>
            <a:r>
              <a:rPr lang="pt-PT" noProof="0" dirty="0"/>
              <a:t> </a:t>
            </a:r>
            <a:r>
              <a:rPr lang="pt-PT" noProof="0" dirty="0" err="1"/>
              <a:t>level</a:t>
            </a:r>
            <a:endParaRPr lang="pt-PT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161" y="6459787"/>
            <a:ext cx="3051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6052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9" y="6459787"/>
            <a:ext cx="1773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95BE68C7-33D7-8D41-A638-FBFB84061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18159" y="1342814"/>
            <a:ext cx="11155680" cy="89987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69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04" r:id="rId1"/>
    <p:sldLayoutId id="2147485805" r:id="rId2"/>
    <p:sldLayoutId id="2147485807" r:id="rId3"/>
    <p:sldLayoutId id="2147485808" r:id="rId4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0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8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PT" altLang="en-US"/>
              <a:t>Gestão de memória</a:t>
            </a:r>
            <a:endParaRPr lang="en-US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407904-0E5B-574B-9096-811D0B15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82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Sistemas </a:t>
            </a:r>
            <a:r>
              <a:rPr lang="pt-PT" dirty="0" err="1"/>
              <a:t>multi-programados</a:t>
            </a:r>
            <a:endParaRPr lang="en-US" dirty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>
                <a:solidFill>
                  <a:schemeClr val="accent2"/>
                </a:solidFill>
              </a:rPr>
              <a:t>Algoritmos</a:t>
            </a:r>
            <a:r>
              <a:rPr lang="pt-PT" altLang="en-US" dirty="0"/>
              <a:t> usados com listas ligadas para alocar processos criados</a:t>
            </a:r>
          </a:p>
          <a:p>
            <a:pPr lvl="1"/>
            <a:r>
              <a:rPr lang="pt-PT" altLang="en-US" i="1" dirty="0" err="1">
                <a:solidFill>
                  <a:schemeClr val="accent2"/>
                </a:solidFill>
              </a:rPr>
              <a:t>First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i="1" dirty="0" err="1">
                <a:solidFill>
                  <a:schemeClr val="accent2"/>
                </a:solidFill>
              </a:rPr>
              <a:t>fit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– procura o primeiro buraco da lista com dimensão suficiente para carregar o programa</a:t>
            </a:r>
          </a:p>
          <a:p>
            <a:pPr lvl="1"/>
            <a:r>
              <a:rPr lang="pt-PT" altLang="en-US" i="1" dirty="0" err="1">
                <a:solidFill>
                  <a:schemeClr val="accent2"/>
                </a:solidFill>
              </a:rPr>
              <a:t>Next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i="1" dirty="0" err="1">
                <a:solidFill>
                  <a:schemeClr val="accent2"/>
                </a:solidFill>
              </a:rPr>
              <a:t>fit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– variante do anterior – procura a partir do ponto em que foi encontrado um buraco anteriormente [desempenho pior do que </a:t>
            </a:r>
            <a:r>
              <a:rPr lang="pt-PT" altLang="en-US" dirty="0" err="1"/>
              <a:t>first</a:t>
            </a:r>
            <a:r>
              <a:rPr lang="pt-PT" altLang="en-US" dirty="0"/>
              <a:t> </a:t>
            </a:r>
            <a:r>
              <a:rPr lang="pt-PT" altLang="en-US" dirty="0" err="1"/>
              <a:t>fit</a:t>
            </a:r>
            <a:r>
              <a:rPr lang="pt-PT" altLang="en-US" dirty="0"/>
              <a:t> (</a:t>
            </a:r>
            <a:r>
              <a:rPr lang="pt-PT" altLang="en-US" dirty="0" err="1"/>
              <a:t>Bayes</a:t>
            </a:r>
            <a:r>
              <a:rPr lang="pt-PT" altLang="en-US" dirty="0"/>
              <a:t>, 1977)]</a:t>
            </a:r>
          </a:p>
          <a:p>
            <a:pPr lvl="1"/>
            <a:r>
              <a:rPr lang="pt-PT" altLang="en-US" i="1" dirty="0" err="1">
                <a:solidFill>
                  <a:schemeClr val="accent2"/>
                </a:solidFill>
              </a:rPr>
              <a:t>Best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i="1" dirty="0" err="1">
                <a:solidFill>
                  <a:schemeClr val="accent2"/>
                </a:solidFill>
              </a:rPr>
              <a:t>fit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– procura o buraco com a dimensão que melhor se ajusta ao programa a carregar </a:t>
            </a:r>
            <a:br>
              <a:rPr lang="pt-PT" altLang="en-US" dirty="0"/>
            </a:br>
            <a:r>
              <a:rPr lang="pt-PT" altLang="en-US" dirty="0"/>
              <a:t>[pior do que os anteriores, pois tende a encher a memória com pequenos buracos]</a:t>
            </a:r>
          </a:p>
          <a:p>
            <a:pPr lvl="1"/>
            <a:r>
              <a:rPr lang="pt-PT" altLang="en-US" i="1" dirty="0" err="1">
                <a:solidFill>
                  <a:schemeClr val="accent2"/>
                </a:solidFill>
              </a:rPr>
              <a:t>Worst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i="1" dirty="0" err="1">
                <a:solidFill>
                  <a:schemeClr val="accent2"/>
                </a:solidFill>
              </a:rPr>
              <a:t>fit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– procura o maior buraco disponível, na esperança de que o espaço que sobra possa ainda ser utilizado por outros programas a carregar no futuro </a:t>
            </a:r>
            <a:br>
              <a:rPr lang="pt-PT" altLang="en-US" dirty="0"/>
            </a:br>
            <a:r>
              <a:rPr lang="pt-PT" altLang="en-US" dirty="0"/>
              <a:t>[simulações mostram que não é uma boa ideia]</a:t>
            </a:r>
          </a:p>
          <a:p>
            <a:pPr lvl="1"/>
            <a:r>
              <a:rPr lang="pt-PT" altLang="en-US" i="1" dirty="0" err="1">
                <a:solidFill>
                  <a:schemeClr val="accent2"/>
                </a:solidFill>
              </a:rPr>
              <a:t>Quick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i="1" dirty="0" err="1">
                <a:solidFill>
                  <a:schemeClr val="accent2"/>
                </a:solidFill>
              </a:rPr>
              <a:t>fit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– mantém várias listas de buracos, agrupados de acordo com as suas dimensões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4106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Sistemas </a:t>
            </a:r>
            <a:r>
              <a:rPr lang="pt-PT" dirty="0" err="1"/>
              <a:t>multi-programados</a:t>
            </a:r>
            <a:endParaRPr lang="en-US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Memória dinâmica</a:t>
            </a:r>
          </a:p>
          <a:p>
            <a:pPr lvl="1"/>
            <a:r>
              <a:rPr lang="pt-PT" altLang="en-US" dirty="0"/>
              <a:t>Um processo pode ter necessidade de obter mais memória em tempo de execução</a:t>
            </a:r>
          </a:p>
          <a:p>
            <a:pPr lvl="1"/>
            <a:r>
              <a:rPr lang="pt-PT" altLang="en-US" dirty="0"/>
              <a:t>Uma solução seria efetuar </a:t>
            </a:r>
            <a:r>
              <a:rPr lang="pt-PT" altLang="en-US" i="1" dirty="0" err="1"/>
              <a:t>swap</a:t>
            </a:r>
            <a:r>
              <a:rPr lang="pt-PT" altLang="en-US" i="1" dirty="0"/>
              <a:t>-out </a:t>
            </a:r>
            <a:r>
              <a:rPr lang="pt-PT" altLang="en-US" dirty="0"/>
              <a:t>do processo e depois </a:t>
            </a:r>
            <a:r>
              <a:rPr lang="pt-PT" altLang="en-US" i="1" dirty="0" err="1"/>
              <a:t>swap</a:t>
            </a:r>
            <a:r>
              <a:rPr lang="pt-PT" altLang="en-US" i="1" dirty="0"/>
              <a:t>-in </a:t>
            </a:r>
            <a:r>
              <a:rPr lang="pt-PT" altLang="en-US" dirty="0"/>
              <a:t>com uma nova dimensão</a:t>
            </a:r>
          </a:p>
          <a:p>
            <a:pPr lvl="2"/>
            <a:r>
              <a:rPr lang="pt-PT" altLang="en-US" dirty="0"/>
              <a:t>Demasiado lento...</a:t>
            </a:r>
          </a:p>
          <a:p>
            <a:pPr lvl="1"/>
            <a:r>
              <a:rPr lang="pt-PT" altLang="en-US" dirty="0"/>
              <a:t>Outra solução será reservar antecipadamente espaço para </a:t>
            </a:r>
            <a:br>
              <a:rPr lang="pt-PT" altLang="en-US" dirty="0"/>
            </a:br>
            <a:r>
              <a:rPr lang="pt-PT" altLang="en-US" dirty="0"/>
              <a:t>crescimento do </a:t>
            </a:r>
            <a:r>
              <a:rPr lang="pt-PT" altLang="en-US" b="1" dirty="0" err="1">
                <a:solidFill>
                  <a:schemeClr val="accent2"/>
                </a:solidFill>
              </a:rPr>
              <a:t>stack</a:t>
            </a:r>
            <a:r>
              <a:rPr lang="pt-PT" altLang="en-US" dirty="0"/>
              <a:t> e da </a:t>
            </a:r>
            <a:r>
              <a:rPr lang="pt-PT" altLang="en-US" b="1" dirty="0" err="1">
                <a:solidFill>
                  <a:schemeClr val="accent2"/>
                </a:solidFill>
              </a:rPr>
              <a:t>heap</a:t>
            </a:r>
            <a:endParaRPr lang="pt-PT" altLang="en-US" b="1" dirty="0">
              <a:solidFill>
                <a:schemeClr val="accent2"/>
              </a:solidFill>
            </a:endParaRPr>
          </a:p>
          <a:p>
            <a:pPr lvl="2"/>
            <a:r>
              <a:rPr lang="pt-PT" altLang="en-US" dirty="0"/>
              <a:t>Rápido, mas com algum desperdício de memória</a:t>
            </a:r>
            <a:br>
              <a:rPr lang="pt-PT" altLang="en-US" dirty="0"/>
            </a:br>
            <a:r>
              <a:rPr lang="pt-PT" altLang="en-US" dirty="0"/>
              <a:t>(é o mais utilizado)</a:t>
            </a:r>
            <a:endParaRPr lang="en-US" altLang="en-US" dirty="0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645804"/>
              </p:ext>
            </p:extLst>
          </p:nvPr>
        </p:nvGraphicFramePr>
        <p:xfrm>
          <a:off x="8338359" y="3370672"/>
          <a:ext cx="3124200" cy="256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VISIO" r:id="rId4" imgW="2029968" imgH="1667256" progId="Visio.Drawing.6">
                  <p:embed/>
                </p:oleObj>
              </mc:Choice>
              <mc:Fallback>
                <p:oleObj name="VISIO" r:id="rId4" imgW="2029968" imgH="1667256" progId="Visio.Drawing.6">
                  <p:embed/>
                  <p:pic>
                    <p:nvPicPr>
                      <p:cNvPr id="358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8359" y="3370672"/>
                        <a:ext cx="3124200" cy="256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7599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Sistemas </a:t>
            </a:r>
            <a:r>
              <a:rPr lang="pt-PT" dirty="0" err="1"/>
              <a:t>multi-programados</a:t>
            </a:r>
            <a:endParaRPr lang="en-US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Autofit/>
          </a:bodyPr>
          <a:lstStyle/>
          <a:p>
            <a:pPr lvl="1"/>
            <a:r>
              <a:rPr lang="pt-PT" altLang="en-US" dirty="0"/>
              <a:t>Na linguagem C existem algumas funções para manipulação de memória dinâmica</a:t>
            </a:r>
          </a:p>
          <a:p>
            <a:pPr lvl="2"/>
            <a:r>
              <a:rPr lang="pt-PT" altLang="en-US" dirty="0" err="1">
                <a:solidFill>
                  <a:schemeClr val="accent2"/>
                </a:solidFill>
              </a:rPr>
              <a:t>malloc</a:t>
            </a:r>
            <a:r>
              <a:rPr lang="pt-PT" altLang="en-US" dirty="0">
                <a:solidFill>
                  <a:schemeClr val="accent2"/>
                </a:solidFill>
              </a:rPr>
              <a:t> (</a:t>
            </a:r>
            <a:r>
              <a:rPr lang="pt-PT" altLang="en-US" dirty="0" err="1">
                <a:solidFill>
                  <a:schemeClr val="accent2"/>
                </a:solidFill>
              </a:rPr>
              <a:t>size_t</a:t>
            </a:r>
            <a:r>
              <a:rPr lang="pt-PT" altLang="en-US" dirty="0">
                <a:solidFill>
                  <a:schemeClr val="accent2"/>
                </a:solidFill>
              </a:rPr>
              <a:t> m)</a:t>
            </a:r>
          </a:p>
          <a:p>
            <a:pPr lvl="3"/>
            <a:r>
              <a:rPr lang="pt-PT" altLang="en-US" dirty="0"/>
              <a:t>reserva um bloco de m bytes e devolve um apontador para o bloco criado</a:t>
            </a:r>
          </a:p>
          <a:p>
            <a:pPr lvl="2"/>
            <a:r>
              <a:rPr lang="pt-PT" altLang="en-US" dirty="0" err="1">
                <a:solidFill>
                  <a:schemeClr val="accent2"/>
                </a:solidFill>
              </a:rPr>
              <a:t>calloc</a:t>
            </a:r>
            <a:r>
              <a:rPr lang="pt-PT" altLang="en-US" dirty="0">
                <a:solidFill>
                  <a:schemeClr val="accent2"/>
                </a:solidFill>
              </a:rPr>
              <a:t> (</a:t>
            </a:r>
            <a:r>
              <a:rPr lang="pt-PT" altLang="en-US" dirty="0" err="1">
                <a:solidFill>
                  <a:schemeClr val="accent2"/>
                </a:solidFill>
              </a:rPr>
              <a:t>size_t</a:t>
            </a:r>
            <a:r>
              <a:rPr lang="pt-PT" altLang="en-US" dirty="0">
                <a:solidFill>
                  <a:schemeClr val="accent2"/>
                </a:solidFill>
              </a:rPr>
              <a:t> n, </a:t>
            </a:r>
            <a:r>
              <a:rPr lang="pt-PT" altLang="en-US" dirty="0" err="1">
                <a:solidFill>
                  <a:schemeClr val="accent2"/>
                </a:solidFill>
              </a:rPr>
              <a:t>size_t</a:t>
            </a:r>
            <a:r>
              <a:rPr lang="pt-PT" altLang="en-US" dirty="0">
                <a:solidFill>
                  <a:schemeClr val="accent2"/>
                </a:solidFill>
              </a:rPr>
              <a:t> m)</a:t>
            </a:r>
          </a:p>
          <a:p>
            <a:pPr lvl="3"/>
            <a:r>
              <a:rPr lang="pt-PT" altLang="en-US" dirty="0"/>
              <a:t>reserva dinamicamente um </a:t>
            </a:r>
            <a:r>
              <a:rPr lang="pt-PT" altLang="en-US" i="1" dirty="0" err="1"/>
              <a:t>array</a:t>
            </a:r>
            <a:r>
              <a:rPr lang="pt-PT" altLang="en-US" dirty="0"/>
              <a:t> de n elementos com m bytes cada um. Devolve um apontador para a primeira posição do </a:t>
            </a:r>
            <a:r>
              <a:rPr lang="pt-PT" altLang="en-US" i="1" dirty="0" err="1"/>
              <a:t>array</a:t>
            </a:r>
            <a:r>
              <a:rPr lang="pt-PT" altLang="en-US" dirty="0"/>
              <a:t> criado</a:t>
            </a:r>
          </a:p>
          <a:p>
            <a:pPr lvl="2"/>
            <a:r>
              <a:rPr lang="pt-PT" altLang="en-US" dirty="0">
                <a:solidFill>
                  <a:schemeClr val="accent2"/>
                </a:solidFill>
              </a:rPr>
              <a:t>free (*</a:t>
            </a:r>
            <a:r>
              <a:rPr lang="pt-PT" altLang="en-US" dirty="0" err="1">
                <a:solidFill>
                  <a:schemeClr val="accent2"/>
                </a:solidFill>
              </a:rPr>
              <a:t>ptr</a:t>
            </a:r>
            <a:r>
              <a:rPr lang="pt-PT" altLang="en-US" dirty="0">
                <a:solidFill>
                  <a:schemeClr val="accent2"/>
                </a:solidFill>
              </a:rPr>
              <a:t>)</a:t>
            </a:r>
          </a:p>
          <a:p>
            <a:pPr lvl="3"/>
            <a:r>
              <a:rPr lang="pt-PT" altLang="en-US" dirty="0"/>
              <a:t>liberta o espaço referenciado pelo apontador </a:t>
            </a:r>
            <a:r>
              <a:rPr lang="pt-PT" altLang="en-US" dirty="0" err="1"/>
              <a:t>ptr</a:t>
            </a:r>
            <a:r>
              <a:rPr lang="pt-PT" altLang="en-US" dirty="0"/>
              <a:t>. Este apontador pode ser o devolvido anteriormente por </a:t>
            </a:r>
            <a:r>
              <a:rPr lang="pt-PT" altLang="en-US" dirty="0" err="1"/>
              <a:t>malloc</a:t>
            </a:r>
            <a:r>
              <a:rPr lang="pt-PT" altLang="en-US" dirty="0"/>
              <a:t> ou </a:t>
            </a:r>
            <a:r>
              <a:rPr lang="pt-PT" altLang="en-US" dirty="0" err="1"/>
              <a:t>calloc</a:t>
            </a:r>
            <a:endParaRPr lang="pt-PT" altLang="en-US" dirty="0"/>
          </a:p>
          <a:p>
            <a:pPr lvl="1"/>
            <a:r>
              <a:rPr lang="pt-PT" altLang="en-US" dirty="0"/>
              <a:t>Na linguagem  C++ existem dois operadores:</a:t>
            </a:r>
          </a:p>
          <a:p>
            <a:pPr lvl="2"/>
            <a:r>
              <a:rPr lang="pt-PT" altLang="en-US" i="1" dirty="0" err="1">
                <a:solidFill>
                  <a:schemeClr val="accent2"/>
                </a:solidFill>
              </a:rPr>
              <a:t>new</a:t>
            </a:r>
            <a:r>
              <a:rPr lang="pt-PT" altLang="en-US" dirty="0"/>
              <a:t> – para reserva de dinâmica de memória</a:t>
            </a:r>
          </a:p>
          <a:p>
            <a:pPr lvl="2"/>
            <a:r>
              <a:rPr lang="pt-PT" altLang="en-US" i="1" dirty="0">
                <a:solidFill>
                  <a:schemeClr val="accent2"/>
                </a:solidFill>
              </a:rPr>
              <a:t>delete</a:t>
            </a:r>
            <a:r>
              <a:rPr lang="pt-PT" altLang="en-US" dirty="0"/>
              <a:t> – para libertação de memória</a:t>
            </a:r>
          </a:p>
          <a:p>
            <a:pPr lvl="2"/>
            <a:r>
              <a:rPr lang="pt-PT" altLang="en-US" dirty="0"/>
              <a:t>Para além de manipulação da memória, estes operadores invocam construtores e destrutores.</a:t>
            </a:r>
          </a:p>
          <a:p>
            <a:pPr lvl="1"/>
            <a:r>
              <a:rPr lang="pt-PT" altLang="en-US" dirty="0"/>
              <a:t>Outras linguagens (e.g., java) utilizam </a:t>
            </a:r>
            <a:r>
              <a:rPr lang="pt-PT" altLang="en-US" i="1" dirty="0" err="1"/>
              <a:t>garbage</a:t>
            </a:r>
            <a:r>
              <a:rPr lang="pt-PT" altLang="en-US" i="1" dirty="0"/>
              <a:t> </a:t>
            </a:r>
            <a:r>
              <a:rPr lang="pt-PT" altLang="en-US" i="1" dirty="0" err="1"/>
              <a:t>collectors</a:t>
            </a:r>
            <a:br>
              <a:rPr lang="pt-PT" altLang="en-US" dirty="0"/>
            </a:br>
            <a:r>
              <a:rPr lang="pt-PT" altLang="en-US" dirty="0"/>
              <a:t>(a reserva/manipulação de memória dinâmica é efetuada pelo interpretador/compilador)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6992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Memória Virtual</a:t>
            </a: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Espaço de endereçamento virtual</a:t>
            </a:r>
          </a:p>
          <a:p>
            <a:pPr lvl="1"/>
            <a:r>
              <a:rPr lang="pt-PT" altLang="en-US" dirty="0"/>
              <a:t>Espaço de endereçamento que engloba a memória primária e secundária, tirando partido da sua dimensão pode ser muito superior à RAM</a:t>
            </a:r>
          </a:p>
          <a:p>
            <a:pPr lvl="1"/>
            <a:r>
              <a:rPr lang="pt-PT" altLang="en-US" dirty="0"/>
              <a:t>O endereçamento virtual difere do </a:t>
            </a:r>
            <a:r>
              <a:rPr lang="pt-PT" altLang="en-US" i="1" dirty="0" err="1">
                <a:solidFill>
                  <a:schemeClr val="accent2"/>
                </a:solidFill>
              </a:rPr>
              <a:t>swapping</a:t>
            </a:r>
            <a:r>
              <a:rPr lang="pt-PT" altLang="en-US" dirty="0"/>
              <a:t> visto anteriormente – </a:t>
            </a:r>
            <a:r>
              <a:rPr lang="pt-PT" altLang="en-US" dirty="0">
                <a:solidFill>
                  <a:schemeClr val="accent2"/>
                </a:solidFill>
              </a:rPr>
              <a:t>cada processo pode ter partes carregadas em memória principal, partes em memória secundária, ou em ambos os lados</a:t>
            </a:r>
          </a:p>
          <a:p>
            <a:pPr lvl="1"/>
            <a:r>
              <a:rPr lang="pt-PT" altLang="en-US" dirty="0"/>
              <a:t>Para gestão de memória virtual são habitualmente utilizados dois métodos:</a:t>
            </a:r>
          </a:p>
          <a:p>
            <a:pPr lvl="2"/>
            <a:r>
              <a:rPr lang="pt-PT" altLang="en-US" dirty="0">
                <a:solidFill>
                  <a:schemeClr val="accent2"/>
                </a:solidFill>
              </a:rPr>
              <a:t>Paginação</a:t>
            </a:r>
            <a:r>
              <a:rPr lang="pt-PT" altLang="en-US" dirty="0"/>
              <a:t> – o  mais utilizado (Linux e Windows)</a:t>
            </a:r>
          </a:p>
          <a:p>
            <a:pPr lvl="2"/>
            <a:r>
              <a:rPr lang="pt-PT" altLang="en-US" dirty="0">
                <a:solidFill>
                  <a:schemeClr val="accent2"/>
                </a:solidFill>
              </a:rPr>
              <a:t>Segmentação</a:t>
            </a:r>
            <a:r>
              <a:rPr lang="pt-PT" altLang="en-US" dirty="0"/>
              <a:t> – pode ser utilizado com a paginação</a:t>
            </a:r>
          </a:p>
        </p:txBody>
      </p:sp>
    </p:spTree>
    <p:extLst>
      <p:ext uri="{BB962C8B-B14F-4D97-AF65-F5344CB8AC3E}">
        <p14:creationId xmlns:p14="http://schemas.microsoft.com/office/powerpoint/2010/main" val="3732088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Memória Virtual</a:t>
            </a:r>
            <a:endParaRPr lang="en-US" alt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Endereços reais</a:t>
            </a:r>
          </a:p>
          <a:p>
            <a:pPr lvl="1"/>
            <a:r>
              <a:rPr lang="pt-PT" altLang="en-US" dirty="0"/>
              <a:t>Endereços físicos que correspondem ao acesso aos dispositivos de uma forma direta</a:t>
            </a:r>
          </a:p>
          <a:p>
            <a:r>
              <a:rPr lang="pt-PT" altLang="en-US" dirty="0"/>
              <a:t>Endereços virtuais</a:t>
            </a:r>
          </a:p>
          <a:p>
            <a:pPr lvl="1"/>
            <a:r>
              <a:rPr lang="pt-PT" altLang="en-US" dirty="0"/>
              <a:t>Endereços utilizados internamente pelo sistema, e que não estão ligados aos dispositivos físicos de uma forma direta – um endereço virtual pode ser muito diferente de um endereço real</a:t>
            </a:r>
          </a:p>
          <a:p>
            <a:pPr lvl="1"/>
            <a:r>
              <a:rPr lang="pt-PT" altLang="en-US" dirty="0"/>
              <a:t>São convertidos em endereços reais através de estruturas e algoritmos nos quais intervém o S.O. e também uma unidade de hardware designada MMU (</a:t>
            </a:r>
            <a:r>
              <a:rPr lang="pt-PT" altLang="en-US" dirty="0" err="1">
                <a:solidFill>
                  <a:schemeClr val="accent2"/>
                </a:solidFill>
              </a:rPr>
              <a:t>Memory</a:t>
            </a:r>
            <a:r>
              <a:rPr lang="pt-PT" altLang="en-US" dirty="0">
                <a:solidFill>
                  <a:schemeClr val="accent2"/>
                </a:solidFill>
              </a:rPr>
              <a:t> Management </a:t>
            </a:r>
            <a:r>
              <a:rPr lang="pt-PT" altLang="en-US" dirty="0" err="1">
                <a:solidFill>
                  <a:schemeClr val="accent2"/>
                </a:solidFill>
              </a:rPr>
              <a:t>Unit</a:t>
            </a:r>
            <a:r>
              <a:rPr lang="pt-PT" altLang="en-US" dirty="0"/>
              <a:t>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1058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Memória Virtual</a:t>
            </a:r>
            <a:endParaRPr lang="en-US" alt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MMU (</a:t>
            </a:r>
            <a:r>
              <a:rPr lang="pt-PT" altLang="en-US" i="1" dirty="0" err="1"/>
              <a:t>Memory</a:t>
            </a:r>
            <a:r>
              <a:rPr lang="pt-PT" altLang="en-US" i="1" dirty="0"/>
              <a:t> Management </a:t>
            </a:r>
            <a:r>
              <a:rPr lang="pt-PT" altLang="en-US" i="1" dirty="0" err="1"/>
              <a:t>Unit</a:t>
            </a:r>
            <a:r>
              <a:rPr lang="pt-PT" altLang="en-US" dirty="0"/>
              <a:t>)</a:t>
            </a:r>
          </a:p>
          <a:p>
            <a:pPr lvl="1"/>
            <a:r>
              <a:rPr lang="pt-PT" altLang="en-US" dirty="0"/>
              <a:t>A função da MMU é converter endereços virtuais em endereços físicos</a:t>
            </a:r>
          </a:p>
          <a:p>
            <a:pPr lvl="1"/>
            <a:r>
              <a:rPr lang="pt-PT" altLang="en-US" dirty="0"/>
              <a:t>Notifica o sistema se for feito um acesso a um endereço virtual que não corresponde fisicamente à memória principal (</a:t>
            </a:r>
            <a:r>
              <a:rPr lang="pt-PT" altLang="en-US" i="1" dirty="0" err="1">
                <a:solidFill>
                  <a:schemeClr val="accent2"/>
                </a:solidFill>
              </a:rPr>
              <a:t>page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i="1" dirty="0" err="1">
                <a:solidFill>
                  <a:schemeClr val="accent2"/>
                </a:solidFill>
              </a:rPr>
              <a:t>fault</a:t>
            </a:r>
            <a:r>
              <a:rPr lang="pt-PT" altLang="en-US" dirty="0"/>
              <a:t>)</a:t>
            </a:r>
            <a:endParaRPr lang="en-US" altLang="en-US" dirty="0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3733800" y="4114800"/>
          <a:ext cx="4800600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VISIO" r:id="rId3" imgW="4532376" imgH="2401824" progId="Visio.Drawing.6">
                  <p:embed/>
                </p:oleObj>
              </mc:Choice>
              <mc:Fallback>
                <p:oleObj name="VISIO" r:id="rId3" imgW="4532376" imgH="2401824" progId="Visio.Drawing.6">
                  <p:embed/>
                  <p:pic>
                    <p:nvPicPr>
                      <p:cNvPr id="430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114800"/>
                        <a:ext cx="4800600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9481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Memória Virtual</a:t>
            </a:r>
            <a:endParaRPr lang="en-US" altLang="en-US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Caracterização dos endereços</a:t>
            </a:r>
            <a:endParaRPr lang="en-US" altLang="en-US"/>
          </a:p>
        </p:txBody>
      </p:sp>
      <p:graphicFrame>
        <p:nvGraphicFramePr>
          <p:cNvPr id="44036" name="Object 5"/>
          <p:cNvGraphicFramePr>
            <a:graphicFrameLocks noChangeAspect="1"/>
          </p:cNvGraphicFramePr>
          <p:nvPr/>
        </p:nvGraphicFramePr>
        <p:xfrm>
          <a:off x="2286001" y="2438400"/>
          <a:ext cx="7866063" cy="206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VISIO" r:id="rId3" imgW="6583680" imgH="1725168" progId="Visio.Drawing.6">
                  <p:embed/>
                </p:oleObj>
              </mc:Choice>
              <mc:Fallback>
                <p:oleObj name="VISIO" r:id="rId3" imgW="6583680" imgH="1725168" progId="Visio.Drawing.6">
                  <p:embed/>
                  <p:pic>
                    <p:nvPicPr>
                      <p:cNvPr id="4403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1" y="2438400"/>
                        <a:ext cx="7866063" cy="206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4217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Memória Virtual: Paginação</a:t>
            </a:r>
            <a:endParaRPr lang="en-US" altLang="en-US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Paginação: método mais comum </a:t>
            </a:r>
            <a:br>
              <a:rPr lang="pt-PT" altLang="en-US" dirty="0"/>
            </a:br>
            <a:r>
              <a:rPr lang="pt-PT" altLang="en-US" dirty="0"/>
              <a:t>de gestão da memória virtual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Páginas</a:t>
            </a:r>
            <a:r>
              <a:rPr lang="pt-PT" altLang="en-US" dirty="0"/>
              <a:t> (</a:t>
            </a:r>
            <a:r>
              <a:rPr lang="pt-PT" altLang="en-US" i="1" dirty="0" err="1">
                <a:solidFill>
                  <a:schemeClr val="accent2"/>
                </a:solidFill>
              </a:rPr>
              <a:t>pages</a:t>
            </a:r>
            <a:r>
              <a:rPr lang="pt-PT" altLang="en-US" dirty="0"/>
              <a:t>)</a:t>
            </a:r>
          </a:p>
          <a:p>
            <a:pPr lvl="2"/>
            <a:r>
              <a:rPr lang="pt-PT" altLang="en-US" dirty="0"/>
              <a:t>O espaço de endereçamento virtual é</a:t>
            </a:r>
            <a:br>
              <a:rPr lang="pt-PT" altLang="en-US" dirty="0"/>
            </a:br>
            <a:r>
              <a:rPr lang="pt-PT" altLang="en-US" dirty="0"/>
              <a:t>divido em blocos de dimensão fixa </a:t>
            </a:r>
            <a:br>
              <a:rPr lang="pt-PT" altLang="en-US" dirty="0"/>
            </a:br>
            <a:r>
              <a:rPr lang="pt-PT" altLang="en-US" dirty="0"/>
              <a:t>designadas por páginas. A dimensão</a:t>
            </a:r>
            <a:br>
              <a:rPr lang="pt-PT" altLang="en-US" dirty="0"/>
            </a:br>
            <a:r>
              <a:rPr lang="pt-PT" altLang="en-US" dirty="0"/>
              <a:t>de cada página é uma potência de 2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Molduras</a:t>
            </a:r>
            <a:r>
              <a:rPr lang="pt-PT" altLang="en-US" dirty="0"/>
              <a:t> (</a:t>
            </a:r>
            <a:r>
              <a:rPr lang="pt-PT" altLang="en-US" i="1" dirty="0" err="1">
                <a:solidFill>
                  <a:schemeClr val="accent2"/>
                </a:solidFill>
              </a:rPr>
              <a:t>page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i="1" dirty="0" err="1">
                <a:solidFill>
                  <a:schemeClr val="accent2"/>
                </a:solidFill>
              </a:rPr>
              <a:t>frames</a:t>
            </a:r>
            <a:r>
              <a:rPr lang="pt-PT" altLang="en-US" dirty="0"/>
              <a:t>)</a:t>
            </a:r>
          </a:p>
          <a:p>
            <a:pPr lvl="2"/>
            <a:r>
              <a:rPr lang="pt-PT" altLang="en-US" dirty="0"/>
              <a:t>A memória principal é dividida em </a:t>
            </a:r>
            <a:br>
              <a:rPr lang="pt-PT" altLang="en-US" dirty="0"/>
            </a:br>
            <a:r>
              <a:rPr lang="pt-PT" altLang="en-US" dirty="0"/>
              <a:t>blocos com a capacidade de alojarem </a:t>
            </a:r>
            <a:br>
              <a:rPr lang="pt-PT" altLang="en-US" dirty="0"/>
            </a:br>
            <a:r>
              <a:rPr lang="pt-PT" altLang="en-US" dirty="0"/>
              <a:t>uma página – estes blocos designam-se</a:t>
            </a:r>
            <a:br>
              <a:rPr lang="pt-PT" altLang="en-US" dirty="0"/>
            </a:br>
            <a:r>
              <a:rPr lang="pt-PT" altLang="en-US" dirty="0"/>
              <a:t>por </a:t>
            </a:r>
            <a:r>
              <a:rPr lang="pt-PT" altLang="en-US" dirty="0">
                <a:solidFill>
                  <a:schemeClr val="accent2"/>
                </a:solidFill>
              </a:rPr>
              <a:t>molduras</a:t>
            </a:r>
            <a:r>
              <a:rPr lang="pt-PT" altLang="en-US" dirty="0"/>
              <a:t> ou </a:t>
            </a:r>
            <a:r>
              <a:rPr lang="pt-PT" altLang="en-US" i="1" dirty="0" err="1">
                <a:solidFill>
                  <a:schemeClr val="accent2"/>
                </a:solidFill>
              </a:rPr>
              <a:t>page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i="1" dirty="0" err="1">
                <a:solidFill>
                  <a:schemeClr val="accent2"/>
                </a:solidFill>
              </a:rPr>
              <a:t>frames</a:t>
            </a:r>
            <a:endParaRPr lang="pt-PT" altLang="en-US" i="1" dirty="0">
              <a:solidFill>
                <a:schemeClr val="accent2"/>
              </a:solidFill>
            </a:endParaRPr>
          </a:p>
        </p:txBody>
      </p:sp>
      <p:cxnSp>
        <p:nvCxnSpPr>
          <p:cNvPr id="5" name="AutoShape 18">
            <a:extLst>
              <a:ext uri="{FF2B5EF4-FFF2-40B4-BE49-F238E27FC236}">
                <a16:creationId xmlns:a16="http://schemas.microsoft.com/office/drawing/2014/main" id="{6F877595-582E-024F-BEDC-DB40AFB47293}"/>
              </a:ext>
            </a:extLst>
          </p:cNvPr>
          <p:cNvCxnSpPr>
            <a:cxnSpLocks noChangeShapeType="1"/>
            <a:stCxn id="23" idx="1"/>
            <a:endCxn id="41" idx="3"/>
          </p:cNvCxnSpPr>
          <p:nvPr/>
        </p:nvCxnSpPr>
        <p:spPr bwMode="auto">
          <a:xfrm flipH="1">
            <a:off x="8317918" y="2268789"/>
            <a:ext cx="1173163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AutoShape 19">
            <a:extLst>
              <a:ext uri="{FF2B5EF4-FFF2-40B4-BE49-F238E27FC236}">
                <a16:creationId xmlns:a16="http://schemas.microsoft.com/office/drawing/2014/main" id="{AD109B20-9E99-484E-8BFC-8D1234559861}"/>
              </a:ext>
            </a:extLst>
          </p:cNvPr>
          <p:cNvCxnSpPr>
            <a:cxnSpLocks noChangeShapeType="1"/>
            <a:stCxn id="25" idx="1"/>
            <a:endCxn id="46" idx="3"/>
          </p:cNvCxnSpPr>
          <p:nvPr/>
        </p:nvCxnSpPr>
        <p:spPr bwMode="auto">
          <a:xfrm flipH="1">
            <a:off x="8317918" y="2691857"/>
            <a:ext cx="1173163" cy="152955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AutoShape 20">
            <a:extLst>
              <a:ext uri="{FF2B5EF4-FFF2-40B4-BE49-F238E27FC236}">
                <a16:creationId xmlns:a16="http://schemas.microsoft.com/office/drawing/2014/main" id="{501EC8D9-501A-2A40-B26C-2A5CC40248C4}"/>
              </a:ext>
            </a:extLst>
          </p:cNvPr>
          <p:cNvCxnSpPr>
            <a:cxnSpLocks noChangeShapeType="1"/>
            <a:stCxn id="35" idx="1"/>
            <a:endCxn id="43" idx="3"/>
          </p:cNvCxnSpPr>
          <p:nvPr/>
        </p:nvCxnSpPr>
        <p:spPr bwMode="auto">
          <a:xfrm flipH="1" flipV="1">
            <a:off x="8317917" y="3548313"/>
            <a:ext cx="1176338" cy="125809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AutoShape 21">
            <a:extLst>
              <a:ext uri="{FF2B5EF4-FFF2-40B4-BE49-F238E27FC236}">
                <a16:creationId xmlns:a16="http://schemas.microsoft.com/office/drawing/2014/main" id="{4C170929-05BB-1346-AE56-20497CC3B15F}"/>
              </a:ext>
            </a:extLst>
          </p:cNvPr>
          <p:cNvCxnSpPr>
            <a:cxnSpLocks noChangeShapeType="1"/>
            <a:stCxn id="37" idx="1"/>
            <a:endCxn id="47" idx="3"/>
          </p:cNvCxnSpPr>
          <p:nvPr/>
        </p:nvCxnSpPr>
        <p:spPr bwMode="auto">
          <a:xfrm flipH="1" flipV="1">
            <a:off x="8317917" y="4446838"/>
            <a:ext cx="1176338" cy="7826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2A4ECD41-3F0A-0C46-89D2-D25831C5B77C}"/>
              </a:ext>
            </a:extLst>
          </p:cNvPr>
          <p:cNvGrpSpPr>
            <a:grpSpLocks/>
          </p:cNvGrpSpPr>
          <p:nvPr/>
        </p:nvGrpSpPr>
        <p:grpSpPr bwMode="auto">
          <a:xfrm>
            <a:off x="6250992" y="3532068"/>
            <a:ext cx="5705139" cy="3079620"/>
            <a:chOff x="1750925" y="3935588"/>
            <a:chExt cx="5705843" cy="3081379"/>
          </a:xfrm>
        </p:grpSpPr>
        <p:sp>
          <p:nvSpPr>
            <p:cNvPr id="10" name="Line 42">
              <a:extLst>
                <a:ext uri="{FF2B5EF4-FFF2-40B4-BE49-F238E27FC236}">
                  <a16:creationId xmlns:a16="http://schemas.microsoft.com/office/drawing/2014/main" id="{CC8240D1-E9BE-464F-B70C-1BFABC96D3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5408" y="3935588"/>
              <a:ext cx="14380" cy="236113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grpSp>
          <p:nvGrpSpPr>
            <p:cNvPr id="11" name="Group 3">
              <a:extLst>
                <a:ext uri="{FF2B5EF4-FFF2-40B4-BE49-F238E27FC236}">
                  <a16:creationId xmlns:a16="http://schemas.microsoft.com/office/drawing/2014/main" id="{5662C4CD-10D7-E84A-9CB0-55FD28759B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0925" y="3944335"/>
              <a:ext cx="5705843" cy="3072632"/>
              <a:chOff x="1750925" y="3944335"/>
              <a:chExt cx="5705843" cy="3072632"/>
            </a:xfrm>
          </p:grpSpPr>
          <p:sp>
            <p:nvSpPr>
              <p:cNvPr id="12" name="Text Box 36">
                <a:extLst>
                  <a:ext uri="{FF2B5EF4-FFF2-40B4-BE49-F238E27FC236}">
                    <a16:creationId xmlns:a16="http://schemas.microsoft.com/office/drawing/2014/main" id="{0E6F47FC-A69C-014C-A588-0353AEAB91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10324" y="6308537"/>
                <a:ext cx="1846444" cy="7084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PT" altLang="en-US" sz="1600" b="1" dirty="0"/>
                  <a:t>Endereço virtual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pt-PT" altLang="en-US" sz="1600" dirty="0"/>
                  <a:t>13K = 12K+1K</a:t>
                </a:r>
                <a:endParaRPr lang="en-US" altLang="en-US" sz="1600" dirty="0"/>
              </a:p>
            </p:txBody>
          </p:sp>
          <p:sp>
            <p:nvSpPr>
              <p:cNvPr id="13" name="Line 37">
                <a:extLst>
                  <a:ext uri="{FF2B5EF4-FFF2-40B4-BE49-F238E27FC236}">
                    <a16:creationId xmlns:a16="http://schemas.microsoft.com/office/drawing/2014/main" id="{1FA6D30F-D881-6440-B5A4-E53B772B3A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056258" y="6532091"/>
                <a:ext cx="1554064" cy="68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4" name="Text Box 38">
                <a:extLst>
                  <a:ext uri="{FF2B5EF4-FFF2-40B4-BE49-F238E27FC236}">
                    <a16:creationId xmlns:a16="http://schemas.microsoft.com/office/drawing/2014/main" id="{7F1A5FC5-B96D-BC46-96FF-E80E0EA609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50925" y="6308537"/>
                <a:ext cx="2305334" cy="7084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PT" altLang="en-US" sz="1600" b="1"/>
                  <a:t>Endereço físico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pt-PT" altLang="en-US" sz="1600"/>
                  <a:t>16K+1K = 17K</a:t>
                </a:r>
                <a:endParaRPr lang="en-US" altLang="en-US" sz="1600"/>
              </a:p>
            </p:txBody>
          </p:sp>
          <p:sp>
            <p:nvSpPr>
              <p:cNvPr id="15" name="Line 39">
                <a:extLst>
                  <a:ext uri="{FF2B5EF4-FFF2-40B4-BE49-F238E27FC236}">
                    <a16:creationId xmlns:a16="http://schemas.microsoft.com/office/drawing/2014/main" id="{2B4A67EB-F058-BE4E-8781-EAF0783C23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77852" y="3944335"/>
                <a:ext cx="511407" cy="1880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6" name="Line 44">
                <a:extLst>
                  <a:ext uri="{FF2B5EF4-FFF2-40B4-BE49-F238E27FC236}">
                    <a16:creationId xmlns:a16="http://schemas.microsoft.com/office/drawing/2014/main" id="{651E4261-4FE3-974D-A2A6-755F0066B2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240209" y="5249958"/>
                <a:ext cx="833508" cy="1679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7" name="Line 45">
                <a:extLst>
                  <a:ext uri="{FF2B5EF4-FFF2-40B4-BE49-F238E27FC236}">
                    <a16:creationId xmlns:a16="http://schemas.microsoft.com/office/drawing/2014/main" id="{251794FA-75EE-2245-A34A-1EF4C61E37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073718" y="5249958"/>
                <a:ext cx="0" cy="105857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</p:grpSp>
      </p:grpSp>
      <p:sp>
        <p:nvSpPr>
          <p:cNvPr id="18" name="Text Box 46">
            <a:extLst>
              <a:ext uri="{FF2B5EF4-FFF2-40B4-BE49-F238E27FC236}">
                <a16:creationId xmlns:a16="http://schemas.microsoft.com/office/drawing/2014/main" id="{2E5A4D3D-5870-144A-81A0-AF2DC0E12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7492" y="2386503"/>
            <a:ext cx="9429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sz="1600" dirty="0">
                <a:ea typeface="ＭＳ Ｐゴシック" charset="0"/>
              </a:rPr>
              <a:t>RAM</a:t>
            </a:r>
            <a:endParaRPr lang="en-US" sz="1600" dirty="0">
              <a:ea typeface="ＭＳ Ｐゴシック" charset="0"/>
            </a:endParaRPr>
          </a:p>
        </p:txBody>
      </p:sp>
      <p:sp>
        <p:nvSpPr>
          <p:cNvPr id="19" name="Text Box 47">
            <a:extLst>
              <a:ext uri="{FF2B5EF4-FFF2-40B4-BE49-F238E27FC236}">
                <a16:creationId xmlns:a16="http://schemas.microsoft.com/office/drawing/2014/main" id="{163289A5-BED3-3744-A704-48702C306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5380" y="1502204"/>
            <a:ext cx="19446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Espaço de endereçamento virtual</a:t>
            </a:r>
            <a:endParaRPr lang="en-US" altLang="en-US" sz="1400" dirty="0"/>
          </a:p>
        </p:txBody>
      </p:sp>
      <p:sp>
        <p:nvSpPr>
          <p:cNvPr id="20" name="Text Box 49">
            <a:extLst>
              <a:ext uri="{FF2B5EF4-FFF2-40B4-BE49-F238E27FC236}">
                <a16:creationId xmlns:a16="http://schemas.microsoft.com/office/drawing/2014/main" id="{69B4759A-E5D6-1546-AE65-01975BF6B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23" y="5519195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800"/>
              <a:t>páginas</a:t>
            </a:r>
            <a:endParaRPr lang="en-US" altLang="en-US" sz="1800" dirty="0"/>
          </a:p>
        </p:txBody>
      </p:sp>
      <p:sp>
        <p:nvSpPr>
          <p:cNvPr id="21" name="Text Box 50">
            <a:extLst>
              <a:ext uri="{FF2B5EF4-FFF2-40B4-BE49-F238E27FC236}">
                <a16:creationId xmlns:a16="http://schemas.microsoft.com/office/drawing/2014/main" id="{4FD60756-4393-6447-A0CF-883C0C1F1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573" y="4518276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dirty="0">
                <a:ea typeface="ＭＳ Ｐゴシック" charset="0"/>
              </a:rPr>
              <a:t>molduras</a:t>
            </a:r>
            <a:endParaRPr lang="en-US" dirty="0">
              <a:ea typeface="ＭＳ Ｐゴシック" charset="0"/>
            </a:endParaRPr>
          </a:p>
        </p:txBody>
      </p:sp>
      <p:grpSp>
        <p:nvGrpSpPr>
          <p:cNvPr id="22" name="Group 26">
            <a:extLst>
              <a:ext uri="{FF2B5EF4-FFF2-40B4-BE49-F238E27FC236}">
                <a16:creationId xmlns:a16="http://schemas.microsoft.com/office/drawing/2014/main" id="{AEF41E35-8B8A-BE49-AD92-EEF13F517BFE}"/>
              </a:ext>
            </a:extLst>
          </p:cNvPr>
          <p:cNvGrpSpPr>
            <a:grpSpLocks/>
          </p:cNvGrpSpPr>
          <p:nvPr/>
        </p:nvGrpSpPr>
        <p:grpSpPr bwMode="auto">
          <a:xfrm>
            <a:off x="9491080" y="2163220"/>
            <a:ext cx="920750" cy="3382962"/>
            <a:chOff x="3704201" y="2567173"/>
            <a:chExt cx="919716" cy="3598131"/>
          </a:xfrm>
          <a:solidFill>
            <a:schemeClr val="bg2"/>
          </a:solidFill>
        </p:grpSpPr>
        <p:sp>
          <p:nvSpPr>
            <p:cNvPr id="23" name="Rectangle 4">
              <a:extLst>
                <a:ext uri="{FF2B5EF4-FFF2-40B4-BE49-F238E27FC236}">
                  <a16:creationId xmlns:a16="http://schemas.microsoft.com/office/drawing/2014/main" id="{761538D8-EF7A-6B46-AAE7-D281D3C98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4201" y="2567173"/>
              <a:ext cx="916545" cy="2245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 dirty="0">
                  <a:ea typeface="ＭＳ Ｐゴシック" charset="0"/>
                </a:rPr>
                <a:t>6</a:t>
              </a:r>
            </a:p>
          </p:txBody>
        </p:sp>
        <p:sp>
          <p:nvSpPr>
            <p:cNvPr id="24" name="Rectangle 5">
              <a:extLst>
                <a:ext uri="{FF2B5EF4-FFF2-40B4-BE49-F238E27FC236}">
                  <a16:creationId xmlns:a16="http://schemas.microsoft.com/office/drawing/2014/main" id="{6BC51F36-9260-7C48-BC02-14FB360D1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4201" y="2791739"/>
              <a:ext cx="916545" cy="22456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 dirty="0">
                  <a:ea typeface="ＭＳ Ｐゴシック" charset="0"/>
                </a:rPr>
                <a:t>x</a:t>
              </a:r>
              <a:endParaRPr lang="en-US" sz="1400" dirty="0">
                <a:ea typeface="ＭＳ Ｐゴシック" charset="0"/>
              </a:endParaRPr>
            </a:p>
          </p:txBody>
        </p:sp>
        <p:sp>
          <p:nvSpPr>
            <p:cNvPr id="25" name="Rectangle 6">
              <a:extLst>
                <a:ext uri="{FF2B5EF4-FFF2-40B4-BE49-F238E27FC236}">
                  <a16:creationId xmlns:a16="http://schemas.microsoft.com/office/drawing/2014/main" id="{94CD0DC1-6EC8-2A4E-81C1-0238D2CFB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4201" y="3017994"/>
              <a:ext cx="916545" cy="2228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 dirty="0">
                  <a:ea typeface="ＭＳ Ｐゴシック" charset="0"/>
                </a:rPr>
                <a:t>1</a:t>
              </a:r>
              <a:endParaRPr lang="en-US" sz="1400" dirty="0">
                <a:ea typeface="ＭＳ Ｐゴシック" charset="0"/>
              </a:endParaRPr>
            </a:p>
          </p:txBody>
        </p:sp>
        <p:sp>
          <p:nvSpPr>
            <p:cNvPr id="26" name="Rectangle 7">
              <a:extLst>
                <a:ext uri="{FF2B5EF4-FFF2-40B4-BE49-F238E27FC236}">
                  <a16:creationId xmlns:a16="http://schemas.microsoft.com/office/drawing/2014/main" id="{ABDA4902-F72F-914F-B83B-4E6E9D860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4201" y="3242561"/>
              <a:ext cx="916545" cy="22456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 dirty="0">
                  <a:ea typeface="ＭＳ Ｐゴシック" charset="0"/>
                </a:rPr>
                <a:t>x</a:t>
              </a:r>
            </a:p>
          </p:txBody>
        </p:sp>
        <p:sp>
          <p:nvSpPr>
            <p:cNvPr id="27" name="Rectangle 8">
              <a:extLst>
                <a:ext uri="{FF2B5EF4-FFF2-40B4-BE49-F238E27FC236}">
                  <a16:creationId xmlns:a16="http://schemas.microsoft.com/office/drawing/2014/main" id="{734BE538-A630-894D-9BE5-A380FA88C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4201" y="3467127"/>
              <a:ext cx="916545" cy="22456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 dirty="0">
                  <a:ea typeface="ＭＳ Ｐゴシック" charset="0"/>
                </a:rPr>
                <a:t>x</a:t>
              </a:r>
            </a:p>
          </p:txBody>
        </p:sp>
        <p:sp>
          <p:nvSpPr>
            <p:cNvPr id="28" name="Rectangle 9">
              <a:extLst>
                <a:ext uri="{FF2B5EF4-FFF2-40B4-BE49-F238E27FC236}">
                  <a16:creationId xmlns:a16="http://schemas.microsoft.com/office/drawing/2014/main" id="{A2A09B1A-3687-EB4B-8590-25DA594B8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4201" y="3691695"/>
              <a:ext cx="916545" cy="22456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 dirty="0">
                  <a:ea typeface="ＭＳ Ｐゴシック" charset="0"/>
                </a:rPr>
                <a:t>x</a:t>
              </a:r>
              <a:endParaRPr lang="en-US" sz="1400" dirty="0">
                <a:ea typeface="ＭＳ Ｐゴシック" charset="0"/>
              </a:endParaRPr>
            </a:p>
          </p:txBody>
        </p:sp>
        <p:sp>
          <p:nvSpPr>
            <p:cNvPr id="29" name="Rectangle 10">
              <a:extLst>
                <a:ext uri="{FF2B5EF4-FFF2-40B4-BE49-F238E27FC236}">
                  <a16:creationId xmlns:a16="http://schemas.microsoft.com/office/drawing/2014/main" id="{EC92F865-0C2F-164F-A1DD-E0510B452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4201" y="3916261"/>
              <a:ext cx="916545" cy="22456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 dirty="0">
                  <a:ea typeface="ＭＳ Ｐゴシック" charset="0"/>
                </a:rPr>
                <a:t>x</a:t>
              </a:r>
            </a:p>
          </p:txBody>
        </p:sp>
        <p:sp>
          <p:nvSpPr>
            <p:cNvPr id="30" name="Rectangle 11">
              <a:extLst>
                <a:ext uri="{FF2B5EF4-FFF2-40B4-BE49-F238E27FC236}">
                  <a16:creationId xmlns:a16="http://schemas.microsoft.com/office/drawing/2014/main" id="{79DF3CA0-BE34-4446-BBC2-C006F8587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4201" y="4140828"/>
              <a:ext cx="916545" cy="22456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>
                  <a:ea typeface="ＭＳ Ｐゴシック" charset="0"/>
                </a:rPr>
                <a:t>x</a:t>
              </a:r>
              <a:endParaRPr lang="en-US" sz="1400">
                <a:ea typeface="ＭＳ Ｐゴシック" charset="0"/>
              </a:endParaRPr>
            </a:p>
          </p:txBody>
        </p:sp>
        <p:sp>
          <p:nvSpPr>
            <p:cNvPr id="31" name="Rectangle 4">
              <a:extLst>
                <a:ext uri="{FF2B5EF4-FFF2-40B4-BE49-F238E27FC236}">
                  <a16:creationId xmlns:a16="http://schemas.microsoft.com/office/drawing/2014/main" id="{1DFFC15C-E7C7-944D-9BDF-F2F7F1785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7372" y="4367083"/>
              <a:ext cx="916545" cy="22456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 dirty="0">
                  <a:ea typeface="ＭＳ Ｐゴシック" charset="0"/>
                </a:rPr>
                <a:t>x</a:t>
              </a:r>
            </a:p>
          </p:txBody>
        </p:sp>
        <p:sp>
          <p:nvSpPr>
            <p:cNvPr id="32" name="Rectangle 5">
              <a:extLst>
                <a:ext uri="{FF2B5EF4-FFF2-40B4-BE49-F238E27FC236}">
                  <a16:creationId xmlns:a16="http://schemas.microsoft.com/office/drawing/2014/main" id="{734392C5-464A-F744-8A66-FA8C513EC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7372" y="4591649"/>
              <a:ext cx="916545" cy="22456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>
                  <a:ea typeface="ＭＳ Ｐゴシック" charset="0"/>
                </a:rPr>
                <a:t>x</a:t>
              </a:r>
              <a:endParaRPr lang="en-US" sz="1400">
                <a:ea typeface="ＭＳ Ｐゴシック" charset="0"/>
              </a:endParaRPr>
            </a:p>
          </p:txBody>
        </p:sp>
        <p:sp>
          <p:nvSpPr>
            <p:cNvPr id="33" name="Rectangle 6">
              <a:extLst>
                <a:ext uri="{FF2B5EF4-FFF2-40B4-BE49-F238E27FC236}">
                  <a16:creationId xmlns:a16="http://schemas.microsoft.com/office/drawing/2014/main" id="{348EA00F-EFFC-3546-B655-34F824C63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7372" y="4816216"/>
              <a:ext cx="916545" cy="22456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>
                  <a:ea typeface="ＭＳ Ｐゴシック" charset="0"/>
                </a:rPr>
                <a:t>x</a:t>
              </a:r>
              <a:endParaRPr lang="en-US" sz="1400">
                <a:ea typeface="ＭＳ Ｐゴシック" charset="0"/>
              </a:endParaRPr>
            </a:p>
          </p:txBody>
        </p:sp>
        <p:sp>
          <p:nvSpPr>
            <p:cNvPr id="34" name="Rectangle 7">
              <a:extLst>
                <a:ext uri="{FF2B5EF4-FFF2-40B4-BE49-F238E27FC236}">
                  <a16:creationId xmlns:a16="http://schemas.microsoft.com/office/drawing/2014/main" id="{FB8074F8-D7C2-494E-BF42-9D60BC6E7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7372" y="5040782"/>
              <a:ext cx="916545" cy="22456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 dirty="0">
                  <a:ea typeface="ＭＳ Ｐゴシック" charset="0"/>
                </a:rPr>
                <a:t>x</a:t>
              </a:r>
            </a:p>
          </p:txBody>
        </p:sp>
        <p:sp>
          <p:nvSpPr>
            <p:cNvPr id="35" name="Rectangle 8">
              <a:extLst>
                <a:ext uri="{FF2B5EF4-FFF2-40B4-BE49-F238E27FC236}">
                  <a16:creationId xmlns:a16="http://schemas.microsoft.com/office/drawing/2014/main" id="{8D606A11-FC10-B844-9F5F-95B000B7A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7372" y="5267037"/>
              <a:ext cx="916545" cy="2228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 dirty="0">
                  <a:ea typeface="ＭＳ Ｐゴシック" charset="0"/>
                </a:rPr>
                <a:t>4</a:t>
              </a:r>
            </a:p>
          </p:txBody>
        </p:sp>
        <p:sp>
          <p:nvSpPr>
            <p:cNvPr id="36" name="Rectangle 9">
              <a:extLst>
                <a:ext uri="{FF2B5EF4-FFF2-40B4-BE49-F238E27FC236}">
                  <a16:creationId xmlns:a16="http://schemas.microsoft.com/office/drawing/2014/main" id="{BBA19E9E-573B-AC44-B026-56725519E7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7372" y="5491605"/>
              <a:ext cx="916545" cy="22287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>
                  <a:ea typeface="ＭＳ Ｐゴシック" charset="0"/>
                </a:rPr>
                <a:t>x</a:t>
              </a:r>
              <a:endParaRPr lang="en-US" sz="1400">
                <a:ea typeface="ＭＳ Ｐゴシック" charset="0"/>
              </a:endParaRPr>
            </a:p>
          </p:txBody>
        </p:sp>
        <p:sp>
          <p:nvSpPr>
            <p:cNvPr id="37" name="Rectangle 10">
              <a:extLst>
                <a:ext uri="{FF2B5EF4-FFF2-40B4-BE49-F238E27FC236}">
                  <a16:creationId xmlns:a16="http://schemas.microsoft.com/office/drawing/2014/main" id="{9483CEE0-BB1A-C84D-8C7A-86E42DA75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7372" y="5716171"/>
              <a:ext cx="916545" cy="22456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 dirty="0">
                  <a:ea typeface="ＭＳ Ｐゴシック" charset="0"/>
                </a:rPr>
                <a:t>0</a:t>
              </a:r>
            </a:p>
          </p:txBody>
        </p:sp>
        <p:sp>
          <p:nvSpPr>
            <p:cNvPr id="38" name="Rectangle 11">
              <a:extLst>
                <a:ext uri="{FF2B5EF4-FFF2-40B4-BE49-F238E27FC236}">
                  <a16:creationId xmlns:a16="http://schemas.microsoft.com/office/drawing/2014/main" id="{20DE6D75-089F-F24A-8490-CB6070281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7372" y="5940738"/>
              <a:ext cx="916545" cy="22456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>
                  <a:ea typeface="ＭＳ Ｐゴシック" charset="0"/>
                </a:rPr>
                <a:t>x</a:t>
              </a:r>
              <a:endParaRPr lang="en-US" sz="1400">
                <a:ea typeface="ＭＳ Ｐゴシック" charset="0"/>
              </a:endParaRPr>
            </a:p>
          </p:txBody>
        </p:sp>
      </p:grpSp>
      <p:grpSp>
        <p:nvGrpSpPr>
          <p:cNvPr id="39" name="Group 27">
            <a:extLst>
              <a:ext uri="{FF2B5EF4-FFF2-40B4-BE49-F238E27FC236}">
                <a16:creationId xmlns:a16="http://schemas.microsoft.com/office/drawing/2014/main" id="{0D548B71-253E-2A48-9303-B9DD29ECE854}"/>
              </a:ext>
            </a:extLst>
          </p:cNvPr>
          <p:cNvGrpSpPr>
            <a:grpSpLocks/>
          </p:cNvGrpSpPr>
          <p:nvPr/>
        </p:nvGrpSpPr>
        <p:grpSpPr bwMode="auto">
          <a:xfrm>
            <a:off x="7403517" y="2761707"/>
            <a:ext cx="914400" cy="1797050"/>
            <a:chOff x="5385536" y="2567173"/>
            <a:chExt cx="914656" cy="1797931"/>
          </a:xfrm>
          <a:solidFill>
            <a:schemeClr val="bg2"/>
          </a:solidFill>
        </p:grpSpPr>
        <p:sp>
          <p:nvSpPr>
            <p:cNvPr id="40" name="Rectangle 12">
              <a:extLst>
                <a:ext uri="{FF2B5EF4-FFF2-40B4-BE49-F238E27FC236}">
                  <a16:creationId xmlns:a16="http://schemas.microsoft.com/office/drawing/2014/main" id="{E36CFE1C-FADD-EB44-A689-1B7989E89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5536" y="2567173"/>
              <a:ext cx="914656" cy="2239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41" name="Rectangle 13">
              <a:extLst>
                <a:ext uri="{FF2B5EF4-FFF2-40B4-BE49-F238E27FC236}">
                  <a16:creationId xmlns:a16="http://schemas.microsoft.com/office/drawing/2014/main" id="{E75C501F-5AE1-BC4F-9B94-F538FED06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5536" y="2792709"/>
              <a:ext cx="914656" cy="2239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42" name="Rectangle 14">
              <a:extLst>
                <a:ext uri="{FF2B5EF4-FFF2-40B4-BE49-F238E27FC236}">
                  <a16:creationId xmlns:a16="http://schemas.microsoft.com/office/drawing/2014/main" id="{C0C59654-2742-EB40-A76A-6A2310D1B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5536" y="3016655"/>
              <a:ext cx="914656" cy="2239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43" name="Rectangle 15">
              <a:extLst>
                <a:ext uri="{FF2B5EF4-FFF2-40B4-BE49-F238E27FC236}">
                  <a16:creationId xmlns:a16="http://schemas.microsoft.com/office/drawing/2014/main" id="{B64B2E52-2309-3E4C-8324-60A9A66BA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5536" y="3242191"/>
              <a:ext cx="914656" cy="2239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44" name="Rectangle 12">
              <a:extLst>
                <a:ext uri="{FF2B5EF4-FFF2-40B4-BE49-F238E27FC236}">
                  <a16:creationId xmlns:a16="http://schemas.microsoft.com/office/drawing/2014/main" id="{973F66E1-7EA8-AA45-BC1B-C2715DDFE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5536" y="3466139"/>
              <a:ext cx="914656" cy="2239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45" name="Rectangle 13">
              <a:extLst>
                <a:ext uri="{FF2B5EF4-FFF2-40B4-BE49-F238E27FC236}">
                  <a16:creationId xmlns:a16="http://schemas.microsoft.com/office/drawing/2014/main" id="{BE5C12D1-3B15-FA47-8FEB-F0EABB022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5536" y="3691674"/>
              <a:ext cx="914656" cy="2239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46" name="Rectangle 14">
              <a:extLst>
                <a:ext uri="{FF2B5EF4-FFF2-40B4-BE49-F238E27FC236}">
                  <a16:creationId xmlns:a16="http://schemas.microsoft.com/office/drawing/2014/main" id="{4E6ED7AD-68DC-C64E-BE39-1CE800C19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5536" y="3915621"/>
              <a:ext cx="914656" cy="2239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47" name="Rectangle 15">
              <a:extLst>
                <a:ext uri="{FF2B5EF4-FFF2-40B4-BE49-F238E27FC236}">
                  <a16:creationId xmlns:a16="http://schemas.microsoft.com/office/drawing/2014/main" id="{7D523E68-1ADD-2546-B4E7-4F848E615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5536" y="4141156"/>
              <a:ext cx="914656" cy="2239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grpSp>
        <p:nvGrpSpPr>
          <p:cNvPr id="48" name="Group 18">
            <a:extLst>
              <a:ext uri="{FF2B5EF4-FFF2-40B4-BE49-F238E27FC236}">
                <a16:creationId xmlns:a16="http://schemas.microsoft.com/office/drawing/2014/main" id="{3B7A18B9-2F10-2A42-9284-4B2EDF75CEC7}"/>
              </a:ext>
            </a:extLst>
          </p:cNvPr>
          <p:cNvGrpSpPr>
            <a:grpSpLocks/>
          </p:cNvGrpSpPr>
          <p:nvPr/>
        </p:nvGrpSpPr>
        <p:grpSpPr bwMode="auto">
          <a:xfrm>
            <a:off x="6925114" y="2614952"/>
            <a:ext cx="504825" cy="2087562"/>
            <a:chOff x="6372200" y="2420888"/>
            <a:chExt cx="504056" cy="2088232"/>
          </a:xfrm>
        </p:grpSpPr>
        <p:sp>
          <p:nvSpPr>
            <p:cNvPr id="49" name="Text Box 22">
              <a:extLst>
                <a:ext uri="{FF2B5EF4-FFF2-40B4-BE49-F238E27FC236}">
                  <a16:creationId xmlns:a16="http://schemas.microsoft.com/office/drawing/2014/main" id="{4CA3DE73-15DA-3948-8DBB-F187EB6CDB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2200" y="3999369"/>
              <a:ext cx="504056" cy="284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4K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50" name="Text Box 23">
              <a:extLst>
                <a:ext uri="{FF2B5EF4-FFF2-40B4-BE49-F238E27FC236}">
                  <a16:creationId xmlns:a16="http://schemas.microsoft.com/office/drawing/2014/main" id="{D404AD93-245C-7644-B217-937FC42FEC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2200" y="4224867"/>
              <a:ext cx="504056" cy="284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0K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51" name="Text Box 24">
              <a:extLst>
                <a:ext uri="{FF2B5EF4-FFF2-40B4-BE49-F238E27FC236}">
                  <a16:creationId xmlns:a16="http://schemas.microsoft.com/office/drawing/2014/main" id="{2E981134-CB4F-7540-A3FD-65B191E57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2200" y="3773872"/>
              <a:ext cx="504056" cy="284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8K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52" name="Text Box 25">
              <a:extLst>
                <a:ext uri="{FF2B5EF4-FFF2-40B4-BE49-F238E27FC236}">
                  <a16:creationId xmlns:a16="http://schemas.microsoft.com/office/drawing/2014/main" id="{D64F0DD3-F69B-634A-9381-8A7D24344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2200" y="3548375"/>
              <a:ext cx="504056" cy="284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12K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53" name="Text Box 26">
              <a:extLst>
                <a:ext uri="{FF2B5EF4-FFF2-40B4-BE49-F238E27FC236}">
                  <a16:creationId xmlns:a16="http://schemas.microsoft.com/office/drawing/2014/main" id="{05909684-A9D2-7743-81C6-FBCF244BC5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2200" y="3322877"/>
              <a:ext cx="504056" cy="284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16K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54" name="Text Box 27">
              <a:extLst>
                <a:ext uri="{FF2B5EF4-FFF2-40B4-BE49-F238E27FC236}">
                  <a16:creationId xmlns:a16="http://schemas.microsoft.com/office/drawing/2014/main" id="{339B668D-C651-9A4C-95F8-93F37C8BB9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2200" y="3097380"/>
              <a:ext cx="504056" cy="284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20K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55" name="Text Box 28">
              <a:extLst>
                <a:ext uri="{FF2B5EF4-FFF2-40B4-BE49-F238E27FC236}">
                  <a16:creationId xmlns:a16="http://schemas.microsoft.com/office/drawing/2014/main" id="{E2964F9A-C8EA-674E-BCDE-8EA65DC998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2200" y="2871883"/>
              <a:ext cx="504056" cy="284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24K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56" name="Text Box 29">
              <a:extLst>
                <a:ext uri="{FF2B5EF4-FFF2-40B4-BE49-F238E27FC236}">
                  <a16:creationId xmlns:a16="http://schemas.microsoft.com/office/drawing/2014/main" id="{596EE89E-E115-8F46-8EE2-B3E1FB21D9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2200" y="2646385"/>
              <a:ext cx="504056" cy="284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28K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57" name="Text Box 30">
              <a:extLst>
                <a:ext uri="{FF2B5EF4-FFF2-40B4-BE49-F238E27FC236}">
                  <a16:creationId xmlns:a16="http://schemas.microsoft.com/office/drawing/2014/main" id="{F3B7603B-4C9D-BE48-9B59-037360C563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2200" y="2420888"/>
              <a:ext cx="504056" cy="284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32K</a:t>
              </a:r>
              <a:endParaRPr lang="en-US" sz="1200" dirty="0">
                <a:ea typeface="ＭＳ Ｐゴシック" charset="0"/>
              </a:endParaRPr>
            </a:p>
          </p:txBody>
        </p:sp>
      </p:grpSp>
      <p:grpSp>
        <p:nvGrpSpPr>
          <p:cNvPr id="58" name="Group 17">
            <a:extLst>
              <a:ext uri="{FF2B5EF4-FFF2-40B4-BE49-F238E27FC236}">
                <a16:creationId xmlns:a16="http://schemas.microsoft.com/office/drawing/2014/main" id="{EAEDAE79-4FED-C949-B88F-1F7E5A6B4B95}"/>
              </a:ext>
            </a:extLst>
          </p:cNvPr>
          <p:cNvGrpSpPr>
            <a:grpSpLocks/>
          </p:cNvGrpSpPr>
          <p:nvPr/>
        </p:nvGrpSpPr>
        <p:grpSpPr bwMode="auto">
          <a:xfrm>
            <a:off x="10426209" y="2012815"/>
            <a:ext cx="504825" cy="3685361"/>
            <a:chOff x="3131840" y="2420888"/>
            <a:chExt cx="504056" cy="3862189"/>
          </a:xfrm>
        </p:grpSpPr>
        <p:sp>
          <p:nvSpPr>
            <p:cNvPr id="59" name="Text Box 22">
              <a:extLst>
                <a:ext uri="{FF2B5EF4-FFF2-40B4-BE49-F238E27FC236}">
                  <a16:creationId xmlns:a16="http://schemas.microsoft.com/office/drawing/2014/main" id="{252BCDFE-B4E8-FD41-8C38-B92D9FE125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3760142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40K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60" name="Text Box 23">
              <a:extLst>
                <a:ext uri="{FF2B5EF4-FFF2-40B4-BE49-F238E27FC236}">
                  <a16:creationId xmlns:a16="http://schemas.microsoft.com/office/drawing/2014/main" id="{6D347C2C-609F-3A44-8D4B-4A1CF53038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3983074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36K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61" name="Text Box 24">
              <a:extLst>
                <a:ext uri="{FF2B5EF4-FFF2-40B4-BE49-F238E27FC236}">
                  <a16:creationId xmlns:a16="http://schemas.microsoft.com/office/drawing/2014/main" id="{7DB3C02F-3246-C54C-8DDD-997A75026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3537210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44K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62" name="Text Box 25">
              <a:extLst>
                <a:ext uri="{FF2B5EF4-FFF2-40B4-BE49-F238E27FC236}">
                  <a16:creationId xmlns:a16="http://schemas.microsoft.com/office/drawing/2014/main" id="{D879AD65-0CE2-BC4A-BF26-902539100A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3314278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48K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63" name="Text Box 26">
              <a:extLst>
                <a:ext uri="{FF2B5EF4-FFF2-40B4-BE49-F238E27FC236}">
                  <a16:creationId xmlns:a16="http://schemas.microsoft.com/office/drawing/2014/main" id="{5A1C0443-87E7-DD46-9034-3E8C33B772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3089683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52K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64" name="Text Box 27">
              <a:extLst>
                <a:ext uri="{FF2B5EF4-FFF2-40B4-BE49-F238E27FC236}">
                  <a16:creationId xmlns:a16="http://schemas.microsoft.com/office/drawing/2014/main" id="{C0B6C9A8-ADBF-7E4A-8038-D3BCA702D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2866752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56K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65" name="Text Box 28">
              <a:extLst>
                <a:ext uri="{FF2B5EF4-FFF2-40B4-BE49-F238E27FC236}">
                  <a16:creationId xmlns:a16="http://schemas.microsoft.com/office/drawing/2014/main" id="{35390C8F-7C3A-EA4E-B740-FF378F2A86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2643820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60K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66" name="Text Box 29">
              <a:extLst>
                <a:ext uri="{FF2B5EF4-FFF2-40B4-BE49-F238E27FC236}">
                  <a16:creationId xmlns:a16="http://schemas.microsoft.com/office/drawing/2014/main" id="{6A468337-09CB-294B-A6AD-A4D3E3F78E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2420888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64K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67" name="Text Box 22">
              <a:extLst>
                <a:ext uri="{FF2B5EF4-FFF2-40B4-BE49-F238E27FC236}">
                  <a16:creationId xmlns:a16="http://schemas.microsoft.com/office/drawing/2014/main" id="{C330C4D1-2D32-D943-88DA-E2181EBB4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5768192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4K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68" name="Text Box 23">
              <a:extLst>
                <a:ext uri="{FF2B5EF4-FFF2-40B4-BE49-F238E27FC236}">
                  <a16:creationId xmlns:a16="http://schemas.microsoft.com/office/drawing/2014/main" id="{C9648A7B-B4A0-AA40-9BA9-F4BFE49EB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5992787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0K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69" name="Text Box 24">
              <a:extLst>
                <a:ext uri="{FF2B5EF4-FFF2-40B4-BE49-F238E27FC236}">
                  <a16:creationId xmlns:a16="http://schemas.microsoft.com/office/drawing/2014/main" id="{D8A4A7B3-8CF4-9345-A4F2-FC05CB2C95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5545261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8K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70" name="Text Box 25">
              <a:extLst>
                <a:ext uri="{FF2B5EF4-FFF2-40B4-BE49-F238E27FC236}">
                  <a16:creationId xmlns:a16="http://schemas.microsoft.com/office/drawing/2014/main" id="{024C86D6-0E2B-CC45-A1EC-4C9328A7FE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5322328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12K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71" name="Text Box 26">
              <a:extLst>
                <a:ext uri="{FF2B5EF4-FFF2-40B4-BE49-F238E27FC236}">
                  <a16:creationId xmlns:a16="http://schemas.microsoft.com/office/drawing/2014/main" id="{5CB98B0A-40B7-6F46-9D56-B40A5567F4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5099397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16K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72" name="Text Box 27">
              <a:extLst>
                <a:ext uri="{FF2B5EF4-FFF2-40B4-BE49-F238E27FC236}">
                  <a16:creationId xmlns:a16="http://schemas.microsoft.com/office/drawing/2014/main" id="{62CEEA2F-57F2-3A47-8B6A-7F2953F2F2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4876465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20K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73" name="Text Box 28">
              <a:extLst>
                <a:ext uri="{FF2B5EF4-FFF2-40B4-BE49-F238E27FC236}">
                  <a16:creationId xmlns:a16="http://schemas.microsoft.com/office/drawing/2014/main" id="{5DD0B6F0-8D9A-3744-9A30-C328028586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4653533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24K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74" name="Text Box 29">
              <a:extLst>
                <a:ext uri="{FF2B5EF4-FFF2-40B4-BE49-F238E27FC236}">
                  <a16:creationId xmlns:a16="http://schemas.microsoft.com/office/drawing/2014/main" id="{6A2EB356-0655-BE47-BECC-924BA0081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4428937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28K</a:t>
              </a:r>
              <a:endParaRPr lang="en-US" sz="1200" dirty="0">
                <a:ea typeface="ＭＳ Ｐゴシック" charset="0"/>
              </a:endParaRPr>
            </a:p>
          </p:txBody>
        </p:sp>
        <p:sp>
          <p:nvSpPr>
            <p:cNvPr id="75" name="Text Box 30">
              <a:extLst>
                <a:ext uri="{FF2B5EF4-FFF2-40B4-BE49-F238E27FC236}">
                  <a16:creationId xmlns:a16="http://schemas.microsoft.com/office/drawing/2014/main" id="{5CA1B044-7FD4-E448-8D9C-4554C24109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1840" y="4206004"/>
              <a:ext cx="504056" cy="290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 dirty="0">
                  <a:ea typeface="ＭＳ Ｐゴシック" charset="0"/>
                </a:rPr>
                <a:t>32K</a:t>
              </a:r>
              <a:endParaRPr lang="en-US" sz="1200" dirty="0"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798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Tabelas de páginas (Page Tables)</a:t>
            </a:r>
            <a:endParaRPr lang="en-US" altLang="en-US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Autofit/>
          </a:bodyPr>
          <a:lstStyle/>
          <a:p>
            <a:endParaRPr lang="pt-PT" altLang="en-US" dirty="0"/>
          </a:p>
          <a:p>
            <a:endParaRPr lang="pt-PT" altLang="en-US" dirty="0"/>
          </a:p>
          <a:p>
            <a:endParaRPr lang="pt-PT" altLang="en-US" dirty="0"/>
          </a:p>
          <a:p>
            <a:endParaRPr lang="pt-PT" altLang="en-US" dirty="0"/>
          </a:p>
          <a:p>
            <a:pPr lvl="2"/>
            <a:endParaRPr lang="pt-PT" altLang="en-US" dirty="0"/>
          </a:p>
          <a:p>
            <a:r>
              <a:rPr lang="pt-PT" altLang="en-US" dirty="0"/>
              <a:t>Estrutura de um descritor (entrada na tabela de páginas)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Bit de presença </a:t>
            </a:r>
            <a:r>
              <a:rPr lang="pt-PT" altLang="en-US" dirty="0"/>
              <a:t>– Indica se a página se encontra carregada na memória principal ou não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Moldura</a:t>
            </a:r>
            <a:r>
              <a:rPr lang="pt-PT" altLang="en-US" dirty="0"/>
              <a:t> – Índice da moldura (</a:t>
            </a:r>
            <a:r>
              <a:rPr lang="pt-PT" altLang="en-US" dirty="0" err="1"/>
              <a:t>page</a:t>
            </a:r>
            <a:r>
              <a:rPr lang="pt-PT" altLang="en-US" dirty="0"/>
              <a:t> </a:t>
            </a:r>
            <a:r>
              <a:rPr lang="pt-PT" altLang="en-US" dirty="0" err="1"/>
              <a:t>frame</a:t>
            </a:r>
            <a:r>
              <a:rPr lang="pt-PT" altLang="en-US" dirty="0"/>
              <a:t>) – os bits mais significativos do endereço base da moldura onde a página se encontra localizada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Proteção</a:t>
            </a:r>
            <a:r>
              <a:rPr lang="pt-PT" altLang="en-US" dirty="0"/>
              <a:t> – Bits de proteção da página (e.g., </a:t>
            </a:r>
            <a:r>
              <a:rPr lang="pt-PT" altLang="en-US" dirty="0" err="1"/>
              <a:t>read-only</a:t>
            </a:r>
            <a:r>
              <a:rPr lang="pt-PT" altLang="en-US" dirty="0"/>
              <a:t>)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Controlo</a:t>
            </a:r>
            <a:r>
              <a:rPr lang="pt-PT" altLang="en-US" dirty="0"/>
              <a:t> – Bits auxiliares para o funcionamento dos algoritmos de substituição de páginas</a:t>
            </a:r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6157547" y="1668942"/>
            <a:ext cx="712176" cy="2373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PT" sz="1200" dirty="0">
                <a:solidFill>
                  <a:schemeClr val="tx1"/>
                </a:solidFill>
              </a:rPr>
              <a:t>Página</a:t>
            </a:r>
          </a:p>
          <a:p>
            <a:pPr algn="ctr"/>
            <a:r>
              <a:rPr lang="pt-PT" sz="1200" dirty="0">
                <a:solidFill>
                  <a:schemeClr val="tx1"/>
                </a:solidFill>
              </a:rPr>
              <a:t>n bits</a:t>
            </a:r>
          </a:p>
        </p:txBody>
      </p:sp>
      <p:sp>
        <p:nvSpPr>
          <p:cNvPr id="8" name="Rectangle 7"/>
          <p:cNvSpPr/>
          <p:nvPr/>
        </p:nvSpPr>
        <p:spPr>
          <a:xfrm>
            <a:off x="6869723" y="1668942"/>
            <a:ext cx="1749670" cy="2373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PT" sz="1200" dirty="0">
                <a:solidFill>
                  <a:schemeClr val="tx1"/>
                </a:solidFill>
              </a:rPr>
              <a:t>Deslocamento</a:t>
            </a:r>
          </a:p>
          <a:p>
            <a:pPr algn="ctr"/>
            <a:r>
              <a:rPr lang="pt-PT" sz="1200" dirty="0">
                <a:solidFill>
                  <a:schemeClr val="tx1"/>
                </a:solidFill>
              </a:rPr>
              <a:t>m bits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7868" y="1618361"/>
            <a:ext cx="1547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>
                <a:solidFill>
                  <a:schemeClr val="accent2"/>
                </a:solidFill>
              </a:rPr>
              <a:t>Endereço virtual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22713" y="3465042"/>
            <a:ext cx="712176" cy="2373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PT" sz="1200" dirty="0">
                <a:solidFill>
                  <a:schemeClr val="tx1"/>
                </a:solidFill>
              </a:rPr>
              <a:t>Moldura</a:t>
            </a:r>
          </a:p>
          <a:p>
            <a:pPr algn="ctr"/>
            <a:r>
              <a:rPr lang="pt-PT" sz="1200" dirty="0">
                <a:solidFill>
                  <a:schemeClr val="tx1"/>
                </a:solidFill>
              </a:rPr>
              <a:t>n’ bits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34889" y="3465042"/>
            <a:ext cx="1749670" cy="2373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PT" sz="1200" dirty="0">
                <a:solidFill>
                  <a:schemeClr val="tx1"/>
                </a:solidFill>
              </a:rPr>
              <a:t>Deslocamento</a:t>
            </a:r>
          </a:p>
          <a:p>
            <a:pPr algn="ctr"/>
            <a:r>
              <a:rPr lang="pt-PT" sz="1200" dirty="0">
                <a:solidFill>
                  <a:schemeClr val="tx1"/>
                </a:solidFill>
              </a:rPr>
              <a:t>m bits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34207" y="3414807"/>
            <a:ext cx="1331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>
                <a:solidFill>
                  <a:schemeClr val="accent2"/>
                </a:solidFill>
              </a:rPr>
              <a:t>Endereço real</a:t>
            </a:r>
            <a:endParaRPr lang="pt-PT" sz="1600" dirty="0">
              <a:solidFill>
                <a:schemeClr val="accent2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485185" y="1906334"/>
            <a:ext cx="8792" cy="15587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881469" y="2125762"/>
          <a:ext cx="1548134" cy="141412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r>
                        <a:rPr lang="pt-PT" sz="1000" dirty="0"/>
                        <a:t>P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pt-PT" sz="1000" dirty="0"/>
                        <a:t>Base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pt-PT" sz="1000" dirty="0"/>
                        <a:t>P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pt-PT" sz="1000" dirty="0"/>
                        <a:t>R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pt-PT" sz="1000" dirty="0"/>
                        <a:t>M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>
            <a:stCxn id="24" idx="0"/>
          </p:cNvCxnSpPr>
          <p:nvPr/>
        </p:nvCxnSpPr>
        <p:spPr>
          <a:xfrm flipV="1">
            <a:off x="3283536" y="3663174"/>
            <a:ext cx="655630" cy="28781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7" idx="0"/>
          </p:cNvCxnSpPr>
          <p:nvPr/>
        </p:nvCxnSpPr>
        <p:spPr>
          <a:xfrm flipV="1">
            <a:off x="4833674" y="3637902"/>
            <a:ext cx="36596" cy="31308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5" idx="0"/>
          </p:cNvCxnSpPr>
          <p:nvPr/>
        </p:nvCxnSpPr>
        <p:spPr>
          <a:xfrm flipV="1">
            <a:off x="4156331" y="3628971"/>
            <a:ext cx="241237" cy="3231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8" idx="0"/>
          </p:cNvCxnSpPr>
          <p:nvPr/>
        </p:nvCxnSpPr>
        <p:spPr>
          <a:xfrm flipH="1" flipV="1">
            <a:off x="5099768" y="3609851"/>
            <a:ext cx="382197" cy="35101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8" idx="0"/>
          </p:cNvCxnSpPr>
          <p:nvPr/>
        </p:nvCxnSpPr>
        <p:spPr>
          <a:xfrm flipH="1" flipV="1">
            <a:off x="5296328" y="3617665"/>
            <a:ext cx="185637" cy="34319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51179" y="3950988"/>
            <a:ext cx="10647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/>
              <a:t>bit de presença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22745" y="3952071"/>
            <a:ext cx="6671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/>
              <a:t>moldura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84059" y="3950988"/>
            <a:ext cx="6992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/>
              <a:t>proteção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48379" y="3960863"/>
            <a:ext cx="6671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/>
              <a:t>controlo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3323073" y="2989569"/>
            <a:ext cx="483577" cy="7019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28652" y="2952331"/>
            <a:ext cx="6944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/>
              <a:t>descritor</a:t>
            </a:r>
          </a:p>
        </p:txBody>
      </p:sp>
      <p:cxnSp>
        <p:nvCxnSpPr>
          <p:cNvPr id="38" name="Elbow Connector 37"/>
          <p:cNvCxnSpPr>
            <a:stCxn id="3" idx="1"/>
          </p:cNvCxnSpPr>
          <p:nvPr/>
        </p:nvCxnSpPr>
        <p:spPr>
          <a:xfrm rot="10800000" flipV="1">
            <a:off x="3806649" y="1787638"/>
            <a:ext cx="2350898" cy="946770"/>
          </a:xfrm>
          <a:prstGeom prst="bentConnector3">
            <a:avLst>
              <a:gd name="adj1" fmla="val 113206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10" idx="0"/>
          </p:cNvCxnSpPr>
          <p:nvPr/>
        </p:nvCxnSpPr>
        <p:spPr>
          <a:xfrm>
            <a:off x="5481965" y="2734410"/>
            <a:ext cx="996837" cy="730633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949999" y="1854155"/>
            <a:ext cx="1476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dirty="0"/>
              <a:t>Tabela de Páginas</a:t>
            </a:r>
          </a:p>
        </p:txBody>
      </p:sp>
    </p:spTree>
    <p:extLst>
      <p:ext uri="{BB962C8B-B14F-4D97-AF65-F5344CB8AC3E}">
        <p14:creationId xmlns:p14="http://schemas.microsoft.com/office/powerpoint/2010/main" val="4180907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Tabelas de páginas: exemplo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PT" dirty="0"/>
              <a:t>Memória virtual: 64K, Memória Real: 32K, tamanho da página: 4K</a:t>
            </a:r>
          </a:p>
          <a:p>
            <a:pPr lvl="1"/>
            <a:r>
              <a:rPr lang="pt-PT" dirty="0"/>
              <a:t>Quantas entradas na tabela de páginas 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811406" y="3214142"/>
          <a:ext cx="1548134" cy="282825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6766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101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110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001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100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111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010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/>
                        <a:t>000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86050" y="3154719"/>
            <a:ext cx="473206" cy="2957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20"/>
              </a:lnSpc>
            </a:pPr>
            <a:r>
              <a:rPr lang="pt-PT" sz="1100" dirty="0"/>
              <a:t>0000</a:t>
            </a:r>
          </a:p>
          <a:p>
            <a:pPr>
              <a:lnSpc>
                <a:spcPts val="1420"/>
              </a:lnSpc>
            </a:pPr>
            <a:r>
              <a:rPr lang="pt-PT" sz="1100" dirty="0"/>
              <a:t>0001</a:t>
            </a:r>
          </a:p>
          <a:p>
            <a:pPr>
              <a:lnSpc>
                <a:spcPts val="1420"/>
              </a:lnSpc>
            </a:pPr>
            <a:r>
              <a:rPr lang="pt-PT" sz="1100" dirty="0"/>
              <a:t>0010</a:t>
            </a:r>
          </a:p>
          <a:p>
            <a:pPr>
              <a:lnSpc>
                <a:spcPts val="1420"/>
              </a:lnSpc>
            </a:pPr>
            <a:r>
              <a:rPr lang="pt-PT" sz="1100" dirty="0"/>
              <a:t>0011</a:t>
            </a:r>
          </a:p>
          <a:p>
            <a:pPr>
              <a:lnSpc>
                <a:spcPts val="1420"/>
              </a:lnSpc>
            </a:pPr>
            <a:r>
              <a:rPr lang="pt-PT" sz="1100" dirty="0"/>
              <a:t>0100</a:t>
            </a:r>
          </a:p>
          <a:p>
            <a:pPr>
              <a:lnSpc>
                <a:spcPts val="1420"/>
              </a:lnSpc>
            </a:pPr>
            <a:r>
              <a:rPr lang="pt-PT" sz="1100" dirty="0"/>
              <a:t>0101</a:t>
            </a:r>
          </a:p>
          <a:p>
            <a:pPr>
              <a:lnSpc>
                <a:spcPts val="1420"/>
              </a:lnSpc>
            </a:pPr>
            <a:r>
              <a:rPr lang="pt-PT" sz="1100" dirty="0"/>
              <a:t>0110</a:t>
            </a:r>
          </a:p>
          <a:p>
            <a:pPr>
              <a:lnSpc>
                <a:spcPts val="1420"/>
              </a:lnSpc>
            </a:pPr>
            <a:r>
              <a:rPr lang="pt-PT" sz="1100" dirty="0"/>
              <a:t>0111</a:t>
            </a:r>
          </a:p>
          <a:p>
            <a:pPr>
              <a:lnSpc>
                <a:spcPts val="1420"/>
              </a:lnSpc>
            </a:pPr>
            <a:r>
              <a:rPr lang="pt-PT" sz="1100" dirty="0"/>
              <a:t>1000</a:t>
            </a:r>
          </a:p>
          <a:p>
            <a:pPr>
              <a:lnSpc>
                <a:spcPts val="1420"/>
              </a:lnSpc>
            </a:pPr>
            <a:r>
              <a:rPr lang="pt-PT" sz="1100" dirty="0"/>
              <a:t>1001</a:t>
            </a:r>
          </a:p>
          <a:p>
            <a:pPr>
              <a:lnSpc>
                <a:spcPts val="1420"/>
              </a:lnSpc>
            </a:pPr>
            <a:r>
              <a:rPr lang="pt-PT" sz="1100" dirty="0"/>
              <a:t>1010</a:t>
            </a:r>
          </a:p>
          <a:p>
            <a:pPr>
              <a:lnSpc>
                <a:spcPts val="1420"/>
              </a:lnSpc>
            </a:pPr>
            <a:r>
              <a:rPr lang="pt-PT" sz="1100" dirty="0"/>
              <a:t>1011</a:t>
            </a:r>
          </a:p>
          <a:p>
            <a:pPr>
              <a:lnSpc>
                <a:spcPts val="1420"/>
              </a:lnSpc>
            </a:pPr>
            <a:r>
              <a:rPr lang="pt-PT" sz="1100" dirty="0"/>
              <a:t>1100</a:t>
            </a:r>
          </a:p>
          <a:p>
            <a:pPr>
              <a:lnSpc>
                <a:spcPts val="1420"/>
              </a:lnSpc>
            </a:pPr>
            <a:r>
              <a:rPr lang="pt-PT" sz="1100" dirty="0"/>
              <a:t>1101</a:t>
            </a:r>
          </a:p>
          <a:p>
            <a:pPr>
              <a:lnSpc>
                <a:spcPts val="1420"/>
              </a:lnSpc>
            </a:pPr>
            <a:r>
              <a:rPr lang="pt-PT" sz="1100" dirty="0"/>
              <a:t>1110</a:t>
            </a:r>
          </a:p>
          <a:p>
            <a:pPr>
              <a:lnSpc>
                <a:spcPts val="1420"/>
              </a:lnSpc>
            </a:pPr>
            <a:r>
              <a:rPr lang="pt-PT" sz="1100" dirty="0"/>
              <a:t>1111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968950" y="2607752"/>
            <a:ext cx="3082059" cy="633193"/>
            <a:chOff x="4444949" y="2607751"/>
            <a:chExt cx="3082059" cy="633193"/>
          </a:xfrm>
        </p:grpSpPr>
        <p:sp>
          <p:nvSpPr>
            <p:cNvPr id="4" name="Rectangle 3"/>
            <p:cNvSpPr/>
            <p:nvPr/>
          </p:nvSpPr>
          <p:spPr>
            <a:xfrm>
              <a:off x="4515972" y="2971286"/>
              <a:ext cx="517455" cy="23739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PT" sz="1200" dirty="0">
                  <a:solidFill>
                    <a:schemeClr val="tx1"/>
                  </a:solidFill>
                </a:rPr>
                <a:t>0010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033428" y="2971286"/>
              <a:ext cx="1317816" cy="23739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PT" sz="1200" dirty="0">
                  <a:solidFill>
                    <a:schemeClr val="tx1"/>
                  </a:solidFill>
                </a:rPr>
                <a:t>0110 1010 0001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44949" y="2607751"/>
              <a:ext cx="20349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600" dirty="0">
                  <a:solidFill>
                    <a:schemeClr val="accent2"/>
                  </a:solidFill>
                </a:rPr>
                <a:t>Endereço virtual (64K)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28630" y="2963945"/>
              <a:ext cx="109837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PT" sz="1200" dirty="0"/>
                <a:t>0x26A1 (9889)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86051" y="3089983"/>
            <a:ext cx="5864997" cy="3063425"/>
            <a:chOff x="1862050" y="3089982"/>
            <a:chExt cx="5864997" cy="3063425"/>
          </a:xfrm>
        </p:grpSpPr>
        <p:sp>
          <p:nvSpPr>
            <p:cNvPr id="7" name="Rectangle 6"/>
            <p:cNvSpPr/>
            <p:nvPr/>
          </p:nvSpPr>
          <p:spPr>
            <a:xfrm>
              <a:off x="5033427" y="5568586"/>
              <a:ext cx="1446503" cy="23739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PT" sz="1200" dirty="0">
                  <a:solidFill>
                    <a:schemeClr val="tx1"/>
                  </a:solidFill>
                </a:rPr>
                <a:t>0110 1010 0001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95938" y="5814853"/>
              <a:ext cx="18190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600" dirty="0">
                  <a:solidFill>
                    <a:schemeClr val="accent2"/>
                  </a:solidFill>
                </a:rPr>
                <a:t>Endereço real (32K)</a:t>
              </a:r>
            </a:p>
          </p:txBody>
        </p:sp>
        <p:cxnSp>
          <p:nvCxnSpPr>
            <p:cNvPr id="10" name="Elbow Connector 9"/>
            <p:cNvCxnSpPr/>
            <p:nvPr/>
          </p:nvCxnSpPr>
          <p:spPr>
            <a:xfrm rot="10800000" flipV="1">
              <a:off x="1862050" y="3089982"/>
              <a:ext cx="2653926" cy="555766"/>
            </a:xfrm>
            <a:prstGeom prst="bentConnector3">
              <a:avLst>
                <a:gd name="adj1" fmla="val 115265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endCxn id="16" idx="0"/>
            </p:cNvCxnSpPr>
            <p:nvPr/>
          </p:nvCxnSpPr>
          <p:spPr>
            <a:xfrm rot="16200000" flipH="1">
              <a:off x="3381967" y="4178765"/>
              <a:ext cx="1910213" cy="869428"/>
            </a:xfrm>
            <a:prstGeom prst="bentConnector3">
              <a:avLst>
                <a:gd name="adj1" fmla="val 29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6550122" y="5537854"/>
              <a:ext cx="117692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PT" sz="1200" dirty="0"/>
                <a:t>0x66A1 (26273)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5631349" y="3231551"/>
              <a:ext cx="2962" cy="229691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4513060" y="5568586"/>
              <a:ext cx="517454" cy="23739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PT" sz="1200" dirty="0">
                  <a:solidFill>
                    <a:schemeClr val="tx1"/>
                  </a:solidFill>
                </a:rPr>
                <a:t>110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811406" y="2801820"/>
            <a:ext cx="1476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dirty="0"/>
              <a:t>Tabela de Páginas</a:t>
            </a:r>
          </a:p>
        </p:txBody>
      </p:sp>
    </p:spTree>
    <p:extLst>
      <p:ext uri="{BB962C8B-B14F-4D97-AF65-F5344CB8AC3E}">
        <p14:creationId xmlns:p14="http://schemas.microsoft.com/office/powerpoint/2010/main" val="210820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Introdução</a:t>
            </a:r>
            <a:endParaRPr lang="en-US" alt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Autofit/>
          </a:bodyPr>
          <a:lstStyle/>
          <a:p>
            <a:r>
              <a:rPr lang="pt-PT" altLang="en-US" dirty="0"/>
              <a:t>É da responsabilidade do sistema operativo gerir a memória disponível no sistema:</a:t>
            </a:r>
          </a:p>
          <a:p>
            <a:pPr lvl="1"/>
            <a:r>
              <a:rPr lang="pt-PT" altLang="en-US" dirty="0"/>
              <a:t>Representação do estado da memória</a:t>
            </a:r>
          </a:p>
          <a:p>
            <a:pPr lvl="1"/>
            <a:r>
              <a:rPr lang="pt-PT" altLang="en-US" dirty="0"/>
              <a:t>Atribuição de memória aos processos</a:t>
            </a:r>
          </a:p>
          <a:p>
            <a:pPr lvl="1"/>
            <a:r>
              <a:rPr lang="pt-PT" altLang="en-US" dirty="0"/>
              <a:t>Libertação da memória</a:t>
            </a:r>
          </a:p>
          <a:p>
            <a:pPr lvl="1"/>
            <a:r>
              <a:rPr lang="pt-PT" altLang="en-US" dirty="0"/>
              <a:t>Conjugação entre a memória principal e secundária</a:t>
            </a:r>
          </a:p>
          <a:p>
            <a:pPr lvl="1"/>
            <a:endParaRPr lang="pt-PT" altLang="en-US" dirty="0"/>
          </a:p>
          <a:p>
            <a:pPr lvl="1"/>
            <a:endParaRPr lang="pt-PT" altLang="en-US" dirty="0"/>
          </a:p>
          <a:p>
            <a:pPr lvl="1"/>
            <a:endParaRPr lang="pt-PT" altLang="en-US" dirty="0"/>
          </a:p>
          <a:p>
            <a:pPr lvl="1"/>
            <a:endParaRPr lang="pt-PT" altLang="en-US" dirty="0"/>
          </a:p>
          <a:p>
            <a:pPr lvl="1"/>
            <a:endParaRPr lang="pt-PT" altLang="en-US" dirty="0"/>
          </a:p>
          <a:p>
            <a:pPr lvl="1"/>
            <a:endParaRPr lang="pt-PT" altLang="en-US" dirty="0"/>
          </a:p>
          <a:p>
            <a:pPr lvl="1"/>
            <a:r>
              <a:rPr lang="pt-PT" altLang="en-US" dirty="0">
                <a:ea typeface="ＭＳ Ｐゴシック" charset="-128"/>
              </a:rPr>
              <a:t>Este capítulo analisa vários esquemas de gestão de memória, dos mais simples aos mais sofisticados.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124075"/>
              </p:ext>
            </p:extLst>
          </p:nvPr>
        </p:nvGraphicFramePr>
        <p:xfrm>
          <a:off x="3418268" y="4039074"/>
          <a:ext cx="6019800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VISIO" r:id="rId4" imgW="4651248" imgH="1484376" progId="Visio.Drawing.6">
                  <p:embed/>
                </p:oleObj>
              </mc:Choice>
              <mc:Fallback>
                <p:oleObj name="VISIO" r:id="rId4" imgW="4651248" imgH="1484376" progId="Visio.Drawing.6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8268" y="4039074"/>
                        <a:ext cx="6019800" cy="192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957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Tabelas</a:t>
            </a:r>
            <a:r>
              <a:rPr lang="en-US" dirty="0"/>
              <a:t> de </a:t>
            </a:r>
            <a:r>
              <a:rPr lang="en-US" dirty="0" err="1"/>
              <a:t>páginas</a:t>
            </a:r>
            <a:r>
              <a:rPr lang="en-US" dirty="0"/>
              <a:t> multi-</a:t>
            </a:r>
            <a:r>
              <a:rPr lang="en-US" dirty="0" err="1"/>
              <a:t>nível</a:t>
            </a:r>
            <a:endParaRPr lang="en-US" alt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Cada processo tem associado ao seu espaço de endereçamento uma tabela de páginas</a:t>
            </a:r>
          </a:p>
          <a:p>
            <a:pPr lvl="1"/>
            <a:r>
              <a:rPr lang="pt-PT" altLang="en-US"/>
              <a:t>A tabela de páginas de cada processo tem que estar carregada em memória</a:t>
            </a:r>
          </a:p>
          <a:p>
            <a:pPr lvl="1"/>
            <a:r>
              <a:rPr lang="pt-PT" altLang="en-US"/>
              <a:t>Tabelas multi-nível permitem minimizar o espaço em memória ocupado pelas tabelas de páginas</a:t>
            </a:r>
          </a:p>
          <a:p>
            <a:r>
              <a:rPr lang="pt-PT" altLang="en-US"/>
              <a:t>Guardam-se na memória uma tabela principal (diretoria) e as tabelas dos restantes níveis, que contém os descritores das páginas que estão a ser utilizadas pelo processo</a:t>
            </a:r>
          </a:p>
          <a:p>
            <a:r>
              <a:rPr lang="pt-PT" altLang="en-US"/>
              <a:t>Estas tabelas têm uma dimensão muito mais pequena do que se fosse utilizado um esquema com um só nível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765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Tabelas</a:t>
            </a:r>
            <a:r>
              <a:rPr lang="en-US" dirty="0"/>
              <a:t> de </a:t>
            </a:r>
            <a:r>
              <a:rPr lang="en-US" dirty="0" err="1"/>
              <a:t>páginas</a:t>
            </a:r>
            <a:r>
              <a:rPr lang="en-US" dirty="0"/>
              <a:t> multi-</a:t>
            </a:r>
            <a:r>
              <a:rPr lang="en-US" dirty="0" err="1"/>
              <a:t>nível</a:t>
            </a:r>
            <a:endParaRPr lang="en-US" dirty="0"/>
          </a:p>
        </p:txBody>
      </p:sp>
      <p:graphicFrame>
        <p:nvGraphicFramePr>
          <p:cNvPr id="52228" name="Object 5"/>
          <p:cNvGraphicFramePr>
            <a:graphicFrameLocks noChangeAspect="1"/>
          </p:cNvGraphicFramePr>
          <p:nvPr>
            <p:extLst/>
          </p:nvPr>
        </p:nvGraphicFramePr>
        <p:xfrm>
          <a:off x="5460274" y="1563580"/>
          <a:ext cx="4172312" cy="4716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VISIO" r:id="rId3" imgW="4593336" imgH="5190744" progId="Visio.Drawing.6">
                  <p:embed/>
                </p:oleObj>
              </mc:Choice>
              <mc:Fallback>
                <p:oleObj name="VISIO" r:id="rId3" imgW="4593336" imgH="5190744" progId="Visio.Drawing.6">
                  <p:embed/>
                  <p:pic>
                    <p:nvPicPr>
                      <p:cNvPr id="5222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0274" y="1563580"/>
                        <a:ext cx="4172312" cy="471605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6"/>
          <p:cNvGraphicFramePr>
            <a:graphicFrameLocks noChangeAspect="1"/>
          </p:cNvGraphicFramePr>
          <p:nvPr>
            <p:extLst/>
          </p:nvPr>
        </p:nvGraphicFramePr>
        <p:xfrm>
          <a:off x="2057400" y="2438400"/>
          <a:ext cx="3214688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2" name="VISIO" r:id="rId5" imgW="3218688" imgH="1054608" progId="Visio.Drawing.6">
                  <p:embed/>
                </p:oleObj>
              </mc:Choice>
              <mc:Fallback>
                <p:oleObj name="VISIO" r:id="rId5" imgW="3218688" imgH="1054608" progId="Visio.Drawing.6">
                  <p:embed/>
                  <p:pic>
                    <p:nvPicPr>
                      <p:cNvPr id="522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438400"/>
                        <a:ext cx="3214688" cy="10541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9550129" y="4053536"/>
            <a:ext cx="646793" cy="569899"/>
            <a:chOff x="8026128" y="4053535"/>
            <a:chExt cx="646793" cy="569899"/>
          </a:xfrm>
        </p:grpSpPr>
        <p:sp>
          <p:nvSpPr>
            <p:cNvPr id="3" name="Rectangle 2"/>
            <p:cNvSpPr/>
            <p:nvPr/>
          </p:nvSpPr>
          <p:spPr>
            <a:xfrm>
              <a:off x="8026128" y="4333288"/>
              <a:ext cx="646793" cy="2901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049602" y="4053535"/>
              <a:ext cx="5998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PT" sz="1200"/>
                <a:t>página</a:t>
              </a:r>
              <a:endParaRPr lang="pt-PT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33071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TLB (Translation Lookaside Buffer)</a:t>
            </a:r>
            <a:endParaRPr lang="pt-PT" alt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pPr lvl="1"/>
            <a:r>
              <a:rPr lang="pt-PT" altLang="en-US" dirty="0"/>
              <a:t>Para converter um endereço virtual num endereço físico é necessário consultar a </a:t>
            </a:r>
            <a:r>
              <a:rPr lang="pt-PT" altLang="en-US" i="1" dirty="0" err="1"/>
              <a:t>page</a:t>
            </a:r>
            <a:r>
              <a:rPr lang="pt-PT" altLang="en-US" i="1" dirty="0"/>
              <a:t> </a:t>
            </a:r>
            <a:r>
              <a:rPr lang="pt-PT" altLang="en-US" i="1" dirty="0" err="1"/>
              <a:t>table</a:t>
            </a:r>
            <a:r>
              <a:rPr lang="pt-PT" altLang="en-US" i="1" dirty="0"/>
              <a:t> </a:t>
            </a:r>
            <a:r>
              <a:rPr lang="pt-PT" altLang="en-US" dirty="0"/>
              <a:t>correspondente, que por sua vez se encontra também carregada em memória, originando acessos extra à memória. A TLB é uma espécie de cache das </a:t>
            </a:r>
            <a:r>
              <a:rPr lang="pt-PT" altLang="en-US" dirty="0" err="1"/>
              <a:t>MMUs</a:t>
            </a:r>
            <a:r>
              <a:rPr lang="pt-PT" altLang="en-US" dirty="0"/>
              <a:t> que permite minorar ou eliminar o desperdício de tempo feito por estes acessos.</a:t>
            </a:r>
          </a:p>
          <a:p>
            <a:pPr lvl="1"/>
            <a:r>
              <a:rPr lang="pt-PT" altLang="en-US" dirty="0"/>
              <a:t>A </a:t>
            </a:r>
            <a:r>
              <a:rPr lang="pt-PT" altLang="en-US" b="1" dirty="0">
                <a:solidFill>
                  <a:schemeClr val="accent2"/>
                </a:solidFill>
              </a:rPr>
              <a:t>TLB</a:t>
            </a:r>
            <a:r>
              <a:rPr lang="pt-PT" altLang="en-US" dirty="0"/>
              <a:t> mantém um conjunto de descritores das páginas acedidas mais recentemente. Tipicamente tem espaço para 32 ou 64 descritores</a:t>
            </a:r>
          </a:p>
          <a:p>
            <a:pPr lvl="1"/>
            <a:r>
              <a:rPr lang="pt-PT" altLang="en-US" dirty="0"/>
              <a:t>Esta tática resulta porque cada processo tende a utilizar mais exaustivamente um pequeno conjunto de páginas</a:t>
            </a:r>
          </a:p>
          <a:p>
            <a:pPr lvl="1"/>
            <a:r>
              <a:rPr lang="pt-PT" altLang="en-US" dirty="0"/>
              <a:t>Quando uma página é descartada da memória principal é também libertada a entrada correspondente na TLB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693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TLB (Translation Lookaside Buffer)</a:t>
            </a:r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4038602" y="1950296"/>
            <a:ext cx="1142999" cy="2373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PT" sz="1200" dirty="0">
                <a:solidFill>
                  <a:schemeClr val="tx1"/>
                </a:solidFill>
              </a:rPr>
              <a:t>Página</a:t>
            </a:r>
          </a:p>
        </p:txBody>
      </p:sp>
      <p:sp>
        <p:nvSpPr>
          <p:cNvPr id="8" name="Rectangle 7"/>
          <p:cNvSpPr/>
          <p:nvPr/>
        </p:nvSpPr>
        <p:spPr>
          <a:xfrm>
            <a:off x="5181600" y="1950296"/>
            <a:ext cx="1749670" cy="2373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PT" sz="1200" dirty="0">
                <a:solidFill>
                  <a:schemeClr val="tx1"/>
                </a:solidFill>
              </a:rPr>
              <a:t>Deslocamento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50765" y="1611742"/>
            <a:ext cx="1547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>
                <a:solidFill>
                  <a:schemeClr val="accent2"/>
                </a:solidFill>
              </a:rPr>
              <a:t>Endereço virtual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68008" y="3816581"/>
            <a:ext cx="1092987" cy="2373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PT" sz="1200" dirty="0">
                <a:solidFill>
                  <a:schemeClr val="tx1"/>
                </a:solidFill>
              </a:rPr>
              <a:t>Moldura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60994" y="3816581"/>
            <a:ext cx="1749670" cy="2373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PT" sz="1200" dirty="0">
                <a:solidFill>
                  <a:schemeClr val="tx1"/>
                </a:solidFill>
              </a:rPr>
              <a:t>Deslocamento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28431" y="3478027"/>
            <a:ext cx="1331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>
                <a:solidFill>
                  <a:schemeClr val="accent2"/>
                </a:solidFill>
              </a:rPr>
              <a:t>Endereço real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805854" y="2187689"/>
            <a:ext cx="0" cy="15666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397252" y="3677060"/>
          <a:ext cx="1388749" cy="229795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766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38" name="Elbow Connector 37"/>
          <p:cNvCxnSpPr>
            <a:stCxn id="3" idx="1"/>
            <a:endCxn id="9" idx="1"/>
          </p:cNvCxnSpPr>
          <p:nvPr/>
        </p:nvCxnSpPr>
        <p:spPr>
          <a:xfrm rot="10800000" flipV="1">
            <a:off x="2397251" y="2068992"/>
            <a:ext cx="1641350" cy="2757047"/>
          </a:xfrm>
          <a:prstGeom prst="bentConnector3">
            <a:avLst>
              <a:gd name="adj1" fmla="val 113928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9" idx="3"/>
            <a:endCxn id="10" idx="2"/>
          </p:cNvCxnSpPr>
          <p:nvPr/>
        </p:nvCxnSpPr>
        <p:spPr>
          <a:xfrm flipV="1">
            <a:off x="3786001" y="4053973"/>
            <a:ext cx="828501" cy="772066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376602" y="3352976"/>
            <a:ext cx="1476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dirty="0"/>
              <a:t>Tabela de Páginas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/>
          </p:nvPr>
        </p:nvGraphicFramePr>
        <p:xfrm>
          <a:off x="4371393" y="2592464"/>
          <a:ext cx="589671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8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6019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019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019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019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019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019"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4391619" y="2319881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dirty="0"/>
              <a:t>TLB</a:t>
            </a:r>
          </a:p>
        </p:txBody>
      </p:sp>
      <p:grpSp>
        <p:nvGrpSpPr>
          <p:cNvPr id="186381" name="Group 186380"/>
          <p:cNvGrpSpPr/>
          <p:nvPr/>
        </p:nvGrpSpPr>
        <p:grpSpPr>
          <a:xfrm>
            <a:off x="4148240" y="2187687"/>
            <a:ext cx="223152" cy="1224118"/>
            <a:chOff x="3061588" y="2071779"/>
            <a:chExt cx="470141" cy="1224118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3061588" y="2071779"/>
              <a:ext cx="0" cy="122411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3061588" y="2557342"/>
              <a:ext cx="470141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3061588" y="2715604"/>
              <a:ext cx="470141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3061588" y="2856281"/>
              <a:ext cx="470141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3061588" y="2996958"/>
              <a:ext cx="470141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3061588" y="3164012"/>
              <a:ext cx="470141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3061588" y="3295897"/>
              <a:ext cx="470141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Elbow Connector 63"/>
          <p:cNvCxnSpPr/>
          <p:nvPr/>
        </p:nvCxnSpPr>
        <p:spPr>
          <a:xfrm rot="5400000">
            <a:off x="4797428" y="3480091"/>
            <a:ext cx="499529" cy="99188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4961064" y="3279920"/>
            <a:ext cx="13571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380" name="Group 186379"/>
          <p:cNvGrpSpPr/>
          <p:nvPr/>
        </p:nvGrpSpPr>
        <p:grpSpPr>
          <a:xfrm>
            <a:off x="5746487" y="3129836"/>
            <a:ext cx="4663095" cy="3301735"/>
            <a:chOff x="4222486" y="3129835"/>
            <a:chExt cx="4663095" cy="3301735"/>
          </a:xfrm>
        </p:grpSpPr>
        <p:sp>
          <p:nvSpPr>
            <p:cNvPr id="5" name="Rectangle 4"/>
            <p:cNvSpPr/>
            <p:nvPr/>
          </p:nvSpPr>
          <p:spPr>
            <a:xfrm>
              <a:off x="6537328" y="3129835"/>
              <a:ext cx="1521069" cy="4487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dirty="0"/>
                <a:t>bits de página são </a:t>
              </a:r>
              <a:r>
                <a:rPr lang="pt-PT" sz="1200"/>
                <a:t>enviados para o TLB</a:t>
              </a:r>
            </a:p>
          </p:txBody>
        </p:sp>
        <p:sp>
          <p:nvSpPr>
            <p:cNvPr id="6" name="Diamond 5"/>
            <p:cNvSpPr/>
            <p:nvPr/>
          </p:nvSpPr>
          <p:spPr>
            <a:xfrm>
              <a:off x="6678005" y="3892255"/>
              <a:ext cx="1239717" cy="547751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pt-PT" sz="1000"/>
                <a:t>Conhecida?</a:t>
              </a:r>
              <a:endParaRPr lang="pt-PT" sz="10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953790" y="5522980"/>
              <a:ext cx="782517" cy="4487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/>
                <a:t>atualizar TLB</a:t>
              </a:r>
              <a:endParaRPr lang="pt-PT" sz="12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25046" y="5982773"/>
              <a:ext cx="760535" cy="44879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/>
                <a:t>usar moldura</a:t>
              </a:r>
              <a:endParaRPr lang="pt-PT" sz="1200" dirty="0"/>
            </a:p>
          </p:txBody>
        </p:sp>
        <p:cxnSp>
          <p:nvCxnSpPr>
            <p:cNvPr id="35" name="Elbow Connector 34"/>
            <p:cNvCxnSpPr>
              <a:stCxn id="6" idx="3"/>
              <a:endCxn id="30" idx="0"/>
            </p:cNvCxnSpPr>
            <p:nvPr/>
          </p:nvCxnSpPr>
          <p:spPr>
            <a:xfrm>
              <a:off x="7917722" y="4166131"/>
              <a:ext cx="587592" cy="1816642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7953069" y="3816581"/>
              <a:ext cx="2648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600" dirty="0"/>
                <a:t>s</a:t>
              </a:r>
            </a:p>
          </p:txBody>
        </p:sp>
        <p:cxnSp>
          <p:nvCxnSpPr>
            <p:cNvPr id="43" name="Straight Arrow Connector 42"/>
            <p:cNvCxnSpPr>
              <a:stCxn id="5" idx="2"/>
              <a:endCxn id="6" idx="0"/>
            </p:cNvCxnSpPr>
            <p:nvPr/>
          </p:nvCxnSpPr>
          <p:spPr>
            <a:xfrm>
              <a:off x="7297863" y="3578632"/>
              <a:ext cx="1" cy="31362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9" idx="2"/>
              <a:endCxn id="54" idx="0"/>
            </p:cNvCxnSpPr>
            <p:nvPr/>
          </p:nvCxnSpPr>
          <p:spPr>
            <a:xfrm>
              <a:off x="6006522" y="5045435"/>
              <a:ext cx="1" cy="43242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5615263" y="4440006"/>
              <a:ext cx="782517" cy="6054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dirty="0"/>
                <a:t>aceder à tabela </a:t>
              </a:r>
              <a:r>
                <a:rPr lang="pt-PT" sz="1200"/>
                <a:t>de páginas</a:t>
              </a:r>
              <a:endParaRPr lang="pt-PT" sz="1200" dirty="0"/>
            </a:p>
          </p:txBody>
        </p:sp>
        <p:sp>
          <p:nvSpPr>
            <p:cNvPr id="54" name="Diamond 53"/>
            <p:cNvSpPr/>
            <p:nvPr/>
          </p:nvSpPr>
          <p:spPr>
            <a:xfrm>
              <a:off x="5386664" y="5477862"/>
              <a:ext cx="1239717" cy="547751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pt-PT" sz="1000"/>
                <a:t>presente?</a:t>
              </a:r>
              <a:endParaRPr lang="pt-PT" sz="1000" dirty="0"/>
            </a:p>
          </p:txBody>
        </p:sp>
        <p:cxnSp>
          <p:nvCxnSpPr>
            <p:cNvPr id="55" name="Straight Arrow Connector 54"/>
            <p:cNvCxnSpPr>
              <a:stCxn id="54" idx="3"/>
              <a:endCxn id="29" idx="1"/>
            </p:cNvCxnSpPr>
            <p:nvPr/>
          </p:nvCxnSpPr>
          <p:spPr>
            <a:xfrm flipV="1">
              <a:off x="6626381" y="5747379"/>
              <a:ext cx="327409" cy="43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4222486" y="4893739"/>
              <a:ext cx="1032039" cy="6054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dirty="0"/>
                <a:t>ler página </a:t>
              </a:r>
              <a:r>
                <a:rPr lang="pt-PT" sz="1200"/>
                <a:t>da memória </a:t>
              </a:r>
              <a:r>
                <a:rPr lang="pt-PT" sz="1200" dirty="0"/>
                <a:t>secundária</a:t>
              </a:r>
            </a:p>
          </p:txBody>
        </p:sp>
        <p:cxnSp>
          <p:nvCxnSpPr>
            <p:cNvPr id="65" name="Elbow Connector 64"/>
            <p:cNvCxnSpPr>
              <a:stCxn id="54" idx="1"/>
              <a:endCxn id="61" idx="2"/>
            </p:cNvCxnSpPr>
            <p:nvPr/>
          </p:nvCxnSpPr>
          <p:spPr>
            <a:xfrm rot="10800000">
              <a:off x="4738506" y="5499168"/>
              <a:ext cx="648158" cy="252570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stCxn id="61" idx="0"/>
              <a:endCxn id="49" idx="1"/>
            </p:cNvCxnSpPr>
            <p:nvPr/>
          </p:nvCxnSpPr>
          <p:spPr>
            <a:xfrm rot="5400000" flipH="1" flipV="1">
              <a:off x="5101375" y="4379852"/>
              <a:ext cx="151018" cy="876757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lbow Connector 100"/>
            <p:cNvCxnSpPr>
              <a:stCxn id="6" idx="2"/>
              <a:endCxn id="49" idx="3"/>
            </p:cNvCxnSpPr>
            <p:nvPr/>
          </p:nvCxnSpPr>
          <p:spPr>
            <a:xfrm rot="5400000">
              <a:off x="6696465" y="4141321"/>
              <a:ext cx="302715" cy="900084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6543378" y="5427881"/>
              <a:ext cx="2648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600" dirty="0"/>
                <a:t>s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047489" y="5701758"/>
              <a:ext cx="2920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600"/>
                <a:t>n</a:t>
              </a:r>
              <a:endParaRPr lang="pt-PT" sz="16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308502" y="4384098"/>
              <a:ext cx="2920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600"/>
                <a:t>n</a:t>
              </a:r>
              <a:endParaRPr lang="pt-PT" sz="1600" dirty="0"/>
            </a:p>
          </p:txBody>
        </p:sp>
        <p:cxnSp>
          <p:nvCxnSpPr>
            <p:cNvPr id="53" name="Elbow Connector 52"/>
            <p:cNvCxnSpPr>
              <a:stCxn id="29" idx="3"/>
            </p:cNvCxnSpPr>
            <p:nvPr/>
          </p:nvCxnSpPr>
          <p:spPr>
            <a:xfrm>
              <a:off x="7736307" y="5747379"/>
              <a:ext cx="591829" cy="224398"/>
            </a:xfrm>
            <a:prstGeom prst="bentConnector3">
              <a:avLst>
                <a:gd name="adj1" fmla="val 100382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642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Memória Virtual – Paginação</a:t>
            </a:r>
            <a:endParaRPr lang="en-US" alt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i="1" dirty="0" err="1"/>
              <a:t>Page</a:t>
            </a:r>
            <a:r>
              <a:rPr lang="pt-PT" altLang="en-US" i="1" dirty="0"/>
              <a:t> </a:t>
            </a:r>
            <a:r>
              <a:rPr lang="pt-PT" altLang="en-US" i="1" dirty="0" err="1"/>
              <a:t>faults</a:t>
            </a:r>
            <a:endParaRPr lang="pt-PT" altLang="en-US" i="1" dirty="0"/>
          </a:p>
          <a:p>
            <a:pPr lvl="1"/>
            <a:r>
              <a:rPr lang="pt-PT" altLang="en-US" dirty="0"/>
              <a:t>Quando é acedida uma página que não se encontra na memória principal, ocorre uma </a:t>
            </a:r>
            <a:r>
              <a:rPr lang="pt-PT" altLang="en-US" i="1" dirty="0" err="1"/>
              <a:t>page</a:t>
            </a:r>
            <a:r>
              <a:rPr lang="pt-PT" altLang="en-US" i="1" dirty="0"/>
              <a:t> </a:t>
            </a:r>
            <a:r>
              <a:rPr lang="pt-PT" altLang="en-US" i="1" dirty="0" err="1"/>
              <a:t>fault</a:t>
            </a:r>
            <a:endParaRPr lang="pt-PT" altLang="en-US" i="1" dirty="0"/>
          </a:p>
          <a:p>
            <a:pPr lvl="1"/>
            <a:r>
              <a:rPr lang="pt-PT" altLang="en-US" dirty="0"/>
              <a:t>Uma </a:t>
            </a:r>
            <a:r>
              <a:rPr lang="pt-PT" altLang="en-US" i="1" dirty="0" err="1"/>
              <a:t>page</a:t>
            </a:r>
            <a:r>
              <a:rPr lang="pt-PT" altLang="en-US" i="1" dirty="0"/>
              <a:t> </a:t>
            </a:r>
            <a:r>
              <a:rPr lang="pt-PT" altLang="en-US" i="1" dirty="0" err="1"/>
              <a:t>fault</a:t>
            </a:r>
            <a:r>
              <a:rPr lang="pt-PT" altLang="en-US" i="1" dirty="0"/>
              <a:t> </a:t>
            </a:r>
            <a:r>
              <a:rPr lang="pt-PT" altLang="en-US" dirty="0"/>
              <a:t>é uma exceção que causa bloqueio ao processo em questão</a:t>
            </a:r>
          </a:p>
          <a:p>
            <a:pPr lvl="1"/>
            <a:r>
              <a:rPr lang="pt-PT" altLang="en-US" dirty="0"/>
              <a:t>Inicia-se o de carregamento da página em falta, da memória secundária para a memória principal</a:t>
            </a:r>
          </a:p>
          <a:p>
            <a:pPr lvl="1"/>
            <a:r>
              <a:rPr lang="pt-PT" altLang="en-US" dirty="0"/>
              <a:t>Efetuam-se as alterações necessárias na </a:t>
            </a:r>
            <a:r>
              <a:rPr lang="pt-PT" altLang="en-US" i="1" dirty="0" err="1"/>
              <a:t>page</a:t>
            </a:r>
            <a:r>
              <a:rPr lang="pt-PT" altLang="en-US" i="1" dirty="0"/>
              <a:t> </a:t>
            </a:r>
            <a:r>
              <a:rPr lang="pt-PT" altLang="en-US" i="1" dirty="0" err="1"/>
              <a:t>table</a:t>
            </a:r>
            <a:r>
              <a:rPr lang="pt-PT" altLang="en-US" dirty="0"/>
              <a:t>, de modo a esta continuar consistente</a:t>
            </a:r>
          </a:p>
          <a:p>
            <a:pPr lvl="1"/>
            <a:r>
              <a:rPr lang="pt-PT" altLang="en-US" dirty="0"/>
              <a:t>Pode ser necessário transferir uma outra página para a memória secundária, de modo a libertar-se uma </a:t>
            </a:r>
            <a:r>
              <a:rPr lang="pt-PT" altLang="en-US" i="1" dirty="0" err="1"/>
              <a:t>page</a:t>
            </a:r>
            <a:r>
              <a:rPr lang="pt-PT" altLang="en-US" i="1" dirty="0"/>
              <a:t> </a:t>
            </a:r>
            <a:r>
              <a:rPr lang="pt-PT" altLang="en-US" i="1" dirty="0" err="1"/>
              <a:t>frame</a:t>
            </a:r>
            <a:r>
              <a:rPr lang="pt-PT" altLang="en-US" i="1" dirty="0"/>
              <a:t> </a:t>
            </a:r>
            <a:r>
              <a:rPr lang="pt-PT" altLang="en-US" dirty="0"/>
              <a:t>– nesse caso corre-se o </a:t>
            </a:r>
            <a:r>
              <a:rPr lang="pt-PT" altLang="en-US" dirty="0">
                <a:solidFill>
                  <a:schemeClr val="accent2"/>
                </a:solidFill>
              </a:rPr>
              <a:t>algoritmo de substituição de páginas</a:t>
            </a:r>
            <a:endParaRPr lang="en-US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366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02FDE-F2FE-45E6-8419-853609337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Mecanismo</a:t>
            </a:r>
            <a:r>
              <a:rPr lang="en-GB" dirty="0"/>
              <a:t> </a:t>
            </a:r>
            <a:r>
              <a:rPr lang="en-GB" dirty="0" err="1"/>
              <a:t>substituição</a:t>
            </a:r>
            <a:r>
              <a:rPr lang="en-GB" dirty="0"/>
              <a:t> </a:t>
            </a:r>
            <a:r>
              <a:rPr lang="en-GB" dirty="0" err="1"/>
              <a:t>páginas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66825E-4267-4F25-862F-CFA67D1C1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2215" y="1580120"/>
            <a:ext cx="6633233" cy="495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316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Algoritmos de substituição de páginas</a:t>
            </a:r>
            <a:endParaRPr lang="pt-PT" altLang="en-US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Algoritmos de substituição de páginas</a:t>
            </a:r>
          </a:p>
          <a:p>
            <a:pPr lvl="1"/>
            <a:r>
              <a:rPr lang="pt-PT" altLang="en-US" dirty="0"/>
              <a:t>O algoritmo ideal</a:t>
            </a:r>
          </a:p>
          <a:p>
            <a:pPr lvl="2"/>
            <a:r>
              <a:rPr lang="pt-PT" altLang="en-US" dirty="0"/>
              <a:t>Sempre que for necessária uma substituição de páginas, a que deveria sair será </a:t>
            </a:r>
            <a:r>
              <a:rPr lang="pt-PT" altLang="en-US" dirty="0">
                <a:solidFill>
                  <a:schemeClr val="accent2"/>
                </a:solidFill>
              </a:rPr>
              <a:t>aquela que só será utilizada daqui a mais tempo</a:t>
            </a:r>
          </a:p>
          <a:p>
            <a:pPr lvl="2"/>
            <a:r>
              <a:rPr lang="pt-PT" altLang="en-US" dirty="0"/>
              <a:t>Este algoritmo não é realizável, pois requer conhecimento do futuro</a:t>
            </a:r>
          </a:p>
          <a:p>
            <a:pPr lvl="2"/>
            <a:r>
              <a:rPr lang="pt-PT" altLang="en-US" dirty="0"/>
              <a:t>Usado como “</a:t>
            </a:r>
            <a:r>
              <a:rPr lang="pt-PT" altLang="en-US" dirty="0" err="1"/>
              <a:t>benchmark</a:t>
            </a:r>
            <a:r>
              <a:rPr lang="pt-PT" altLang="en-US" dirty="0"/>
              <a:t>”</a:t>
            </a:r>
          </a:p>
          <a:p>
            <a:pPr lvl="1"/>
            <a:r>
              <a:rPr lang="pt-PT" altLang="en-US" dirty="0"/>
              <a:t>A aproximação é tentar </a:t>
            </a:r>
            <a:r>
              <a:rPr lang="pt-PT" altLang="en-US" dirty="0">
                <a:solidFill>
                  <a:schemeClr val="accent2"/>
                </a:solidFill>
              </a:rPr>
              <a:t>descartar as páginas que são pouco utilizadas</a:t>
            </a:r>
            <a:r>
              <a:rPr lang="pt-PT" altLang="en-US" dirty="0"/>
              <a:t>, ou que </a:t>
            </a:r>
            <a:r>
              <a:rPr lang="pt-PT" altLang="en-US" dirty="0">
                <a:solidFill>
                  <a:schemeClr val="accent2"/>
                </a:solidFill>
              </a:rPr>
              <a:t>já não são utilizadas há muito tempo</a:t>
            </a:r>
            <a:r>
              <a:rPr lang="pt-PT" altLang="en-US" dirty="0"/>
              <a:t>, na esperança de que não venham a ser utilizadas brevemente</a:t>
            </a:r>
          </a:p>
        </p:txBody>
      </p:sp>
    </p:spTree>
    <p:extLst>
      <p:ext uri="{BB962C8B-B14F-4D97-AF65-F5344CB8AC3E}">
        <p14:creationId xmlns:p14="http://schemas.microsoft.com/office/powerpoint/2010/main" val="36599718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Algoritmos de substituição de páginas</a:t>
            </a:r>
            <a:endParaRPr lang="en-US" alt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pPr lvl="1"/>
            <a:r>
              <a:rPr lang="pt-PT" altLang="en-US" b="1" dirty="0">
                <a:solidFill>
                  <a:schemeClr val="accent2"/>
                </a:solidFill>
              </a:rPr>
              <a:t>LRU </a:t>
            </a:r>
            <a:r>
              <a:rPr lang="pt-PT" altLang="en-US" dirty="0"/>
              <a:t>(Menos usada Recentemente -- </a:t>
            </a:r>
            <a:r>
              <a:rPr lang="pt-PT" altLang="en-US" dirty="0" err="1"/>
              <a:t>Least</a:t>
            </a:r>
            <a:r>
              <a:rPr lang="pt-PT" altLang="en-US" dirty="0"/>
              <a:t> </a:t>
            </a:r>
            <a:r>
              <a:rPr lang="pt-PT" altLang="en-US" dirty="0" err="1"/>
              <a:t>recently</a:t>
            </a:r>
            <a:r>
              <a:rPr lang="pt-PT" altLang="en-US" dirty="0"/>
              <a:t> </a:t>
            </a:r>
            <a:r>
              <a:rPr lang="pt-PT" altLang="en-US" dirty="0" err="1"/>
              <a:t>used</a:t>
            </a:r>
            <a:r>
              <a:rPr lang="pt-PT" altLang="en-US" dirty="0"/>
              <a:t>)</a:t>
            </a:r>
          </a:p>
          <a:p>
            <a:pPr lvl="2"/>
            <a:r>
              <a:rPr lang="pt-PT" altLang="en-US" dirty="0"/>
              <a:t>A página a substituir será a que não é acedida à mais tempo</a:t>
            </a:r>
          </a:p>
          <a:p>
            <a:pPr lvl="2"/>
            <a:r>
              <a:rPr lang="pt-PT" altLang="en-US" dirty="0"/>
              <a:t>Para tal, guarda-se para cada página uma marca temporal com o tempo do último acesso</a:t>
            </a:r>
          </a:p>
          <a:p>
            <a:pPr lvl="2"/>
            <a:r>
              <a:rPr lang="pt-PT" altLang="en-US" dirty="0"/>
              <a:t>Teoricamente este algoritmo é o que efetua a melhor escolha na página a substituir</a:t>
            </a:r>
          </a:p>
          <a:p>
            <a:pPr lvl="2"/>
            <a:r>
              <a:rPr lang="pt-PT" altLang="en-US" dirty="0"/>
              <a:t>Bom desempenho a um custo elevado:</a:t>
            </a:r>
          </a:p>
          <a:p>
            <a:pPr lvl="3"/>
            <a:r>
              <a:rPr lang="pt-PT" altLang="en-US" dirty="0"/>
              <a:t>Na prática, este algoritmo obriga à existência de um temporizador extra (pois as interrupções do relógio são demasiado </a:t>
            </a:r>
            <a:r>
              <a:rPr lang="pt-PT" altLang="en-GB" dirty="0"/>
              <a:t>“</a:t>
            </a:r>
            <a:r>
              <a:rPr lang="pt-PT" altLang="en-US" dirty="0"/>
              <a:t>lentas</a:t>
            </a:r>
            <a:r>
              <a:rPr lang="pt-PT" altLang="en-GB" dirty="0"/>
              <a:t>”</a:t>
            </a:r>
            <a:r>
              <a:rPr lang="pt-PT" altLang="en-US" dirty="0"/>
              <a:t>)</a:t>
            </a:r>
          </a:p>
          <a:p>
            <a:pPr lvl="3"/>
            <a:r>
              <a:rPr lang="pt-PT" altLang="en-US" dirty="0"/>
              <a:t>Para além disso, exige bastante espaço para guardar as marcas temporais (e.g. 64 bits) sempre que uma página é acedida</a:t>
            </a:r>
          </a:p>
        </p:txBody>
      </p:sp>
    </p:spTree>
    <p:extLst>
      <p:ext uri="{BB962C8B-B14F-4D97-AF65-F5344CB8AC3E}">
        <p14:creationId xmlns:p14="http://schemas.microsoft.com/office/powerpoint/2010/main" val="3038243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Algoritmos de substituição de páginas</a:t>
            </a:r>
            <a:endParaRPr lang="en-US" altLang="en-US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pPr lvl="1"/>
            <a:r>
              <a:rPr lang="pt-PT" altLang="en-US" b="1" dirty="0">
                <a:solidFill>
                  <a:schemeClr val="accent2"/>
                </a:solidFill>
              </a:rPr>
              <a:t>NRU</a:t>
            </a:r>
            <a:r>
              <a:rPr lang="pt-PT" altLang="en-US" dirty="0"/>
              <a:t> (Não usada recentemente - </a:t>
            </a:r>
            <a:r>
              <a:rPr lang="pt-PT" altLang="en-US" dirty="0" err="1"/>
              <a:t>Not</a:t>
            </a:r>
            <a:r>
              <a:rPr lang="pt-PT" altLang="en-US" dirty="0"/>
              <a:t> </a:t>
            </a:r>
            <a:r>
              <a:rPr lang="pt-PT" altLang="en-US" dirty="0" err="1"/>
              <a:t>recently</a:t>
            </a:r>
            <a:r>
              <a:rPr lang="pt-PT" altLang="en-US" dirty="0"/>
              <a:t> </a:t>
            </a:r>
            <a:r>
              <a:rPr lang="pt-PT" altLang="en-US" dirty="0" err="1"/>
              <a:t>used</a:t>
            </a:r>
            <a:r>
              <a:rPr lang="pt-PT" altLang="en-US" dirty="0"/>
              <a:t>):</a:t>
            </a:r>
          </a:p>
          <a:p>
            <a:pPr lvl="2"/>
            <a:r>
              <a:rPr lang="pt-PT" altLang="en-US" dirty="0"/>
              <a:t>Este algoritmo classifica as páginas carregadas em memória utilizando dois bits:</a:t>
            </a:r>
          </a:p>
          <a:p>
            <a:pPr lvl="3"/>
            <a:r>
              <a:rPr lang="pt-PT" altLang="en-US" dirty="0"/>
              <a:t>R (</a:t>
            </a:r>
            <a:r>
              <a:rPr lang="pt-PT" altLang="en-US" dirty="0" err="1"/>
              <a:t>Referenced</a:t>
            </a:r>
            <a:r>
              <a:rPr lang="pt-PT" altLang="en-US" dirty="0"/>
              <a:t>) – a página foi acedida desde a última interrupção do relógio</a:t>
            </a:r>
          </a:p>
          <a:p>
            <a:pPr lvl="3"/>
            <a:r>
              <a:rPr lang="pt-PT" altLang="en-US" dirty="0"/>
              <a:t>M (</a:t>
            </a:r>
            <a:r>
              <a:rPr lang="pt-PT" altLang="en-US" dirty="0" err="1"/>
              <a:t>Modified</a:t>
            </a:r>
            <a:r>
              <a:rPr lang="pt-PT" altLang="en-US" dirty="0"/>
              <a:t>) –a página foi modificada desde que foi carregada na memória principal</a:t>
            </a:r>
          </a:p>
          <a:p>
            <a:pPr lvl="2"/>
            <a:r>
              <a:rPr lang="pt-PT" altLang="en-US" dirty="0"/>
              <a:t>Estabelecem-se 4 classes diferentes, de acordo com R e M</a:t>
            </a:r>
          </a:p>
          <a:p>
            <a:pPr lvl="3"/>
            <a:r>
              <a:rPr lang="pt-PT" altLang="en-US" b="1" dirty="0">
                <a:solidFill>
                  <a:schemeClr val="accent2"/>
                </a:solidFill>
              </a:rPr>
              <a:t>Classe 0</a:t>
            </a:r>
            <a:r>
              <a:rPr lang="pt-PT" altLang="en-US" dirty="0"/>
              <a:t>: R=0 e M=0 (não referenciada, não modificada)</a:t>
            </a:r>
          </a:p>
          <a:p>
            <a:pPr lvl="3"/>
            <a:r>
              <a:rPr lang="pt-PT" altLang="en-US" b="1" dirty="0">
                <a:solidFill>
                  <a:schemeClr val="accent2"/>
                </a:solidFill>
              </a:rPr>
              <a:t>Classe 1</a:t>
            </a:r>
            <a:r>
              <a:rPr lang="pt-PT" altLang="en-US" dirty="0"/>
              <a:t>: R=0 e M=1</a:t>
            </a:r>
          </a:p>
          <a:p>
            <a:pPr lvl="3"/>
            <a:r>
              <a:rPr lang="pt-PT" altLang="en-US" b="1" dirty="0">
                <a:solidFill>
                  <a:schemeClr val="accent2"/>
                </a:solidFill>
              </a:rPr>
              <a:t>Classe 2</a:t>
            </a:r>
            <a:r>
              <a:rPr lang="pt-PT" altLang="en-US" dirty="0"/>
              <a:t>: R=1 e M=0</a:t>
            </a:r>
          </a:p>
          <a:p>
            <a:pPr lvl="3"/>
            <a:r>
              <a:rPr lang="pt-PT" altLang="en-US" b="1" dirty="0">
                <a:solidFill>
                  <a:schemeClr val="accent2"/>
                </a:solidFill>
              </a:rPr>
              <a:t>Classe 3</a:t>
            </a:r>
            <a:r>
              <a:rPr lang="pt-PT" altLang="en-US" dirty="0"/>
              <a:t>: R=1 e M=1 (referenciada, modificada)</a:t>
            </a:r>
          </a:p>
          <a:p>
            <a:pPr lvl="2"/>
            <a:r>
              <a:rPr lang="pt-PT" altLang="en-US" dirty="0"/>
              <a:t>A página a substituir será uma pertencente à classe mais baixa encontrada</a:t>
            </a:r>
          </a:p>
          <a:p>
            <a:pPr lvl="2"/>
            <a:r>
              <a:rPr lang="pt-PT" altLang="en-US" dirty="0"/>
              <a:t>O processo paginador percorre regularmente as tabelas de páginas e coloca R a 0</a:t>
            </a:r>
          </a:p>
          <a:p>
            <a:pPr lvl="2"/>
            <a:r>
              <a:rPr lang="pt-PT" altLang="en-US" dirty="0"/>
              <a:t>Fácil de entender, implementação mais ou menos eficiente e desempenho moderado </a:t>
            </a:r>
          </a:p>
        </p:txBody>
      </p:sp>
    </p:spTree>
    <p:extLst>
      <p:ext uri="{BB962C8B-B14F-4D97-AF65-F5344CB8AC3E}">
        <p14:creationId xmlns:p14="http://schemas.microsoft.com/office/powerpoint/2010/main" val="3686825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Algoritmos de substituição de páginas</a:t>
            </a:r>
            <a:endParaRPr lang="en-US" alt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pPr lvl="1"/>
            <a:r>
              <a:rPr lang="pt-PT" altLang="en-US" b="1" dirty="0">
                <a:solidFill>
                  <a:schemeClr val="accent2"/>
                </a:solidFill>
              </a:rPr>
              <a:t>FIFO (</a:t>
            </a:r>
            <a:r>
              <a:rPr lang="pt-PT" altLang="en-US" b="1" dirty="0" err="1">
                <a:solidFill>
                  <a:schemeClr val="accent2"/>
                </a:solidFill>
              </a:rPr>
              <a:t>First</a:t>
            </a:r>
            <a:r>
              <a:rPr lang="pt-PT" altLang="en-US" b="1" dirty="0">
                <a:solidFill>
                  <a:schemeClr val="accent2"/>
                </a:solidFill>
              </a:rPr>
              <a:t>-in, </a:t>
            </a:r>
            <a:r>
              <a:rPr lang="pt-PT" altLang="en-US" b="1" dirty="0" err="1">
                <a:solidFill>
                  <a:schemeClr val="accent2"/>
                </a:solidFill>
              </a:rPr>
              <a:t>first</a:t>
            </a:r>
            <a:r>
              <a:rPr lang="pt-PT" altLang="en-US" b="1" dirty="0">
                <a:solidFill>
                  <a:schemeClr val="accent2"/>
                </a:solidFill>
              </a:rPr>
              <a:t>-out)</a:t>
            </a:r>
          </a:p>
          <a:p>
            <a:pPr lvl="2"/>
            <a:r>
              <a:rPr lang="pt-PT" altLang="en-US" dirty="0"/>
              <a:t>A página a substituir é a que se encontra carregada há mais tempo na memória principal</a:t>
            </a:r>
          </a:p>
          <a:p>
            <a:pPr lvl="2"/>
            <a:r>
              <a:rPr lang="pt-PT" altLang="en-US" dirty="0"/>
              <a:t>Algoritmo de fácil implementação, bastando ter uma lista com índices de páginas.</a:t>
            </a:r>
          </a:p>
          <a:p>
            <a:pPr lvl="3"/>
            <a:r>
              <a:rPr lang="pt-PT" altLang="en-US" dirty="0"/>
              <a:t>À medida que as páginas vão sendo carregadas na memória, os seus índices vão também sendo acrescentados ao fim da lista</a:t>
            </a:r>
          </a:p>
          <a:p>
            <a:pPr lvl="2"/>
            <a:r>
              <a:rPr lang="pt-PT" altLang="en-US" dirty="0"/>
              <a:t>Não considera o grau de utilização das páginas (apenas o seu tempo de permanência na memória principal)</a:t>
            </a:r>
          </a:p>
          <a:p>
            <a:pPr lvl="2"/>
            <a:endParaRPr lang="pt-PT" altLang="en-US" dirty="0"/>
          </a:p>
          <a:p>
            <a:pPr lvl="2"/>
            <a:r>
              <a:rPr lang="pt-PT" altLang="en-US" dirty="0"/>
              <a:t>Problema: a página que foi carregada há mais tempo pode estar a ser utilizada...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902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Sistemas mono-programados</a:t>
            </a:r>
            <a:endParaRPr lang="en-US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Autofit/>
          </a:bodyPr>
          <a:lstStyle/>
          <a:p>
            <a:r>
              <a:rPr lang="pt-PT" altLang="en-US" dirty="0"/>
              <a:t>Programas executados à vez</a:t>
            </a:r>
          </a:p>
          <a:p>
            <a:pPr lvl="1"/>
            <a:r>
              <a:rPr lang="pt-PT" altLang="en-US" dirty="0"/>
              <a:t>Mediante um comando, o SO carrega o programa em memória principal e este corre até terminar</a:t>
            </a:r>
          </a:p>
          <a:p>
            <a:r>
              <a:rPr lang="pt-PT" altLang="en-US" dirty="0"/>
              <a:t>Programas limitados à dimensão da memória</a:t>
            </a:r>
          </a:p>
          <a:p>
            <a:pPr lvl="1"/>
            <a:r>
              <a:rPr lang="pt-PT" altLang="en-US" dirty="0"/>
              <a:t>Para minorar este problema surgiu a </a:t>
            </a:r>
            <a:br>
              <a:rPr lang="pt-PT" altLang="en-US" dirty="0"/>
            </a:br>
            <a:r>
              <a:rPr lang="pt-PT" altLang="en-US" dirty="0"/>
              <a:t>técnica dos </a:t>
            </a:r>
            <a:r>
              <a:rPr lang="pt-PT" altLang="en-US" i="1" dirty="0" err="1">
                <a:solidFill>
                  <a:schemeClr val="accent2"/>
                </a:solidFill>
              </a:rPr>
              <a:t>overlays</a:t>
            </a:r>
            <a:r>
              <a:rPr lang="pt-PT" altLang="en-US" dirty="0"/>
              <a:t> – partes de </a:t>
            </a:r>
            <a:br>
              <a:rPr lang="pt-PT" altLang="en-US" dirty="0"/>
            </a:br>
            <a:r>
              <a:rPr lang="pt-PT" altLang="en-US" dirty="0"/>
              <a:t>programas (definidas pelo programador) </a:t>
            </a:r>
            <a:br>
              <a:rPr lang="pt-PT" altLang="en-US" dirty="0"/>
            </a:br>
            <a:r>
              <a:rPr lang="pt-PT" altLang="en-US" dirty="0"/>
              <a:t>são carregadas em memória</a:t>
            </a:r>
          </a:p>
          <a:p>
            <a:r>
              <a:rPr lang="pt-PT" altLang="en-US" dirty="0"/>
              <a:t>Proteção da memória ocupada pelo SO 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Registo Fronteira </a:t>
            </a:r>
            <a:r>
              <a:rPr lang="pt-PT" altLang="en-US" dirty="0"/>
              <a:t>– registo do processador</a:t>
            </a:r>
            <a:br>
              <a:rPr lang="pt-PT" altLang="en-US" dirty="0"/>
            </a:br>
            <a:r>
              <a:rPr lang="pt-PT" altLang="en-US" dirty="0"/>
              <a:t>que é carregado com o endereço</a:t>
            </a:r>
            <a:br>
              <a:rPr lang="pt-PT" altLang="en-US" dirty="0"/>
            </a:br>
            <a:r>
              <a:rPr lang="pt-PT" altLang="en-US" dirty="0"/>
              <a:t>limite do sistema operativo</a:t>
            </a:r>
          </a:p>
          <a:p>
            <a:r>
              <a:rPr lang="pt-PT" altLang="en-US" dirty="0"/>
              <a:t>Organização da memória</a:t>
            </a:r>
            <a:r>
              <a:rPr lang="en-US" altLang="en-US" dirty="0"/>
              <a:t>:</a:t>
            </a:r>
          </a:p>
        </p:txBody>
      </p:sp>
      <p:grpSp>
        <p:nvGrpSpPr>
          <p:cNvPr id="8" name="Group 26">
            <a:extLst>
              <a:ext uri="{FF2B5EF4-FFF2-40B4-BE49-F238E27FC236}">
                <a16:creationId xmlns:a16="http://schemas.microsoft.com/office/drawing/2014/main" id="{A33847B8-24CB-0240-BAF4-B9996A9B426D}"/>
              </a:ext>
            </a:extLst>
          </p:cNvPr>
          <p:cNvGrpSpPr>
            <a:grpSpLocks/>
          </p:cNvGrpSpPr>
          <p:nvPr/>
        </p:nvGrpSpPr>
        <p:grpSpPr bwMode="auto">
          <a:xfrm>
            <a:off x="6106732" y="3030787"/>
            <a:ext cx="3200400" cy="3429000"/>
            <a:chOff x="720" y="1536"/>
            <a:chExt cx="2016" cy="2160"/>
          </a:xfrm>
        </p:grpSpPr>
        <p:grpSp>
          <p:nvGrpSpPr>
            <p:cNvPr id="9" name="Group 10">
              <a:extLst>
                <a:ext uri="{FF2B5EF4-FFF2-40B4-BE49-F238E27FC236}">
                  <a16:creationId xmlns:a16="http://schemas.microsoft.com/office/drawing/2014/main" id="{B5144D33-087C-FE47-818B-30520A534C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064"/>
              <a:ext cx="864" cy="1632"/>
              <a:chOff x="912" y="1872"/>
              <a:chExt cx="864" cy="1632"/>
            </a:xfrm>
          </p:grpSpPr>
          <p:sp>
            <p:nvSpPr>
              <p:cNvPr id="15" name="Rectangle 4">
                <a:extLst>
                  <a:ext uri="{FF2B5EF4-FFF2-40B4-BE49-F238E27FC236}">
                    <a16:creationId xmlns:a16="http://schemas.microsoft.com/office/drawing/2014/main" id="{24E5383D-2E58-2048-B746-6A3ED0327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1872"/>
                <a:ext cx="864" cy="1275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dirty="0">
                    <a:ea typeface="ＭＳ Ｐゴシック" charset="0"/>
                  </a:rPr>
                  <a:t>Programa</a:t>
                </a:r>
                <a:endParaRPr lang="en-US" dirty="0">
                  <a:ea typeface="ＭＳ Ｐゴシック" charset="0"/>
                </a:endParaRPr>
              </a:p>
            </p:txBody>
          </p:sp>
          <p:sp>
            <p:nvSpPr>
              <p:cNvPr id="16" name="Rectangle 5">
                <a:extLst>
                  <a:ext uri="{FF2B5EF4-FFF2-40B4-BE49-F238E27FC236}">
                    <a16:creationId xmlns:a16="http://schemas.microsoft.com/office/drawing/2014/main" id="{48B9BBC4-C980-5F4B-817E-F736A78B4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3147"/>
                <a:ext cx="864" cy="357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Sistema</a:t>
                </a:r>
                <a:br>
                  <a:rPr lang="pt-PT">
                    <a:ea typeface="ＭＳ Ｐゴシック" charset="0"/>
                  </a:rPr>
                </a:br>
                <a:r>
                  <a:rPr lang="pt-PT">
                    <a:ea typeface="ＭＳ Ｐゴシック" charset="0"/>
                  </a:rPr>
                  <a:t>Operativo</a:t>
                </a:r>
                <a:endParaRPr lang="en-US">
                  <a:ea typeface="ＭＳ Ｐゴシック" charset="0"/>
                </a:endParaRPr>
              </a:p>
            </p:txBody>
          </p:sp>
        </p:grp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81B3A02A-CDA0-8D4F-ABD0-F72CD69DC2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536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PT" altLang="en-US" sz="2000"/>
                <a:t>Espaço de endereçamento</a:t>
              </a:r>
              <a:endParaRPr lang="en-US" altLang="en-US" sz="2000"/>
            </a:p>
          </p:txBody>
        </p:sp>
        <p:sp>
          <p:nvSpPr>
            <p:cNvPr id="11" name="Line 18">
              <a:extLst>
                <a:ext uri="{FF2B5EF4-FFF2-40B4-BE49-F238E27FC236}">
                  <a16:creationId xmlns:a16="http://schemas.microsoft.com/office/drawing/2014/main" id="{7BB23C4A-1892-E54D-9885-7B5074FCC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064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2" name="Line 19">
              <a:extLst>
                <a:ext uri="{FF2B5EF4-FFF2-40B4-BE49-F238E27FC236}">
                  <a16:creationId xmlns:a16="http://schemas.microsoft.com/office/drawing/2014/main" id="{488F5939-47AC-FD48-9DA6-795870A436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0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3" name="Line 21">
              <a:extLst>
                <a:ext uri="{FF2B5EF4-FFF2-40B4-BE49-F238E27FC236}">
                  <a16:creationId xmlns:a16="http://schemas.microsoft.com/office/drawing/2014/main" id="{BB1228B0-0FA3-9F4C-A171-688505D13B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4" name="Text Box 22">
              <a:extLst>
                <a:ext uri="{FF2B5EF4-FFF2-40B4-BE49-F238E27FC236}">
                  <a16:creationId xmlns:a16="http://schemas.microsoft.com/office/drawing/2014/main" id="{D2907377-A2A0-ED4B-A4CE-E04F8359E8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688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2000">
                  <a:ea typeface="ＭＳ Ｐゴシック" charset="0"/>
                </a:rPr>
                <a:t>RAM</a:t>
              </a:r>
              <a:endParaRPr lang="en-US" sz="2000">
                <a:ea typeface="ＭＳ Ｐゴシック" charset="0"/>
              </a:endParaRPr>
            </a:p>
          </p:txBody>
        </p:sp>
      </p:grpSp>
      <p:grpSp>
        <p:nvGrpSpPr>
          <p:cNvPr id="17" name="Group 27">
            <a:extLst>
              <a:ext uri="{FF2B5EF4-FFF2-40B4-BE49-F238E27FC236}">
                <a16:creationId xmlns:a16="http://schemas.microsoft.com/office/drawing/2014/main" id="{1123BA0D-D37A-784D-9D91-60D0F095AA37}"/>
              </a:ext>
            </a:extLst>
          </p:cNvPr>
          <p:cNvGrpSpPr>
            <a:grpSpLocks/>
          </p:cNvGrpSpPr>
          <p:nvPr/>
        </p:nvGrpSpPr>
        <p:grpSpPr bwMode="auto">
          <a:xfrm>
            <a:off x="9010918" y="3030787"/>
            <a:ext cx="3352800" cy="3429000"/>
            <a:chOff x="2784" y="1536"/>
            <a:chExt cx="2112" cy="2160"/>
          </a:xfrm>
        </p:grpSpPr>
        <p:grpSp>
          <p:nvGrpSpPr>
            <p:cNvPr id="18" name="Group 12">
              <a:extLst>
                <a:ext uri="{FF2B5EF4-FFF2-40B4-BE49-F238E27FC236}">
                  <a16:creationId xmlns:a16="http://schemas.microsoft.com/office/drawing/2014/main" id="{5693C731-4FD8-3147-B875-565E155BC4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064"/>
              <a:ext cx="1008" cy="1632"/>
              <a:chOff x="3120" y="1680"/>
              <a:chExt cx="1008" cy="1632"/>
            </a:xfrm>
          </p:grpSpPr>
          <p:sp>
            <p:nvSpPr>
              <p:cNvPr id="26" name="Rectangle 6">
                <a:extLst>
                  <a:ext uri="{FF2B5EF4-FFF2-40B4-BE49-F238E27FC236}">
                    <a16:creationId xmlns:a16="http://schemas.microsoft.com/office/drawing/2014/main" id="{2493E575-9EC7-2E43-8F43-15B2D48A4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2064"/>
                <a:ext cx="1008" cy="891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Programa</a:t>
                </a: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27" name="Rectangle 7">
                <a:extLst>
                  <a:ext uri="{FF2B5EF4-FFF2-40B4-BE49-F238E27FC236}">
                    <a16:creationId xmlns:a16="http://schemas.microsoft.com/office/drawing/2014/main" id="{3D0EC40F-09EE-2142-9476-747D532E6C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2955"/>
                <a:ext cx="1008" cy="357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dirty="0">
                    <a:ea typeface="ＭＳ Ｐゴシック" charset="0"/>
                  </a:rPr>
                  <a:t>Sistema</a:t>
                </a:r>
                <a:br>
                  <a:rPr lang="pt-PT" dirty="0">
                    <a:ea typeface="ＭＳ Ｐゴシック" charset="0"/>
                  </a:rPr>
                </a:br>
                <a:r>
                  <a:rPr lang="pt-PT" dirty="0">
                    <a:ea typeface="ＭＳ Ｐゴシック" charset="0"/>
                  </a:rPr>
                  <a:t>Operativo</a:t>
                </a:r>
                <a:endParaRPr lang="en-US" dirty="0">
                  <a:ea typeface="ＭＳ Ｐゴシック" charset="0"/>
                </a:endParaRPr>
              </a:p>
            </p:txBody>
          </p:sp>
          <p:sp>
            <p:nvSpPr>
              <p:cNvPr id="28" name="Rectangle 8">
                <a:extLst>
                  <a:ext uri="{FF2B5EF4-FFF2-40B4-BE49-F238E27FC236}">
                    <a16:creationId xmlns:a16="http://schemas.microsoft.com/office/drawing/2014/main" id="{2734ECB6-DA00-5843-A378-93A6D46FBB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1680"/>
                <a:ext cx="1008" cy="384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dirty="0" err="1">
                    <a:ea typeface="ＭＳ Ｐゴシック" charset="0"/>
                  </a:rPr>
                  <a:t>Device</a:t>
                </a:r>
                <a:br>
                  <a:rPr lang="pt-PT" dirty="0">
                    <a:ea typeface="ＭＳ Ｐゴシック" charset="0"/>
                  </a:rPr>
                </a:br>
                <a:r>
                  <a:rPr lang="pt-PT" dirty="0">
                    <a:ea typeface="ＭＳ Ｐゴシック" charset="0"/>
                  </a:rPr>
                  <a:t>Drivers</a:t>
                </a:r>
                <a:endParaRPr lang="en-US" dirty="0">
                  <a:ea typeface="ＭＳ Ｐゴシック" charset="0"/>
                </a:endParaRPr>
              </a:p>
            </p:txBody>
          </p:sp>
        </p:grpSp>
        <p:sp>
          <p:nvSpPr>
            <p:cNvPr id="19" name="Line 13">
              <a:extLst>
                <a:ext uri="{FF2B5EF4-FFF2-40B4-BE49-F238E27FC236}">
                  <a16:creationId xmlns:a16="http://schemas.microsoft.com/office/drawing/2014/main" id="{72233230-0491-C243-9487-86CBB346FD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2064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0" name="Text Box 14">
              <a:extLst>
                <a:ext uri="{FF2B5EF4-FFF2-40B4-BE49-F238E27FC236}">
                  <a16:creationId xmlns:a16="http://schemas.microsoft.com/office/drawing/2014/main" id="{BF66D7CF-2E69-AF42-8A98-E142CB0340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536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PT" altLang="en-US" sz="2000"/>
                <a:t>Espaço de endereçamento</a:t>
              </a:r>
              <a:endParaRPr lang="en-US" altLang="en-US" sz="2000"/>
            </a:p>
          </p:txBody>
        </p:sp>
        <p:sp>
          <p:nvSpPr>
            <p:cNvPr id="21" name="Line 15">
              <a:extLst>
                <a:ext uri="{FF2B5EF4-FFF2-40B4-BE49-F238E27FC236}">
                  <a16:creationId xmlns:a16="http://schemas.microsoft.com/office/drawing/2014/main" id="{A4E84A74-0835-C542-A973-04BACEA19B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0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E38C2786-AC0B-614D-999D-B96DB1DA62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4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3" name="Line 17">
              <a:extLst>
                <a:ext uri="{FF2B5EF4-FFF2-40B4-BE49-F238E27FC236}">
                  <a16:creationId xmlns:a16="http://schemas.microsoft.com/office/drawing/2014/main" id="{9AEE9A51-E833-264A-9BB3-DFB6FC7691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4" name="Text Box 23">
              <a:extLst>
                <a:ext uri="{FF2B5EF4-FFF2-40B4-BE49-F238E27FC236}">
                  <a16:creationId xmlns:a16="http://schemas.microsoft.com/office/drawing/2014/main" id="{A840A48F-D1DA-B743-BD38-922C559E4A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928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2000">
                  <a:ea typeface="ＭＳ Ｐゴシック" charset="0"/>
                </a:rPr>
                <a:t>RAM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AC3EC590-8D9A-A049-BC54-AFF27EEFF4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112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2000">
                  <a:ea typeface="ＭＳ Ｐゴシック" charset="0"/>
                </a:rPr>
                <a:t>ROM</a:t>
              </a:r>
              <a:endParaRPr lang="en-US" sz="2000">
                <a:ea typeface="ＭＳ Ｐゴシック" charset="0"/>
              </a:endParaRPr>
            </a:p>
          </p:txBody>
        </p:sp>
      </p:grpSp>
      <p:sp>
        <p:nvSpPr>
          <p:cNvPr id="29" name="Line 28">
            <a:extLst>
              <a:ext uri="{FF2B5EF4-FFF2-40B4-BE49-F238E27FC236}">
                <a16:creationId xmlns:a16="http://schemas.microsoft.com/office/drawing/2014/main" id="{E4A4AB1D-E2DC-FB47-B17F-E560E88A72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664" y="58930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84693E5B-6563-8045-9CDD-4BEFD1042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864" y="5496175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2000" dirty="0">
                <a:ea typeface="ＭＳ Ｐゴシック" charset="0"/>
              </a:rPr>
              <a:t>Fronteira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29DA5A85-E542-B946-B4AE-602F9CD80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071" y="6324850"/>
            <a:ext cx="2555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pt-PT" altLang="en-US" sz="1000"/>
              <a:t>0</a:t>
            </a:r>
          </a:p>
        </p:txBody>
      </p:sp>
      <p:sp>
        <p:nvSpPr>
          <p:cNvPr id="32" name="TextBox 28">
            <a:extLst>
              <a:ext uri="{FF2B5EF4-FFF2-40B4-BE49-F238E27FC236}">
                <a16:creationId xmlns:a16="http://schemas.microsoft.com/office/drawing/2014/main" id="{ADD9E856-A32B-5748-8021-02CD2BC45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146" y="3734051"/>
            <a:ext cx="5822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pt-PT" altLang="en-US" sz="1000"/>
              <a:t>0xFF...</a:t>
            </a:r>
          </a:p>
        </p:txBody>
      </p:sp>
      <p:sp>
        <p:nvSpPr>
          <p:cNvPr id="33" name="TextBox 29">
            <a:extLst>
              <a:ext uri="{FF2B5EF4-FFF2-40B4-BE49-F238E27FC236}">
                <a16:creationId xmlns:a16="http://schemas.microsoft.com/office/drawing/2014/main" id="{20BD0972-E5DC-9446-A9E1-B72CE7D99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3482" y="6324850"/>
            <a:ext cx="2555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pt-PT" altLang="en-US" sz="1000"/>
              <a:t>0</a:t>
            </a:r>
          </a:p>
        </p:txBody>
      </p:sp>
      <p:sp>
        <p:nvSpPr>
          <p:cNvPr id="34" name="TextBox 30">
            <a:extLst>
              <a:ext uri="{FF2B5EF4-FFF2-40B4-BE49-F238E27FC236}">
                <a16:creationId xmlns:a16="http://schemas.microsoft.com/office/drawing/2014/main" id="{56BAD71F-49D6-8042-99CB-5A286CFE0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6144" y="3734051"/>
            <a:ext cx="5822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pt-PT" altLang="en-US" sz="1000"/>
              <a:t>0xFF...</a:t>
            </a:r>
          </a:p>
        </p:txBody>
      </p:sp>
    </p:spTree>
    <p:extLst>
      <p:ext uri="{BB962C8B-B14F-4D97-AF65-F5344CB8AC3E}">
        <p14:creationId xmlns:p14="http://schemas.microsoft.com/office/powerpoint/2010/main" val="2317489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Algoritmos de substituição de páginas</a:t>
            </a:r>
            <a:endParaRPr lang="en-US" altLang="en-US" dirty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pPr lvl="1"/>
            <a:r>
              <a:rPr lang="pt-PT" altLang="en-US" dirty="0">
                <a:solidFill>
                  <a:schemeClr val="accent2"/>
                </a:solidFill>
              </a:rPr>
              <a:t>Segunda chance</a:t>
            </a:r>
          </a:p>
          <a:p>
            <a:pPr lvl="2"/>
            <a:r>
              <a:rPr lang="pt-PT" altLang="en-US" dirty="0"/>
              <a:t>Algoritmo baseado no FIFO, mas que utiliza o bit de referência (R)</a:t>
            </a:r>
          </a:p>
          <a:p>
            <a:pPr lvl="2"/>
            <a:r>
              <a:rPr lang="pt-PT" altLang="en-US" dirty="0"/>
              <a:t>Antes de uma página ser descartada, analisa-se o bit R e, caso este se encontre a </a:t>
            </a:r>
            <a:r>
              <a:rPr lang="pt-PT" altLang="en-GB" dirty="0"/>
              <a:t>“</a:t>
            </a:r>
            <a:r>
              <a:rPr lang="pt-PT" altLang="en-US" dirty="0"/>
              <a:t>1</a:t>
            </a:r>
            <a:r>
              <a:rPr lang="pt-PT" altLang="en-GB" dirty="0"/>
              <a:t>”</a:t>
            </a:r>
            <a:r>
              <a:rPr lang="pt-PT" altLang="en-US" dirty="0"/>
              <a:t>, então é posto a </a:t>
            </a:r>
            <a:r>
              <a:rPr lang="pt-PT" altLang="en-GB" dirty="0"/>
              <a:t>“</a:t>
            </a:r>
            <a:r>
              <a:rPr lang="pt-PT" altLang="en-US" dirty="0"/>
              <a:t>0</a:t>
            </a:r>
            <a:r>
              <a:rPr lang="pt-PT" altLang="en-GB" dirty="0"/>
              <a:t>”</a:t>
            </a:r>
            <a:r>
              <a:rPr lang="pt-PT" altLang="en-US" dirty="0"/>
              <a:t>, mas a página não é descartada, analisando-se a próxima.</a:t>
            </a:r>
          </a:p>
          <a:p>
            <a:pPr lvl="2"/>
            <a:r>
              <a:rPr lang="pt-PT" altLang="en-US" dirty="0"/>
              <a:t>A página a descartar será a primeira que for encontrada com R=0</a:t>
            </a:r>
            <a:endParaRPr lang="en-US" altLang="en-US" dirty="0"/>
          </a:p>
        </p:txBody>
      </p:sp>
      <p:grpSp>
        <p:nvGrpSpPr>
          <p:cNvPr id="61444" name="Group 72"/>
          <p:cNvGrpSpPr>
            <a:grpSpLocks/>
          </p:cNvGrpSpPr>
          <p:nvPr/>
        </p:nvGrpSpPr>
        <p:grpSpPr bwMode="auto">
          <a:xfrm>
            <a:off x="3233057" y="3951515"/>
            <a:ext cx="5867400" cy="854075"/>
            <a:chOff x="1104" y="2400"/>
            <a:chExt cx="3696" cy="673"/>
          </a:xfrm>
          <a:solidFill>
            <a:schemeClr val="bg2"/>
          </a:solidFill>
        </p:grpSpPr>
        <p:grpSp>
          <p:nvGrpSpPr>
            <p:cNvPr id="61463" name="Group 45"/>
            <p:cNvGrpSpPr>
              <a:grpSpLocks/>
            </p:cNvGrpSpPr>
            <p:nvPr/>
          </p:nvGrpSpPr>
          <p:grpSpPr bwMode="auto">
            <a:xfrm>
              <a:off x="1104" y="2400"/>
              <a:ext cx="3168" cy="576"/>
              <a:chOff x="1248" y="2592"/>
              <a:chExt cx="3168" cy="576"/>
            </a:xfrm>
            <a:grpFill/>
          </p:grpSpPr>
          <p:sp>
            <p:nvSpPr>
              <p:cNvPr id="211972" name="Rectangle 4"/>
              <p:cNvSpPr>
                <a:spLocks noChangeArrowheads="1"/>
              </p:cNvSpPr>
              <p:nvPr/>
            </p:nvSpPr>
            <p:spPr bwMode="auto">
              <a:xfrm>
                <a:off x="1248" y="2592"/>
                <a:ext cx="288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f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11973" name="Rectangle 5"/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288" cy="1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0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11974" name="Rectangle 6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288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e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11975" name="Rectangle 7"/>
              <p:cNvSpPr>
                <a:spLocks noChangeArrowheads="1"/>
              </p:cNvSpPr>
              <p:nvPr/>
            </p:nvSpPr>
            <p:spPr bwMode="auto">
              <a:xfrm>
                <a:off x="1776" y="2976"/>
                <a:ext cx="288" cy="1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0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11976" name="Rectangle 8"/>
              <p:cNvSpPr>
                <a:spLocks noChangeArrowheads="1"/>
              </p:cNvSpPr>
              <p:nvPr/>
            </p:nvSpPr>
            <p:spPr bwMode="auto">
              <a:xfrm>
                <a:off x="2304" y="2592"/>
                <a:ext cx="288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d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11977" name="Rectangle 9"/>
              <p:cNvSpPr>
                <a:spLocks noChangeArrowheads="1"/>
              </p:cNvSpPr>
              <p:nvPr/>
            </p:nvSpPr>
            <p:spPr bwMode="auto">
              <a:xfrm>
                <a:off x="2304" y="2976"/>
                <a:ext cx="288" cy="1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1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11978" name="Rectangle 10"/>
              <p:cNvSpPr>
                <a:spLocks noChangeArrowheads="1"/>
              </p:cNvSpPr>
              <p:nvPr/>
            </p:nvSpPr>
            <p:spPr bwMode="auto">
              <a:xfrm>
                <a:off x="2832" y="2592"/>
                <a:ext cx="288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c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11979" name="Rectangle 11"/>
              <p:cNvSpPr>
                <a:spLocks noChangeArrowheads="1"/>
              </p:cNvSpPr>
              <p:nvPr/>
            </p:nvSpPr>
            <p:spPr bwMode="auto">
              <a:xfrm>
                <a:off x="2832" y="2976"/>
                <a:ext cx="288" cy="1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0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11980" name="Rectangle 12"/>
              <p:cNvSpPr>
                <a:spLocks noChangeArrowheads="1"/>
              </p:cNvSpPr>
              <p:nvPr/>
            </p:nvSpPr>
            <p:spPr bwMode="auto">
              <a:xfrm>
                <a:off x="3360" y="2592"/>
                <a:ext cx="288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b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11981" name="Rectangle 13"/>
              <p:cNvSpPr>
                <a:spLocks noChangeArrowheads="1"/>
              </p:cNvSpPr>
              <p:nvPr/>
            </p:nvSpPr>
            <p:spPr bwMode="auto">
              <a:xfrm>
                <a:off x="3360" y="2976"/>
                <a:ext cx="288" cy="1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1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11982" name="Rectangle 14"/>
              <p:cNvSpPr>
                <a:spLocks noChangeArrowheads="1"/>
              </p:cNvSpPr>
              <p:nvPr/>
            </p:nvSpPr>
            <p:spPr bwMode="auto">
              <a:xfrm>
                <a:off x="3888" y="2592"/>
                <a:ext cx="288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a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11983" name="Rectangle 15"/>
              <p:cNvSpPr>
                <a:spLocks noChangeArrowheads="1"/>
              </p:cNvSpPr>
              <p:nvPr/>
            </p:nvSpPr>
            <p:spPr bwMode="auto">
              <a:xfrm>
                <a:off x="3888" y="2976"/>
                <a:ext cx="288" cy="1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1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11984" name="Line 16"/>
              <p:cNvSpPr>
                <a:spLocks noChangeShapeType="1"/>
              </p:cNvSpPr>
              <p:nvPr/>
            </p:nvSpPr>
            <p:spPr bwMode="auto">
              <a:xfrm>
                <a:off x="1536" y="2783"/>
                <a:ext cx="24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211985" name="Line 17"/>
              <p:cNvSpPr>
                <a:spLocks noChangeShapeType="1"/>
              </p:cNvSpPr>
              <p:nvPr/>
            </p:nvSpPr>
            <p:spPr bwMode="auto">
              <a:xfrm>
                <a:off x="2064" y="2783"/>
                <a:ext cx="24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211986" name="Line 18"/>
              <p:cNvSpPr>
                <a:spLocks noChangeShapeType="1"/>
              </p:cNvSpPr>
              <p:nvPr/>
            </p:nvSpPr>
            <p:spPr bwMode="auto">
              <a:xfrm>
                <a:off x="2592" y="2783"/>
                <a:ext cx="24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211987" name="Line 19"/>
              <p:cNvSpPr>
                <a:spLocks noChangeShapeType="1"/>
              </p:cNvSpPr>
              <p:nvPr/>
            </p:nvSpPr>
            <p:spPr bwMode="auto">
              <a:xfrm>
                <a:off x="3120" y="2783"/>
                <a:ext cx="24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211988" name="Line 20"/>
              <p:cNvSpPr>
                <a:spLocks noChangeShapeType="1"/>
              </p:cNvSpPr>
              <p:nvPr/>
            </p:nvSpPr>
            <p:spPr bwMode="auto">
              <a:xfrm>
                <a:off x="3648" y="2783"/>
                <a:ext cx="24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211989" name="Line 21"/>
              <p:cNvSpPr>
                <a:spLocks noChangeShapeType="1"/>
              </p:cNvSpPr>
              <p:nvPr/>
            </p:nvSpPr>
            <p:spPr bwMode="auto">
              <a:xfrm>
                <a:off x="4176" y="2783"/>
                <a:ext cx="24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</p:grpSp>
        <p:sp>
          <p:nvSpPr>
            <p:cNvPr id="212009" name="Line 41"/>
            <p:cNvSpPr>
              <a:spLocks noChangeShapeType="1"/>
            </p:cNvSpPr>
            <p:nvPr/>
          </p:nvSpPr>
          <p:spPr bwMode="auto">
            <a:xfrm flipH="1">
              <a:off x="4080" y="2880"/>
              <a:ext cx="288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12010" name="Text Box 42"/>
            <p:cNvSpPr txBox="1">
              <a:spLocks noChangeArrowheads="1"/>
            </p:cNvSpPr>
            <p:nvPr/>
          </p:nvSpPr>
          <p:spPr bwMode="auto">
            <a:xfrm>
              <a:off x="4368" y="2784"/>
              <a:ext cx="43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bit R</a:t>
              </a:r>
              <a:endParaRPr lang="en-US">
                <a:ea typeface="ＭＳ Ｐゴシック" charset="0"/>
              </a:endParaRPr>
            </a:p>
          </p:txBody>
        </p:sp>
      </p:grpSp>
      <p:grpSp>
        <p:nvGrpSpPr>
          <p:cNvPr id="212043" name="Group 75"/>
          <p:cNvGrpSpPr>
            <a:grpSpLocks/>
          </p:cNvGrpSpPr>
          <p:nvPr/>
        </p:nvGrpSpPr>
        <p:grpSpPr bwMode="auto">
          <a:xfrm>
            <a:off x="3233057" y="4865914"/>
            <a:ext cx="6477000" cy="1220788"/>
            <a:chOff x="1104" y="3120"/>
            <a:chExt cx="4080" cy="961"/>
          </a:xfrm>
          <a:solidFill>
            <a:schemeClr val="bg2"/>
          </a:solidFill>
        </p:grpSpPr>
        <p:sp>
          <p:nvSpPr>
            <p:cNvPr id="211991" name="Rectangle 23"/>
            <p:cNvSpPr>
              <a:spLocks noChangeArrowheads="1"/>
            </p:cNvSpPr>
            <p:nvPr/>
          </p:nvSpPr>
          <p:spPr bwMode="auto">
            <a:xfrm>
              <a:off x="2160" y="3456"/>
              <a:ext cx="288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f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211992" name="Rectangle 24"/>
            <p:cNvSpPr>
              <a:spLocks noChangeArrowheads="1"/>
            </p:cNvSpPr>
            <p:nvPr/>
          </p:nvSpPr>
          <p:spPr bwMode="auto">
            <a:xfrm>
              <a:off x="2160" y="384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0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211993" name="Rectangle 25"/>
            <p:cNvSpPr>
              <a:spLocks noChangeArrowheads="1"/>
            </p:cNvSpPr>
            <p:nvPr/>
          </p:nvSpPr>
          <p:spPr bwMode="auto">
            <a:xfrm>
              <a:off x="2688" y="3456"/>
              <a:ext cx="288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e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211994" name="Rectangle 26"/>
            <p:cNvSpPr>
              <a:spLocks noChangeArrowheads="1"/>
            </p:cNvSpPr>
            <p:nvPr/>
          </p:nvSpPr>
          <p:spPr bwMode="auto">
            <a:xfrm>
              <a:off x="2688" y="384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0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211995" name="Rectangle 27"/>
            <p:cNvSpPr>
              <a:spLocks noChangeArrowheads="1"/>
            </p:cNvSpPr>
            <p:nvPr/>
          </p:nvSpPr>
          <p:spPr bwMode="auto">
            <a:xfrm>
              <a:off x="3216" y="3456"/>
              <a:ext cx="288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d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211996" name="Rectangle 28"/>
            <p:cNvSpPr>
              <a:spLocks noChangeArrowheads="1"/>
            </p:cNvSpPr>
            <p:nvPr/>
          </p:nvSpPr>
          <p:spPr bwMode="auto">
            <a:xfrm>
              <a:off x="3216" y="384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1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211997" name="Line 29"/>
            <p:cNvSpPr>
              <a:spLocks noChangeShapeType="1"/>
            </p:cNvSpPr>
            <p:nvPr/>
          </p:nvSpPr>
          <p:spPr bwMode="auto">
            <a:xfrm>
              <a:off x="2448" y="3649"/>
              <a:ext cx="24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11998" name="Line 30"/>
            <p:cNvSpPr>
              <a:spLocks noChangeShapeType="1"/>
            </p:cNvSpPr>
            <p:nvPr/>
          </p:nvSpPr>
          <p:spPr bwMode="auto">
            <a:xfrm>
              <a:off x="2976" y="3649"/>
              <a:ext cx="24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11999" name="Rectangle 31"/>
            <p:cNvSpPr>
              <a:spLocks noChangeArrowheads="1"/>
            </p:cNvSpPr>
            <p:nvPr/>
          </p:nvSpPr>
          <p:spPr bwMode="auto">
            <a:xfrm>
              <a:off x="1104" y="3456"/>
              <a:ext cx="288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b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212000" name="Rectangle 32"/>
            <p:cNvSpPr>
              <a:spLocks noChangeArrowheads="1"/>
            </p:cNvSpPr>
            <p:nvPr/>
          </p:nvSpPr>
          <p:spPr bwMode="auto">
            <a:xfrm>
              <a:off x="1104" y="384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0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212001" name="Rectangle 33"/>
            <p:cNvSpPr>
              <a:spLocks noChangeArrowheads="1"/>
            </p:cNvSpPr>
            <p:nvPr/>
          </p:nvSpPr>
          <p:spPr bwMode="auto">
            <a:xfrm>
              <a:off x="1632" y="3456"/>
              <a:ext cx="288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a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212002" name="Rectangle 34"/>
            <p:cNvSpPr>
              <a:spLocks noChangeArrowheads="1"/>
            </p:cNvSpPr>
            <p:nvPr/>
          </p:nvSpPr>
          <p:spPr bwMode="auto">
            <a:xfrm>
              <a:off x="1632" y="384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0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212003" name="Line 35"/>
            <p:cNvSpPr>
              <a:spLocks noChangeShapeType="1"/>
            </p:cNvSpPr>
            <p:nvPr/>
          </p:nvSpPr>
          <p:spPr bwMode="auto">
            <a:xfrm>
              <a:off x="1392" y="3649"/>
              <a:ext cx="24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12004" name="Line 36"/>
            <p:cNvSpPr>
              <a:spLocks noChangeShapeType="1"/>
            </p:cNvSpPr>
            <p:nvPr/>
          </p:nvSpPr>
          <p:spPr bwMode="auto">
            <a:xfrm>
              <a:off x="1920" y="3649"/>
              <a:ext cx="24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12038" name="Rectangle 70"/>
            <p:cNvSpPr>
              <a:spLocks noChangeArrowheads="1"/>
            </p:cNvSpPr>
            <p:nvPr/>
          </p:nvSpPr>
          <p:spPr bwMode="auto">
            <a:xfrm>
              <a:off x="4032" y="3792"/>
              <a:ext cx="115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pt-PT" altLang="en-US" sz="1800"/>
                <a:t>c é descartada</a:t>
              </a:r>
              <a:endParaRPr lang="en-US" altLang="en-US" sz="1800"/>
            </a:p>
          </p:txBody>
        </p:sp>
        <p:sp>
          <p:nvSpPr>
            <p:cNvPr id="212041" name="Line 73"/>
            <p:cNvSpPr>
              <a:spLocks noChangeShapeType="1"/>
            </p:cNvSpPr>
            <p:nvPr/>
          </p:nvSpPr>
          <p:spPr bwMode="auto">
            <a:xfrm>
              <a:off x="3504" y="3649"/>
              <a:ext cx="24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12042" name="AutoShape 74"/>
            <p:cNvSpPr>
              <a:spLocks noChangeArrowheads="1"/>
            </p:cNvSpPr>
            <p:nvPr/>
          </p:nvSpPr>
          <p:spPr bwMode="auto">
            <a:xfrm>
              <a:off x="2448" y="3120"/>
              <a:ext cx="288" cy="240"/>
            </a:xfrm>
            <a:prstGeom prst="down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953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Algoritmos de substituição de páginas</a:t>
            </a:r>
            <a:endParaRPr lang="en-US" altLang="en-US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pPr lvl="1"/>
            <a:r>
              <a:rPr lang="pt-PT" altLang="en-US" dirty="0">
                <a:solidFill>
                  <a:schemeClr val="accent2"/>
                </a:solidFill>
              </a:rPr>
              <a:t>Relógio</a:t>
            </a:r>
          </a:p>
          <a:p>
            <a:pPr lvl="2"/>
            <a:r>
              <a:rPr lang="pt-PT" altLang="en-US" dirty="0"/>
              <a:t>Semelhante ao algoritmo da segunda chance, mas a lista de páginas é circular</a:t>
            </a:r>
          </a:p>
          <a:p>
            <a:pPr lvl="2"/>
            <a:r>
              <a:rPr lang="pt-PT" altLang="en-US" dirty="0"/>
              <a:t>Deste modo ganha-se eficiência pois deixa de ser necessário retirar estruturas do topo da lista para as inserir no fim</a:t>
            </a:r>
            <a:endParaRPr lang="en-US" altLang="en-US" dirty="0"/>
          </a:p>
        </p:txBody>
      </p:sp>
      <p:grpSp>
        <p:nvGrpSpPr>
          <p:cNvPr id="62468" name="Group 137"/>
          <p:cNvGrpSpPr>
            <a:grpSpLocks noChangeAspect="1"/>
          </p:cNvGrpSpPr>
          <p:nvPr/>
        </p:nvGrpSpPr>
        <p:grpSpPr bwMode="auto">
          <a:xfrm>
            <a:off x="3247571" y="3454401"/>
            <a:ext cx="2497138" cy="2557463"/>
            <a:chOff x="528" y="2304"/>
            <a:chExt cx="1968" cy="2016"/>
          </a:xfrm>
          <a:solidFill>
            <a:schemeClr val="bg2"/>
          </a:solidFill>
        </p:grpSpPr>
        <p:grpSp>
          <p:nvGrpSpPr>
            <p:cNvPr id="62508" name="Group 46"/>
            <p:cNvGrpSpPr>
              <a:grpSpLocks noChangeAspect="1"/>
            </p:cNvGrpSpPr>
            <p:nvPr/>
          </p:nvGrpSpPr>
          <p:grpSpPr bwMode="auto">
            <a:xfrm>
              <a:off x="528" y="3072"/>
              <a:ext cx="432" cy="480"/>
              <a:chOff x="2544" y="2496"/>
              <a:chExt cx="288" cy="480"/>
            </a:xfrm>
            <a:grpFill/>
          </p:grpSpPr>
          <p:sp>
            <p:nvSpPr>
              <p:cNvPr id="204847" name="Rectangle 47"/>
              <p:cNvSpPr>
                <a:spLocks noChangeAspect="1" noChangeArrowheads="1"/>
              </p:cNvSpPr>
              <p:nvPr/>
            </p:nvSpPr>
            <p:spPr bwMode="auto">
              <a:xfrm>
                <a:off x="2544" y="2496"/>
                <a:ext cx="288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g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04848" name="Rectangle 48"/>
              <p:cNvSpPr>
                <a:spLocks noChangeAspect="1" noChangeArrowheads="1"/>
              </p:cNvSpPr>
              <p:nvPr/>
            </p:nvSpPr>
            <p:spPr bwMode="auto">
              <a:xfrm>
                <a:off x="2544" y="2784"/>
                <a:ext cx="288" cy="1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1</a:t>
                </a:r>
                <a:endParaRPr lang="en-US">
                  <a:ea typeface="ＭＳ Ｐゴシック" charset="0"/>
                </a:endParaRPr>
              </a:p>
            </p:txBody>
          </p:sp>
        </p:grpSp>
        <p:grpSp>
          <p:nvGrpSpPr>
            <p:cNvPr id="62509" name="Group 49"/>
            <p:cNvGrpSpPr>
              <a:grpSpLocks noChangeAspect="1"/>
            </p:cNvGrpSpPr>
            <p:nvPr/>
          </p:nvGrpSpPr>
          <p:grpSpPr bwMode="auto">
            <a:xfrm>
              <a:off x="1296" y="2304"/>
              <a:ext cx="432" cy="480"/>
              <a:chOff x="2544" y="2496"/>
              <a:chExt cx="288" cy="480"/>
            </a:xfrm>
            <a:grpFill/>
          </p:grpSpPr>
          <p:sp>
            <p:nvSpPr>
              <p:cNvPr id="204850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2544" y="2496"/>
                <a:ext cx="288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a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04851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2544" y="2784"/>
                <a:ext cx="288" cy="19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0</a:t>
                </a:r>
                <a:endParaRPr lang="en-US">
                  <a:ea typeface="ＭＳ Ｐゴシック" charset="0"/>
                </a:endParaRPr>
              </a:p>
            </p:txBody>
          </p:sp>
        </p:grpSp>
        <p:grpSp>
          <p:nvGrpSpPr>
            <p:cNvPr id="62510" name="Group 52"/>
            <p:cNvGrpSpPr>
              <a:grpSpLocks noChangeAspect="1"/>
            </p:cNvGrpSpPr>
            <p:nvPr/>
          </p:nvGrpSpPr>
          <p:grpSpPr bwMode="auto">
            <a:xfrm>
              <a:off x="672" y="2448"/>
              <a:ext cx="432" cy="480"/>
              <a:chOff x="2544" y="2496"/>
              <a:chExt cx="288" cy="480"/>
            </a:xfrm>
            <a:grpFill/>
          </p:grpSpPr>
          <p:sp>
            <p:nvSpPr>
              <p:cNvPr id="204853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2544" y="2496"/>
                <a:ext cx="288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h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04854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2544" y="2784"/>
                <a:ext cx="288" cy="19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1</a:t>
                </a:r>
                <a:endParaRPr lang="en-US">
                  <a:ea typeface="ＭＳ Ｐゴシック" charset="0"/>
                </a:endParaRPr>
              </a:p>
            </p:txBody>
          </p:sp>
        </p:grpSp>
        <p:grpSp>
          <p:nvGrpSpPr>
            <p:cNvPr id="62511" name="Group 55"/>
            <p:cNvGrpSpPr>
              <a:grpSpLocks noChangeAspect="1"/>
            </p:cNvGrpSpPr>
            <p:nvPr/>
          </p:nvGrpSpPr>
          <p:grpSpPr bwMode="auto">
            <a:xfrm>
              <a:off x="1920" y="2448"/>
              <a:ext cx="432" cy="480"/>
              <a:chOff x="2544" y="2496"/>
              <a:chExt cx="288" cy="480"/>
            </a:xfrm>
            <a:grpFill/>
          </p:grpSpPr>
          <p:sp>
            <p:nvSpPr>
              <p:cNvPr id="204856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2544" y="2496"/>
                <a:ext cx="288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b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04857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2544" y="2784"/>
                <a:ext cx="288" cy="19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1</a:t>
                </a:r>
                <a:endParaRPr lang="en-US">
                  <a:ea typeface="ＭＳ Ｐゴシック" charset="0"/>
                </a:endParaRPr>
              </a:p>
            </p:txBody>
          </p:sp>
        </p:grpSp>
        <p:grpSp>
          <p:nvGrpSpPr>
            <p:cNvPr id="62512" name="Group 58"/>
            <p:cNvGrpSpPr>
              <a:grpSpLocks noChangeAspect="1"/>
            </p:cNvGrpSpPr>
            <p:nvPr/>
          </p:nvGrpSpPr>
          <p:grpSpPr bwMode="auto">
            <a:xfrm>
              <a:off x="2064" y="3072"/>
              <a:ext cx="432" cy="480"/>
              <a:chOff x="2544" y="2496"/>
              <a:chExt cx="288" cy="480"/>
            </a:xfrm>
            <a:grpFill/>
          </p:grpSpPr>
          <p:sp>
            <p:nvSpPr>
              <p:cNvPr id="204859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2544" y="2496"/>
                <a:ext cx="288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c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04860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2544" y="2784"/>
                <a:ext cx="288" cy="1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1</a:t>
                </a:r>
                <a:endParaRPr lang="en-US">
                  <a:ea typeface="ＭＳ Ｐゴシック" charset="0"/>
                </a:endParaRPr>
              </a:p>
            </p:txBody>
          </p:sp>
        </p:grpSp>
        <p:grpSp>
          <p:nvGrpSpPr>
            <p:cNvPr id="62513" name="Group 61"/>
            <p:cNvGrpSpPr>
              <a:grpSpLocks noChangeAspect="1"/>
            </p:cNvGrpSpPr>
            <p:nvPr/>
          </p:nvGrpSpPr>
          <p:grpSpPr bwMode="auto">
            <a:xfrm>
              <a:off x="1920" y="3696"/>
              <a:ext cx="432" cy="480"/>
              <a:chOff x="2544" y="2496"/>
              <a:chExt cx="288" cy="480"/>
            </a:xfrm>
            <a:grpFill/>
          </p:grpSpPr>
          <p:sp>
            <p:nvSpPr>
              <p:cNvPr id="204862" name="Rectangle 62"/>
              <p:cNvSpPr>
                <a:spLocks noChangeAspect="1" noChangeArrowheads="1"/>
              </p:cNvSpPr>
              <p:nvPr/>
            </p:nvSpPr>
            <p:spPr bwMode="auto">
              <a:xfrm>
                <a:off x="2544" y="2496"/>
                <a:ext cx="288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d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04863" name="Rectangle 63"/>
              <p:cNvSpPr>
                <a:spLocks noChangeAspect="1" noChangeArrowheads="1"/>
              </p:cNvSpPr>
              <p:nvPr/>
            </p:nvSpPr>
            <p:spPr bwMode="auto">
              <a:xfrm>
                <a:off x="2544" y="2783"/>
                <a:ext cx="288" cy="19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0</a:t>
                </a:r>
                <a:endParaRPr lang="en-US">
                  <a:ea typeface="ＭＳ Ｐゴシック" charset="0"/>
                </a:endParaRPr>
              </a:p>
            </p:txBody>
          </p:sp>
        </p:grpSp>
        <p:grpSp>
          <p:nvGrpSpPr>
            <p:cNvPr id="62514" name="Group 64"/>
            <p:cNvGrpSpPr>
              <a:grpSpLocks noChangeAspect="1"/>
            </p:cNvGrpSpPr>
            <p:nvPr/>
          </p:nvGrpSpPr>
          <p:grpSpPr bwMode="auto">
            <a:xfrm>
              <a:off x="1296" y="3840"/>
              <a:ext cx="432" cy="480"/>
              <a:chOff x="2544" y="2496"/>
              <a:chExt cx="288" cy="480"/>
            </a:xfrm>
            <a:grpFill/>
          </p:grpSpPr>
          <p:sp>
            <p:nvSpPr>
              <p:cNvPr id="204865" name="Rectangle 65"/>
              <p:cNvSpPr>
                <a:spLocks noChangeAspect="1" noChangeArrowheads="1"/>
              </p:cNvSpPr>
              <p:nvPr/>
            </p:nvSpPr>
            <p:spPr bwMode="auto">
              <a:xfrm>
                <a:off x="2544" y="2493"/>
                <a:ext cx="288" cy="29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e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04866" name="Rectangle 66"/>
              <p:cNvSpPr>
                <a:spLocks noChangeAspect="1" noChangeArrowheads="1"/>
              </p:cNvSpPr>
              <p:nvPr/>
            </p:nvSpPr>
            <p:spPr bwMode="auto">
              <a:xfrm>
                <a:off x="2544" y="2783"/>
                <a:ext cx="288" cy="19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1</a:t>
                </a:r>
                <a:endParaRPr lang="en-US">
                  <a:ea typeface="ＭＳ Ｐゴシック" charset="0"/>
                </a:endParaRPr>
              </a:p>
            </p:txBody>
          </p:sp>
        </p:grpSp>
        <p:grpSp>
          <p:nvGrpSpPr>
            <p:cNvPr id="62515" name="Group 67"/>
            <p:cNvGrpSpPr>
              <a:grpSpLocks noChangeAspect="1"/>
            </p:cNvGrpSpPr>
            <p:nvPr/>
          </p:nvGrpSpPr>
          <p:grpSpPr bwMode="auto">
            <a:xfrm>
              <a:off x="672" y="3696"/>
              <a:ext cx="432" cy="480"/>
              <a:chOff x="2544" y="2496"/>
              <a:chExt cx="288" cy="480"/>
            </a:xfrm>
            <a:grpFill/>
          </p:grpSpPr>
          <p:sp>
            <p:nvSpPr>
              <p:cNvPr id="204868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2544" y="2496"/>
                <a:ext cx="288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f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204869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2544" y="2783"/>
                <a:ext cx="288" cy="19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0</a:t>
                </a:r>
                <a:endParaRPr lang="en-US">
                  <a:ea typeface="ＭＳ Ｐゴシック" charset="0"/>
                </a:endParaRPr>
              </a:p>
            </p:txBody>
          </p:sp>
        </p:grpSp>
        <p:sp>
          <p:nvSpPr>
            <p:cNvPr id="204870" name="Line 70"/>
            <p:cNvSpPr>
              <a:spLocks noChangeAspect="1" noChangeShapeType="1"/>
            </p:cNvSpPr>
            <p:nvPr/>
          </p:nvSpPr>
          <p:spPr bwMode="auto">
            <a:xfrm flipV="1">
              <a:off x="1488" y="3024"/>
              <a:ext cx="384" cy="289"/>
            </a:xfrm>
            <a:prstGeom prst="line">
              <a:avLst/>
            </a:prstGeom>
            <a:grpFill/>
            <a:ln w="9525">
              <a:solidFill>
                <a:srgbClr val="003366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04871" name="Freeform 71"/>
            <p:cNvSpPr>
              <a:spLocks noChangeAspect="1"/>
            </p:cNvSpPr>
            <p:nvPr/>
          </p:nvSpPr>
          <p:spPr bwMode="auto">
            <a:xfrm>
              <a:off x="1488" y="3152"/>
              <a:ext cx="209" cy="208"/>
            </a:xfrm>
            <a:custGeom>
              <a:avLst/>
              <a:gdLst>
                <a:gd name="T0" fmla="*/ 0 w 208"/>
                <a:gd name="T1" fmla="*/ 16 h 208"/>
                <a:gd name="T2" fmla="*/ 96 w 208"/>
                <a:gd name="T3" fmla="*/ 16 h 208"/>
                <a:gd name="T4" fmla="*/ 192 w 208"/>
                <a:gd name="T5" fmla="*/ 112 h 208"/>
                <a:gd name="T6" fmla="*/ 192 w 208"/>
                <a:gd name="T7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208">
                  <a:moveTo>
                    <a:pt x="0" y="16"/>
                  </a:moveTo>
                  <a:cubicBezTo>
                    <a:pt x="32" y="8"/>
                    <a:pt x="64" y="0"/>
                    <a:pt x="96" y="16"/>
                  </a:cubicBezTo>
                  <a:cubicBezTo>
                    <a:pt x="128" y="32"/>
                    <a:pt x="176" y="80"/>
                    <a:pt x="192" y="112"/>
                  </a:cubicBezTo>
                  <a:cubicBezTo>
                    <a:pt x="208" y="144"/>
                    <a:pt x="200" y="176"/>
                    <a:pt x="192" y="208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cxnSp>
          <p:nvCxnSpPr>
            <p:cNvPr id="204927" name="AutoShape 127"/>
            <p:cNvCxnSpPr>
              <a:cxnSpLocks noChangeAspect="1" noChangeShapeType="1"/>
              <a:stCxn id="204853" idx="3"/>
              <a:endCxn id="204850" idx="1"/>
            </p:cNvCxnSpPr>
            <p:nvPr/>
          </p:nvCxnSpPr>
          <p:spPr bwMode="auto">
            <a:xfrm flipV="1">
              <a:off x="1104" y="2448"/>
              <a:ext cx="194" cy="144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4928" name="AutoShape 128"/>
            <p:cNvCxnSpPr>
              <a:cxnSpLocks noChangeAspect="1" noChangeShapeType="1"/>
              <a:stCxn id="204850" idx="3"/>
              <a:endCxn id="204856" idx="1"/>
            </p:cNvCxnSpPr>
            <p:nvPr/>
          </p:nvCxnSpPr>
          <p:spPr bwMode="auto">
            <a:xfrm>
              <a:off x="1728" y="2448"/>
              <a:ext cx="193" cy="144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4929" name="AutoShape 129"/>
            <p:cNvCxnSpPr>
              <a:cxnSpLocks noChangeAspect="1" noChangeShapeType="1"/>
              <a:stCxn id="204857" idx="2"/>
              <a:endCxn id="204859" idx="0"/>
            </p:cNvCxnSpPr>
            <p:nvPr/>
          </p:nvCxnSpPr>
          <p:spPr bwMode="auto">
            <a:xfrm>
              <a:off x="2136" y="2928"/>
              <a:ext cx="144" cy="144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4930" name="AutoShape 130"/>
            <p:cNvCxnSpPr>
              <a:cxnSpLocks noChangeAspect="1" noChangeShapeType="1"/>
              <a:stCxn id="204860" idx="2"/>
              <a:endCxn id="204862" idx="0"/>
            </p:cNvCxnSpPr>
            <p:nvPr/>
          </p:nvCxnSpPr>
          <p:spPr bwMode="auto">
            <a:xfrm flipH="1">
              <a:off x="2136" y="3552"/>
              <a:ext cx="144" cy="144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4931" name="AutoShape 131"/>
            <p:cNvCxnSpPr>
              <a:cxnSpLocks noChangeAspect="1" noChangeShapeType="1"/>
              <a:stCxn id="204862" idx="1"/>
              <a:endCxn id="204865" idx="3"/>
            </p:cNvCxnSpPr>
            <p:nvPr/>
          </p:nvCxnSpPr>
          <p:spPr bwMode="auto">
            <a:xfrm flipH="1">
              <a:off x="1728" y="3839"/>
              <a:ext cx="193" cy="145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4932" name="AutoShape 132"/>
            <p:cNvCxnSpPr>
              <a:cxnSpLocks noChangeAspect="1" noChangeShapeType="1"/>
              <a:stCxn id="204865" idx="1"/>
              <a:endCxn id="204868" idx="3"/>
            </p:cNvCxnSpPr>
            <p:nvPr/>
          </p:nvCxnSpPr>
          <p:spPr bwMode="auto">
            <a:xfrm flipH="1" flipV="1">
              <a:off x="1104" y="3839"/>
              <a:ext cx="194" cy="145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4933" name="AutoShape 133"/>
            <p:cNvCxnSpPr>
              <a:cxnSpLocks noChangeAspect="1" noChangeShapeType="1"/>
              <a:stCxn id="204868" idx="0"/>
              <a:endCxn id="204848" idx="2"/>
            </p:cNvCxnSpPr>
            <p:nvPr/>
          </p:nvCxnSpPr>
          <p:spPr bwMode="auto">
            <a:xfrm flipH="1" flipV="1">
              <a:off x="744" y="3552"/>
              <a:ext cx="144" cy="144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4934" name="AutoShape 134"/>
            <p:cNvCxnSpPr>
              <a:cxnSpLocks noChangeAspect="1" noChangeShapeType="1"/>
              <a:stCxn id="204847" idx="0"/>
              <a:endCxn id="204854" idx="2"/>
            </p:cNvCxnSpPr>
            <p:nvPr/>
          </p:nvCxnSpPr>
          <p:spPr bwMode="auto">
            <a:xfrm flipV="1">
              <a:off x="744" y="2928"/>
              <a:ext cx="144" cy="144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04978" name="Group 178"/>
          <p:cNvGrpSpPr>
            <a:grpSpLocks/>
          </p:cNvGrpSpPr>
          <p:nvPr/>
        </p:nvGrpSpPr>
        <p:grpSpPr bwMode="auto">
          <a:xfrm>
            <a:off x="6219371" y="3454401"/>
            <a:ext cx="3429000" cy="2557463"/>
            <a:chOff x="2976" y="2400"/>
            <a:chExt cx="2160" cy="1611"/>
          </a:xfrm>
        </p:grpSpPr>
        <p:grpSp>
          <p:nvGrpSpPr>
            <p:cNvPr id="62470" name="Group 175"/>
            <p:cNvGrpSpPr>
              <a:grpSpLocks/>
            </p:cNvGrpSpPr>
            <p:nvPr/>
          </p:nvGrpSpPr>
          <p:grpSpPr bwMode="auto">
            <a:xfrm>
              <a:off x="2976" y="2400"/>
              <a:ext cx="2149" cy="1611"/>
              <a:chOff x="2976" y="2400"/>
              <a:chExt cx="2149" cy="1611"/>
            </a:xfrm>
          </p:grpSpPr>
          <p:grpSp>
            <p:nvGrpSpPr>
              <p:cNvPr id="62472" name="Group 173"/>
              <p:cNvGrpSpPr>
                <a:grpSpLocks noChangeAspect="1"/>
              </p:cNvGrpSpPr>
              <p:nvPr/>
            </p:nvGrpSpPr>
            <p:grpSpPr bwMode="auto">
              <a:xfrm>
                <a:off x="3552" y="2400"/>
                <a:ext cx="1573" cy="1611"/>
                <a:chOff x="2736" y="2304"/>
                <a:chExt cx="1968" cy="2016"/>
              </a:xfrm>
            </p:grpSpPr>
            <p:sp>
              <p:nvSpPr>
                <p:cNvPr id="204925" name="Line 125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3360"/>
                  <a:ext cx="334" cy="288"/>
                </a:xfrm>
                <a:prstGeom prst="line">
                  <a:avLst/>
                </a:prstGeom>
                <a:noFill/>
                <a:ln w="9525">
                  <a:solidFill>
                    <a:srgbClr val="003366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pt-PT">
                    <a:ea typeface="ＭＳ Ｐゴシック" charset="0"/>
                  </a:endParaRPr>
                </a:p>
              </p:txBody>
            </p:sp>
            <p:sp>
              <p:nvSpPr>
                <p:cNvPr id="204926" name="Freeform 126"/>
                <p:cNvSpPr>
                  <a:spLocks noChangeAspect="1"/>
                </p:cNvSpPr>
                <p:nvPr/>
              </p:nvSpPr>
              <p:spPr bwMode="auto">
                <a:xfrm rot="4851313">
                  <a:off x="3696" y="3313"/>
                  <a:ext cx="209" cy="209"/>
                </a:xfrm>
                <a:custGeom>
                  <a:avLst/>
                  <a:gdLst>
                    <a:gd name="T0" fmla="*/ 0 w 208"/>
                    <a:gd name="T1" fmla="*/ 16 h 208"/>
                    <a:gd name="T2" fmla="*/ 96 w 208"/>
                    <a:gd name="T3" fmla="*/ 16 h 208"/>
                    <a:gd name="T4" fmla="*/ 192 w 208"/>
                    <a:gd name="T5" fmla="*/ 112 h 208"/>
                    <a:gd name="T6" fmla="*/ 192 w 208"/>
                    <a:gd name="T7" fmla="*/ 208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8" h="208">
                      <a:moveTo>
                        <a:pt x="0" y="16"/>
                      </a:moveTo>
                      <a:cubicBezTo>
                        <a:pt x="32" y="8"/>
                        <a:pt x="64" y="0"/>
                        <a:pt x="96" y="16"/>
                      </a:cubicBezTo>
                      <a:cubicBezTo>
                        <a:pt x="128" y="32"/>
                        <a:pt x="176" y="80"/>
                        <a:pt x="192" y="112"/>
                      </a:cubicBezTo>
                      <a:cubicBezTo>
                        <a:pt x="208" y="144"/>
                        <a:pt x="200" y="176"/>
                        <a:pt x="192" y="208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F0000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pt-PT">
                    <a:ea typeface="ＭＳ Ｐゴシック" charset="0"/>
                  </a:endParaRPr>
                </a:p>
              </p:txBody>
            </p:sp>
            <p:grpSp>
              <p:nvGrpSpPr>
                <p:cNvPr id="62476" name="Group 139"/>
                <p:cNvGrpSpPr>
                  <a:grpSpLocks noChangeAspect="1"/>
                </p:cNvGrpSpPr>
                <p:nvPr/>
              </p:nvGrpSpPr>
              <p:grpSpPr bwMode="auto">
                <a:xfrm>
                  <a:off x="2736" y="3072"/>
                  <a:ext cx="432" cy="480"/>
                  <a:chOff x="2544" y="2496"/>
                  <a:chExt cx="288" cy="480"/>
                </a:xfrm>
              </p:grpSpPr>
              <p:sp>
                <p:nvSpPr>
                  <p:cNvPr id="204940" name="Rectangle 1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4" y="2496"/>
                    <a:ext cx="288" cy="28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pt-PT" sz="2000">
                        <a:ea typeface="ＭＳ Ｐゴシック" charset="0"/>
                      </a:rPr>
                      <a:t>g</a:t>
                    </a:r>
                    <a:endParaRPr lang="en-US" sz="2000">
                      <a:ea typeface="ＭＳ Ｐゴシック" charset="0"/>
                    </a:endParaRPr>
                  </a:p>
                </p:txBody>
              </p:sp>
              <p:sp>
                <p:nvSpPr>
                  <p:cNvPr id="204941" name="Rectangle 1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4" y="2784"/>
                    <a:ext cx="288" cy="189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pt-PT">
                        <a:ea typeface="ＭＳ Ｐゴシック" charset="0"/>
                      </a:rPr>
                      <a:t>1</a:t>
                    </a:r>
                    <a:endParaRPr lang="en-US"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62477" name="Group 142"/>
                <p:cNvGrpSpPr>
                  <a:grpSpLocks noChangeAspect="1"/>
                </p:cNvGrpSpPr>
                <p:nvPr/>
              </p:nvGrpSpPr>
              <p:grpSpPr bwMode="auto">
                <a:xfrm>
                  <a:off x="3504" y="2304"/>
                  <a:ext cx="432" cy="480"/>
                  <a:chOff x="2544" y="2496"/>
                  <a:chExt cx="288" cy="480"/>
                </a:xfrm>
              </p:grpSpPr>
              <p:sp>
                <p:nvSpPr>
                  <p:cNvPr id="204943" name="Rectangle 1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4" y="2496"/>
                    <a:ext cx="288" cy="28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pt-PT" sz="2000" dirty="0">
                        <a:ea typeface="ＭＳ Ｐゴシック" charset="0"/>
                      </a:rPr>
                      <a:t>a</a:t>
                    </a:r>
                    <a:endParaRPr lang="en-US" sz="2000" dirty="0">
                      <a:ea typeface="ＭＳ Ｐゴシック" charset="0"/>
                    </a:endParaRPr>
                  </a:p>
                </p:txBody>
              </p:sp>
              <p:sp>
                <p:nvSpPr>
                  <p:cNvPr id="204944" name="Rectangle 1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4" y="2784"/>
                    <a:ext cx="288" cy="195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pt-PT">
                        <a:ea typeface="ＭＳ Ｐゴシック" charset="0"/>
                      </a:rPr>
                      <a:t>0</a:t>
                    </a:r>
                    <a:endParaRPr lang="en-US"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62478" name="Group 145"/>
                <p:cNvGrpSpPr>
                  <a:grpSpLocks noChangeAspect="1"/>
                </p:cNvGrpSpPr>
                <p:nvPr/>
              </p:nvGrpSpPr>
              <p:grpSpPr bwMode="auto">
                <a:xfrm>
                  <a:off x="2880" y="2448"/>
                  <a:ext cx="432" cy="480"/>
                  <a:chOff x="2544" y="2496"/>
                  <a:chExt cx="288" cy="480"/>
                </a:xfrm>
              </p:grpSpPr>
              <p:sp>
                <p:nvSpPr>
                  <p:cNvPr id="204946" name="Rectangle 1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4" y="2496"/>
                    <a:ext cx="288" cy="28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pt-PT" sz="2000">
                        <a:ea typeface="ＭＳ Ｐゴシック" charset="0"/>
                      </a:rPr>
                      <a:t>h</a:t>
                    </a:r>
                    <a:endParaRPr lang="en-US" sz="2000">
                      <a:ea typeface="ＭＳ Ｐゴシック" charset="0"/>
                    </a:endParaRPr>
                  </a:p>
                </p:txBody>
              </p:sp>
              <p:sp>
                <p:nvSpPr>
                  <p:cNvPr id="204947" name="Rectangle 14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4" y="2784"/>
                    <a:ext cx="288" cy="195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pt-PT">
                        <a:ea typeface="ＭＳ Ｐゴシック" charset="0"/>
                      </a:rPr>
                      <a:t>1</a:t>
                    </a:r>
                    <a:endParaRPr lang="en-US"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62479" name="Group 148"/>
                <p:cNvGrpSpPr>
                  <a:grpSpLocks noChangeAspect="1"/>
                </p:cNvGrpSpPr>
                <p:nvPr/>
              </p:nvGrpSpPr>
              <p:grpSpPr bwMode="auto">
                <a:xfrm>
                  <a:off x="4128" y="2448"/>
                  <a:ext cx="432" cy="480"/>
                  <a:chOff x="2544" y="2496"/>
                  <a:chExt cx="288" cy="480"/>
                </a:xfrm>
              </p:grpSpPr>
              <p:sp>
                <p:nvSpPr>
                  <p:cNvPr id="204949" name="Rectangle 1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4" y="2496"/>
                    <a:ext cx="288" cy="28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pt-PT" sz="2000">
                        <a:ea typeface="ＭＳ Ｐゴシック" charset="0"/>
                      </a:rPr>
                      <a:t>b</a:t>
                    </a:r>
                    <a:endParaRPr lang="en-US" sz="2000">
                      <a:ea typeface="ＭＳ Ｐゴシック" charset="0"/>
                    </a:endParaRPr>
                  </a:p>
                </p:txBody>
              </p:sp>
              <p:sp>
                <p:nvSpPr>
                  <p:cNvPr id="204950" name="Rectangle 1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4" y="2784"/>
                    <a:ext cx="288" cy="195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pt-PT">
                        <a:ea typeface="ＭＳ Ｐゴシック" charset="0"/>
                      </a:rPr>
                      <a:t>0</a:t>
                    </a:r>
                    <a:endParaRPr lang="en-US"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62480" name="Group 151"/>
                <p:cNvGrpSpPr>
                  <a:grpSpLocks noChangeAspect="1"/>
                </p:cNvGrpSpPr>
                <p:nvPr/>
              </p:nvGrpSpPr>
              <p:grpSpPr bwMode="auto">
                <a:xfrm>
                  <a:off x="4272" y="3072"/>
                  <a:ext cx="432" cy="480"/>
                  <a:chOff x="2544" y="2496"/>
                  <a:chExt cx="288" cy="480"/>
                </a:xfrm>
              </p:grpSpPr>
              <p:sp>
                <p:nvSpPr>
                  <p:cNvPr id="204952" name="Rectangle 15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4" y="2496"/>
                    <a:ext cx="288" cy="28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pt-PT" sz="2000">
                        <a:ea typeface="ＭＳ Ｐゴシック" charset="0"/>
                      </a:rPr>
                      <a:t>c</a:t>
                    </a:r>
                    <a:endParaRPr lang="en-US" sz="2000">
                      <a:ea typeface="ＭＳ Ｐゴシック" charset="0"/>
                    </a:endParaRPr>
                  </a:p>
                </p:txBody>
              </p:sp>
              <p:sp>
                <p:nvSpPr>
                  <p:cNvPr id="204953" name="Rectangle 1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4" y="2784"/>
                    <a:ext cx="288" cy="189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pt-PT">
                        <a:ea typeface="ＭＳ Ｐゴシック" charset="0"/>
                      </a:rPr>
                      <a:t>0</a:t>
                    </a:r>
                    <a:endParaRPr lang="en-US"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62481" name="Group 154"/>
                <p:cNvGrpSpPr>
                  <a:grpSpLocks noChangeAspect="1"/>
                </p:cNvGrpSpPr>
                <p:nvPr/>
              </p:nvGrpSpPr>
              <p:grpSpPr bwMode="auto">
                <a:xfrm>
                  <a:off x="4128" y="3696"/>
                  <a:ext cx="432" cy="480"/>
                  <a:chOff x="2544" y="2496"/>
                  <a:chExt cx="288" cy="480"/>
                </a:xfrm>
              </p:grpSpPr>
              <p:sp>
                <p:nvSpPr>
                  <p:cNvPr id="204955" name="Rectangle 1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4" y="2496"/>
                    <a:ext cx="28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pt-PT" sz="2000">
                        <a:ea typeface="ＭＳ Ｐゴシック" charset="0"/>
                      </a:rPr>
                      <a:t>d</a:t>
                    </a:r>
                    <a:endParaRPr lang="en-US" sz="2000">
                      <a:ea typeface="ＭＳ Ｐゴシック" charset="0"/>
                    </a:endParaRPr>
                  </a:p>
                </p:txBody>
              </p:sp>
              <p:sp>
                <p:nvSpPr>
                  <p:cNvPr id="204956" name="Rectangle 1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4" y="2783"/>
                    <a:ext cx="288" cy="19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pt-PT">
                        <a:ea typeface="ＭＳ Ｐゴシック" charset="0"/>
                      </a:rPr>
                      <a:t>0</a:t>
                    </a:r>
                    <a:endParaRPr lang="en-US"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62482" name="Group 157"/>
                <p:cNvGrpSpPr>
                  <a:grpSpLocks noChangeAspect="1"/>
                </p:cNvGrpSpPr>
                <p:nvPr/>
              </p:nvGrpSpPr>
              <p:grpSpPr bwMode="auto">
                <a:xfrm>
                  <a:off x="3504" y="3840"/>
                  <a:ext cx="432" cy="480"/>
                  <a:chOff x="2544" y="2496"/>
                  <a:chExt cx="288" cy="480"/>
                </a:xfrm>
              </p:grpSpPr>
              <p:sp>
                <p:nvSpPr>
                  <p:cNvPr id="204958" name="Rectangle 1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4" y="2493"/>
                    <a:ext cx="288" cy="29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pt-PT" sz="2000">
                        <a:ea typeface="ＭＳ Ｐゴシック" charset="0"/>
                      </a:rPr>
                      <a:t>e</a:t>
                    </a:r>
                    <a:endParaRPr lang="en-US" sz="2000">
                      <a:ea typeface="ＭＳ Ｐゴシック" charset="0"/>
                    </a:endParaRPr>
                  </a:p>
                </p:txBody>
              </p:sp>
              <p:sp>
                <p:nvSpPr>
                  <p:cNvPr id="204959" name="Rectangle 1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4" y="2783"/>
                    <a:ext cx="288" cy="193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pt-PT">
                        <a:ea typeface="ＭＳ Ｐゴシック" charset="0"/>
                      </a:rPr>
                      <a:t>1</a:t>
                    </a:r>
                    <a:endParaRPr lang="en-US"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62483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2880" y="3696"/>
                  <a:ext cx="432" cy="480"/>
                  <a:chOff x="2544" y="2496"/>
                  <a:chExt cx="288" cy="480"/>
                </a:xfrm>
              </p:grpSpPr>
              <p:sp>
                <p:nvSpPr>
                  <p:cNvPr id="204961" name="Rectangle 1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4" y="2496"/>
                    <a:ext cx="288" cy="28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pt-PT" sz="2000">
                        <a:ea typeface="ＭＳ Ｐゴシック" charset="0"/>
                      </a:rPr>
                      <a:t>f</a:t>
                    </a:r>
                    <a:endParaRPr lang="en-US" sz="2000">
                      <a:ea typeface="ＭＳ Ｐゴシック" charset="0"/>
                    </a:endParaRPr>
                  </a:p>
                </p:txBody>
              </p:sp>
              <p:sp>
                <p:nvSpPr>
                  <p:cNvPr id="204962" name="Rectangle 1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4" y="2783"/>
                    <a:ext cx="288" cy="193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pt-PT">
                        <a:ea typeface="ＭＳ Ｐゴシック" charset="0"/>
                      </a:rPr>
                      <a:t>0</a:t>
                    </a:r>
                    <a:endParaRPr lang="en-US">
                      <a:ea typeface="ＭＳ Ｐゴシック" charset="0"/>
                    </a:endParaRPr>
                  </a:p>
                </p:txBody>
              </p:sp>
            </p:grpSp>
            <p:cxnSp>
              <p:nvCxnSpPr>
                <p:cNvPr id="204965" name="AutoShape 165"/>
                <p:cNvCxnSpPr>
                  <a:cxnSpLocks noChangeAspect="1" noChangeShapeType="1"/>
                  <a:stCxn id="204946" idx="3"/>
                  <a:endCxn id="204943" idx="1"/>
                </p:cNvCxnSpPr>
                <p:nvPr/>
              </p:nvCxnSpPr>
              <p:spPr bwMode="auto">
                <a:xfrm flipV="1">
                  <a:off x="3312" y="2448"/>
                  <a:ext cx="194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04966" name="AutoShape 166"/>
                <p:cNvCxnSpPr>
                  <a:cxnSpLocks noChangeAspect="1" noChangeShapeType="1"/>
                  <a:stCxn id="204943" idx="3"/>
                  <a:endCxn id="204949" idx="1"/>
                </p:cNvCxnSpPr>
                <p:nvPr/>
              </p:nvCxnSpPr>
              <p:spPr bwMode="auto">
                <a:xfrm>
                  <a:off x="3936" y="2448"/>
                  <a:ext cx="193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04967" name="AutoShape 167"/>
                <p:cNvCxnSpPr>
                  <a:cxnSpLocks noChangeAspect="1" noChangeShapeType="1"/>
                  <a:stCxn id="204950" idx="2"/>
                  <a:endCxn id="204952" idx="0"/>
                </p:cNvCxnSpPr>
                <p:nvPr/>
              </p:nvCxnSpPr>
              <p:spPr bwMode="auto">
                <a:xfrm>
                  <a:off x="4344" y="2928"/>
                  <a:ext cx="144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04968" name="AutoShape 168"/>
                <p:cNvCxnSpPr>
                  <a:cxnSpLocks noChangeAspect="1" noChangeShapeType="1"/>
                  <a:stCxn id="204953" idx="2"/>
                  <a:endCxn id="204955" idx="0"/>
                </p:cNvCxnSpPr>
                <p:nvPr/>
              </p:nvCxnSpPr>
              <p:spPr bwMode="auto">
                <a:xfrm flipH="1">
                  <a:off x="4344" y="3552"/>
                  <a:ext cx="144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04969" name="AutoShape 169"/>
                <p:cNvCxnSpPr>
                  <a:cxnSpLocks noChangeAspect="1" noChangeShapeType="1"/>
                  <a:stCxn id="204955" idx="1"/>
                  <a:endCxn id="204958" idx="3"/>
                </p:cNvCxnSpPr>
                <p:nvPr/>
              </p:nvCxnSpPr>
              <p:spPr bwMode="auto">
                <a:xfrm flipH="1">
                  <a:off x="3936" y="3839"/>
                  <a:ext cx="193" cy="14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04970" name="AutoShape 170"/>
                <p:cNvCxnSpPr>
                  <a:cxnSpLocks noChangeAspect="1" noChangeShapeType="1"/>
                  <a:stCxn id="204958" idx="1"/>
                  <a:endCxn id="204961" idx="3"/>
                </p:cNvCxnSpPr>
                <p:nvPr/>
              </p:nvCxnSpPr>
              <p:spPr bwMode="auto">
                <a:xfrm flipH="1" flipV="1">
                  <a:off x="3312" y="3839"/>
                  <a:ext cx="194" cy="14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04971" name="AutoShape 171"/>
                <p:cNvCxnSpPr>
                  <a:cxnSpLocks noChangeAspect="1" noChangeShapeType="1"/>
                  <a:stCxn id="204961" idx="0"/>
                  <a:endCxn id="204941" idx="2"/>
                </p:cNvCxnSpPr>
                <p:nvPr/>
              </p:nvCxnSpPr>
              <p:spPr bwMode="auto">
                <a:xfrm flipH="1" flipV="1">
                  <a:off x="2952" y="3552"/>
                  <a:ext cx="144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04972" name="AutoShape 172"/>
                <p:cNvCxnSpPr>
                  <a:cxnSpLocks noChangeAspect="1" noChangeShapeType="1"/>
                  <a:stCxn id="204940" idx="0"/>
                  <a:endCxn id="204947" idx="2"/>
                </p:cNvCxnSpPr>
                <p:nvPr/>
              </p:nvCxnSpPr>
              <p:spPr bwMode="auto">
                <a:xfrm flipV="1">
                  <a:off x="2952" y="2928"/>
                  <a:ext cx="144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204974" name="AutoShape 174"/>
              <p:cNvSpPr>
                <a:spLocks noChangeArrowheads="1"/>
              </p:cNvSpPr>
              <p:nvPr/>
            </p:nvSpPr>
            <p:spPr bwMode="auto">
              <a:xfrm>
                <a:off x="2976" y="3024"/>
                <a:ext cx="384" cy="336"/>
              </a:xfrm>
              <a:prstGeom prst="rightArrow">
                <a:avLst>
                  <a:gd name="adj1" fmla="val 50000"/>
                  <a:gd name="adj2" fmla="val 28571"/>
                </a:avLst>
              </a:prstGeom>
              <a:solidFill>
                <a:schemeClr val="accent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</p:grpSp>
        <p:sp>
          <p:nvSpPr>
            <p:cNvPr id="204977" name="Oval 177"/>
            <p:cNvSpPr>
              <a:spLocks noChangeArrowheads="1"/>
            </p:cNvSpPr>
            <p:nvPr/>
          </p:nvSpPr>
          <p:spPr bwMode="auto">
            <a:xfrm>
              <a:off x="4560" y="3408"/>
              <a:ext cx="576" cy="57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401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Algoritmos de substituição de páginas</a:t>
            </a:r>
            <a:endParaRPr lang="en-US" altLang="en-US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pPr lvl="1"/>
            <a:r>
              <a:rPr lang="pt-PT" altLang="en-US" dirty="0">
                <a:solidFill>
                  <a:schemeClr val="accent2"/>
                </a:solidFill>
              </a:rPr>
              <a:t>NFU (</a:t>
            </a:r>
            <a:r>
              <a:rPr lang="pt-PT" altLang="en-US" dirty="0" err="1">
                <a:solidFill>
                  <a:schemeClr val="accent2"/>
                </a:solidFill>
              </a:rPr>
              <a:t>Not</a:t>
            </a:r>
            <a:r>
              <a:rPr lang="pt-PT" altLang="en-US" dirty="0">
                <a:solidFill>
                  <a:schemeClr val="accent2"/>
                </a:solidFill>
              </a:rPr>
              <a:t> </a:t>
            </a:r>
            <a:r>
              <a:rPr lang="pt-PT" altLang="en-US" dirty="0" err="1">
                <a:solidFill>
                  <a:schemeClr val="accent2"/>
                </a:solidFill>
              </a:rPr>
              <a:t>frequently</a:t>
            </a:r>
            <a:r>
              <a:rPr lang="pt-PT" altLang="en-US" dirty="0">
                <a:solidFill>
                  <a:schemeClr val="accent2"/>
                </a:solidFill>
              </a:rPr>
              <a:t> </a:t>
            </a:r>
            <a:r>
              <a:rPr lang="pt-PT" altLang="en-US" dirty="0" err="1">
                <a:solidFill>
                  <a:schemeClr val="accent2"/>
                </a:solidFill>
              </a:rPr>
              <a:t>used</a:t>
            </a:r>
            <a:r>
              <a:rPr lang="pt-PT" altLang="en-US" dirty="0">
                <a:solidFill>
                  <a:schemeClr val="accent2"/>
                </a:solidFill>
              </a:rPr>
              <a:t>)</a:t>
            </a:r>
          </a:p>
          <a:p>
            <a:pPr lvl="2"/>
            <a:r>
              <a:rPr lang="pt-PT" altLang="en-US" dirty="0"/>
              <a:t>Algoritmo que tenta efetuar uma aproximação ao algoritmo LRU</a:t>
            </a:r>
          </a:p>
          <a:p>
            <a:pPr lvl="2"/>
            <a:r>
              <a:rPr lang="pt-PT" altLang="en-US" dirty="0"/>
              <a:t>Associado um contador a cada página carregada em memória, inicializado a zero quando a página é carregada</a:t>
            </a:r>
          </a:p>
          <a:p>
            <a:pPr lvl="2"/>
            <a:r>
              <a:rPr lang="pt-PT" altLang="en-US" dirty="0"/>
              <a:t>Sempre que ocorre uma interrupção do relógio, e para cada página, soma-se o valor do bit R ao contador</a:t>
            </a:r>
          </a:p>
          <a:p>
            <a:pPr lvl="2"/>
            <a:endParaRPr lang="pt-PT" altLang="en-US" dirty="0"/>
          </a:p>
          <a:p>
            <a:pPr lvl="2"/>
            <a:r>
              <a:rPr lang="pt-PT" altLang="en-US" dirty="0">
                <a:solidFill>
                  <a:srgbClr val="C00000"/>
                </a:solidFill>
              </a:rPr>
              <a:t>Problema</a:t>
            </a:r>
            <a:r>
              <a:rPr lang="pt-PT" altLang="en-US" dirty="0"/>
              <a:t>: </a:t>
            </a:r>
            <a:r>
              <a:rPr lang="en-US" altLang="en-US" dirty="0"/>
              <a:t>o</a:t>
            </a:r>
            <a:r>
              <a:rPr lang="en-US" dirty="0"/>
              <a:t> </a:t>
            </a:r>
            <a:r>
              <a:rPr lang="en-US" dirty="0" err="1"/>
              <a:t>algoritmo</a:t>
            </a:r>
            <a:r>
              <a:rPr lang="en-US" dirty="0"/>
              <a:t> </a:t>
            </a:r>
            <a:r>
              <a:rPr lang="en-US" dirty="0" err="1"/>
              <a:t>nunca</a:t>
            </a:r>
            <a:r>
              <a:rPr lang="en-US" dirty="0"/>
              <a:t> </a:t>
            </a:r>
            <a:r>
              <a:rPr lang="en-US" dirty="0" err="1"/>
              <a:t>esquece</a:t>
            </a:r>
            <a:r>
              <a:rPr lang="en-US" dirty="0"/>
              <a:t>.</a:t>
            </a:r>
            <a:br>
              <a:rPr lang="en-US" dirty="0"/>
            </a:br>
            <a:r>
              <a:rPr lang="pt-PT" altLang="en-US" dirty="0"/>
              <a:t>uma página muito acedida no início, mas que depois deixe de ser acedida fica com um valor elevado no contador, pelo que poderá persistir na memória</a:t>
            </a:r>
            <a:br>
              <a:rPr lang="pt-PT" altLang="en-US" dirty="0"/>
            </a:br>
            <a:endParaRPr lang="pt-PT" altLang="en-US" dirty="0"/>
          </a:p>
        </p:txBody>
      </p:sp>
    </p:spTree>
    <p:extLst>
      <p:ext uri="{BB962C8B-B14F-4D97-AF65-F5344CB8AC3E}">
        <p14:creationId xmlns:p14="http://schemas.microsoft.com/office/powerpoint/2010/main" val="40228318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Algoritmos de substituição de páginas</a:t>
            </a:r>
            <a:endParaRPr lang="en-US" altLang="en-US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Autofit/>
          </a:bodyPr>
          <a:lstStyle/>
          <a:p>
            <a:pPr lvl="1"/>
            <a:r>
              <a:rPr lang="pt-PT" altLang="en-US" dirty="0" err="1">
                <a:solidFill>
                  <a:schemeClr val="accent2"/>
                </a:solidFill>
              </a:rPr>
              <a:t>Aging</a:t>
            </a:r>
            <a:endParaRPr lang="pt-PT" altLang="en-US" dirty="0">
              <a:solidFill>
                <a:schemeClr val="accent2"/>
              </a:solidFill>
            </a:endParaRPr>
          </a:p>
          <a:p>
            <a:pPr lvl="2"/>
            <a:r>
              <a:rPr lang="pt-PT" altLang="en-US" dirty="0"/>
              <a:t>Variante do algoritmo NFU, que tenta resolver o problema descrito anteriormente</a:t>
            </a:r>
          </a:p>
          <a:p>
            <a:pPr lvl="2"/>
            <a:r>
              <a:rPr lang="pt-PT" altLang="en-US" dirty="0"/>
              <a:t>Em vez de somar o bit R ao valor do contador, desloca-se o seu conteúdo para a direita com entrada série do bit R</a:t>
            </a:r>
          </a:p>
          <a:p>
            <a:pPr lvl="2"/>
            <a:r>
              <a:rPr lang="pt-PT" altLang="en-US" dirty="0"/>
              <a:t>Deste modo consegue-se que uma página muito acedida no passado, mas que já não está a ser utilizada, fique com o valor do contador a zero após algumas interrupções do relógio</a:t>
            </a:r>
          </a:p>
          <a:p>
            <a:pPr lvl="2"/>
            <a:endParaRPr lang="pt-PT" altLang="en-US" dirty="0"/>
          </a:p>
          <a:p>
            <a:pPr marL="540000" lvl="2" indent="0">
              <a:buNone/>
            </a:pPr>
            <a:endParaRPr lang="pt-PT" altLang="en-US" dirty="0"/>
          </a:p>
          <a:p>
            <a:pPr marL="540000" lvl="2" indent="0">
              <a:buNone/>
            </a:pPr>
            <a:endParaRPr lang="pt-PT" altLang="en-US" dirty="0"/>
          </a:p>
          <a:p>
            <a:pPr marL="540000" lvl="2" indent="0">
              <a:buNone/>
            </a:pPr>
            <a:endParaRPr lang="pt-PT" altLang="en-US" dirty="0"/>
          </a:p>
          <a:p>
            <a:pPr marL="540000" lvl="2" indent="0">
              <a:buNone/>
            </a:pPr>
            <a:endParaRPr lang="pt-PT" altLang="en-US" dirty="0"/>
          </a:p>
          <a:p>
            <a:pPr lvl="2"/>
            <a:endParaRPr lang="pt-PT" altLang="en-US" dirty="0"/>
          </a:p>
          <a:p>
            <a:pPr lvl="2"/>
            <a:r>
              <a:rPr lang="pt-PT" altLang="en-US" dirty="0"/>
              <a:t>Algoritmo com boa relação custo/desempenho</a:t>
            </a:r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317225" y="4144298"/>
          <a:ext cx="929149" cy="1676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29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t1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100000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100000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733366" y="4144298"/>
          <a:ext cx="427704" cy="1676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27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349309" y="4144298"/>
          <a:ext cx="929149" cy="1676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29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t0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3205316" y="4144298"/>
          <a:ext cx="403685" cy="1676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03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642288" y="4144298"/>
          <a:ext cx="403685" cy="1676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03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082842" y="4144298"/>
          <a:ext cx="403685" cy="1676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03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7290617" y="4144298"/>
          <a:ext cx="929149" cy="1676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29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t2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100000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110000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253900" y="4144298"/>
          <a:ext cx="929149" cy="1676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29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t3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011000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101000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100000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9238275" y="4144298"/>
          <a:ext cx="929149" cy="1676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29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t4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001000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001100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110100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010000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27239" y="4481230"/>
            <a:ext cx="98135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PT" dirty="0"/>
              <a:t>página 1</a:t>
            </a:r>
          </a:p>
          <a:p>
            <a:pPr>
              <a:spcAft>
                <a:spcPts val="400"/>
              </a:spcAft>
            </a:pPr>
            <a:r>
              <a:rPr lang="pt-PT" dirty="0"/>
              <a:t>página 2</a:t>
            </a:r>
          </a:p>
          <a:p>
            <a:pPr>
              <a:spcAft>
                <a:spcPts val="400"/>
              </a:spcAft>
            </a:pPr>
            <a:r>
              <a:rPr lang="pt-PT" dirty="0"/>
              <a:t>página 3</a:t>
            </a:r>
          </a:p>
          <a:p>
            <a:pPr>
              <a:spcAft>
                <a:spcPts val="400"/>
              </a:spcAft>
            </a:pPr>
            <a:r>
              <a:rPr lang="pt-PT" dirty="0"/>
              <a:t>página 4</a:t>
            </a:r>
          </a:p>
        </p:txBody>
      </p:sp>
    </p:spTree>
    <p:extLst>
      <p:ext uri="{BB962C8B-B14F-4D97-AF65-F5344CB8AC3E}">
        <p14:creationId xmlns:p14="http://schemas.microsoft.com/office/powerpoint/2010/main" val="334665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Memória Virtual – Paginação</a:t>
            </a:r>
            <a:endParaRPr lang="en-US" alt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i="1" dirty="0" err="1"/>
              <a:t>Thrashing</a:t>
            </a:r>
            <a:endParaRPr lang="pt-PT" altLang="en-US" i="1" dirty="0"/>
          </a:p>
          <a:p>
            <a:pPr lvl="1"/>
            <a:r>
              <a:rPr lang="pt-PT" altLang="en-US" dirty="0"/>
              <a:t>Um CPU atual executa cada instrução em menos de 1 nano-segundo</a:t>
            </a:r>
          </a:p>
          <a:p>
            <a:pPr lvl="1"/>
            <a:r>
              <a:rPr lang="pt-PT" altLang="en-US" dirty="0"/>
              <a:t>Quando ocorre uma </a:t>
            </a:r>
            <a:r>
              <a:rPr lang="pt-PT" altLang="en-US" i="1" dirty="0" err="1"/>
              <a:t>page</a:t>
            </a:r>
            <a:r>
              <a:rPr lang="pt-PT" altLang="en-US" i="1" dirty="0"/>
              <a:t> </a:t>
            </a:r>
            <a:r>
              <a:rPr lang="pt-PT" altLang="en-US" i="1" dirty="0" err="1"/>
              <a:t>fault</a:t>
            </a:r>
            <a:r>
              <a:rPr lang="pt-PT" altLang="en-US" dirty="0"/>
              <a:t>, o carregamento de uma página para a memória principal poderá demorar um tempo na ordem </a:t>
            </a:r>
            <a:r>
              <a:rPr lang="pt-PT" altLang="en-US" dirty="0" err="1"/>
              <a:t>milisegundos</a:t>
            </a:r>
            <a:endParaRPr lang="pt-PT" altLang="en-US" dirty="0"/>
          </a:p>
          <a:p>
            <a:pPr lvl="1"/>
            <a:r>
              <a:rPr lang="pt-PT" altLang="en-US" dirty="0"/>
              <a:t>O carregamento de uma página é cerca de 1.000.000 de vezes mais lento que a execução de uma instrução...</a:t>
            </a:r>
          </a:p>
          <a:p>
            <a:pPr lvl="1"/>
            <a:r>
              <a:rPr lang="pt-PT" altLang="en-US" dirty="0"/>
              <a:t>Quando um grupo de processos começa a gerar </a:t>
            </a:r>
            <a:r>
              <a:rPr lang="pt-PT" altLang="en-US" i="1" dirty="0" err="1"/>
              <a:t>page</a:t>
            </a:r>
            <a:r>
              <a:rPr lang="pt-PT" altLang="en-US" i="1" dirty="0"/>
              <a:t> </a:t>
            </a:r>
            <a:r>
              <a:rPr lang="pt-PT" altLang="en-US" i="1" dirty="0" err="1"/>
              <a:t>faults</a:t>
            </a:r>
            <a:r>
              <a:rPr lang="pt-PT" altLang="en-US" i="1" dirty="0"/>
              <a:t> </a:t>
            </a:r>
            <a:r>
              <a:rPr lang="pt-PT" altLang="en-US" dirty="0"/>
              <a:t>a um ritmo muito elevado diz-se que se entrou numa fase de </a:t>
            </a:r>
            <a:r>
              <a:rPr lang="pt-PT" altLang="en-US" i="1" dirty="0" err="1"/>
              <a:t>thrashing</a:t>
            </a:r>
            <a:r>
              <a:rPr lang="pt-PT" altLang="en-US" dirty="0"/>
              <a:t> – esta situação deve ser evitada a todo o custo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064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Memória Virtual – Paginação</a:t>
            </a:r>
            <a:endParaRPr lang="en-US" alt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i="1" dirty="0" err="1"/>
              <a:t>Working</a:t>
            </a:r>
            <a:r>
              <a:rPr lang="pt-PT" altLang="en-US" i="1" dirty="0"/>
              <a:t> Set (Espaços de trabalho)</a:t>
            </a:r>
          </a:p>
          <a:p>
            <a:pPr lvl="1"/>
            <a:r>
              <a:rPr lang="pt-PT" altLang="en-US" dirty="0"/>
              <a:t>O </a:t>
            </a:r>
            <a:r>
              <a:rPr lang="pt-PT" altLang="en-US" i="1" dirty="0" err="1"/>
              <a:t>Working</a:t>
            </a:r>
            <a:r>
              <a:rPr lang="pt-PT" altLang="en-US" i="1" dirty="0"/>
              <a:t> Set </a:t>
            </a:r>
            <a:r>
              <a:rPr lang="pt-PT" altLang="en-US" dirty="0"/>
              <a:t>de um processo é o conjunto de páginas que estão a ser utilizadas esse processo num determinado intervalo de tempo.</a:t>
            </a:r>
          </a:p>
          <a:p>
            <a:pPr lvl="1"/>
            <a:r>
              <a:rPr lang="pt-PT" altLang="en-US" dirty="0"/>
              <a:t>Se todo o </a:t>
            </a:r>
            <a:r>
              <a:rPr lang="pt-PT" altLang="en-US" i="1" dirty="0" err="1"/>
              <a:t>Working</a:t>
            </a:r>
            <a:r>
              <a:rPr lang="pt-PT" altLang="en-US" i="1" dirty="0"/>
              <a:t> Set </a:t>
            </a:r>
            <a:r>
              <a:rPr lang="pt-PT" altLang="en-US" dirty="0"/>
              <a:t>de um processo está carregado em memória, então não ocorrem </a:t>
            </a:r>
            <a:r>
              <a:rPr lang="pt-PT" altLang="en-US" i="1" dirty="0" err="1"/>
              <a:t>page</a:t>
            </a:r>
            <a:r>
              <a:rPr lang="pt-PT" altLang="en-US" i="1" dirty="0"/>
              <a:t> </a:t>
            </a:r>
            <a:r>
              <a:rPr lang="pt-PT" altLang="en-US" i="1" dirty="0" err="1"/>
              <a:t>faults</a:t>
            </a:r>
            <a:r>
              <a:rPr lang="pt-PT" altLang="en-US" dirty="0"/>
              <a:t>.</a:t>
            </a:r>
          </a:p>
          <a:p>
            <a:pPr lvl="2"/>
            <a:r>
              <a:rPr lang="pt-PT" altLang="en-US" dirty="0"/>
              <a:t>Tirando partido deste facto, existem algoritmos de substituição de páginas que funcionam tendo em conta o </a:t>
            </a:r>
            <a:r>
              <a:rPr lang="pt-PT" altLang="en-US" i="1" dirty="0" err="1"/>
              <a:t>working</a:t>
            </a:r>
            <a:r>
              <a:rPr lang="pt-PT" altLang="en-US" i="1" dirty="0"/>
              <a:t> set </a:t>
            </a:r>
            <a:r>
              <a:rPr lang="pt-PT" altLang="en-US" dirty="0"/>
              <a:t>de um processo</a:t>
            </a:r>
          </a:p>
          <a:p>
            <a:pPr lvl="1"/>
            <a:r>
              <a:rPr lang="pt-PT" altLang="en-US" dirty="0"/>
              <a:t>Certos algoritmos tentam manter o </a:t>
            </a:r>
            <a:r>
              <a:rPr lang="pt-PT" altLang="en-US" i="1" dirty="0" err="1"/>
              <a:t>working</a:t>
            </a:r>
            <a:r>
              <a:rPr lang="pt-PT" altLang="en-US" i="1" dirty="0"/>
              <a:t> set </a:t>
            </a:r>
            <a:r>
              <a:rPr lang="pt-PT" altLang="en-US" dirty="0"/>
              <a:t>de cada processo em memória</a:t>
            </a:r>
          </a:p>
          <a:p>
            <a:pPr lvl="2"/>
            <a:r>
              <a:rPr lang="pt-PT" altLang="en-US" dirty="0"/>
              <a:t>A ideia será substituir páginas que não se encontrem dentro do </a:t>
            </a:r>
            <a:r>
              <a:rPr lang="pt-PT" altLang="en-US" i="1" dirty="0" err="1"/>
              <a:t>working</a:t>
            </a:r>
            <a:r>
              <a:rPr lang="pt-PT" altLang="en-US" i="1" dirty="0"/>
              <a:t> set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2689295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Memória Virtual – Paginação</a:t>
            </a:r>
            <a:endParaRPr lang="en-US" alt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Política de carregamento de páginas</a:t>
            </a:r>
          </a:p>
          <a:p>
            <a:pPr lvl="1"/>
            <a:r>
              <a:rPr lang="pt-PT" altLang="en-US" dirty="0"/>
              <a:t>Paginação a pedido (</a:t>
            </a:r>
            <a:r>
              <a:rPr lang="pt-PT" altLang="en-US" i="1" dirty="0" err="1">
                <a:solidFill>
                  <a:schemeClr val="accent2"/>
                </a:solidFill>
              </a:rPr>
              <a:t>Demand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i="1" dirty="0" err="1">
                <a:solidFill>
                  <a:schemeClr val="accent2"/>
                </a:solidFill>
              </a:rPr>
              <a:t>paging</a:t>
            </a:r>
            <a:r>
              <a:rPr lang="pt-PT" altLang="en-US" dirty="0"/>
              <a:t>)</a:t>
            </a:r>
          </a:p>
          <a:p>
            <a:pPr lvl="2"/>
            <a:r>
              <a:rPr lang="pt-PT" altLang="en-US" dirty="0"/>
              <a:t>As páginas de um processo vão sendo carregadas à medida que ocorrem </a:t>
            </a:r>
            <a:r>
              <a:rPr lang="pt-PT" altLang="en-US" dirty="0" err="1"/>
              <a:t>page</a:t>
            </a:r>
            <a:r>
              <a:rPr lang="pt-PT" altLang="en-US" dirty="0"/>
              <a:t> </a:t>
            </a:r>
            <a:r>
              <a:rPr lang="pt-PT" altLang="en-US" dirty="0" err="1"/>
              <a:t>faults</a:t>
            </a:r>
            <a:r>
              <a:rPr lang="pt-PT" altLang="en-US" dirty="0"/>
              <a:t> – esta abordagem faz com que ocorram </a:t>
            </a:r>
            <a:r>
              <a:rPr lang="pt-PT" altLang="en-US" dirty="0" err="1"/>
              <a:t>page</a:t>
            </a:r>
            <a:r>
              <a:rPr lang="pt-PT" altLang="en-US" dirty="0"/>
              <a:t> </a:t>
            </a:r>
            <a:r>
              <a:rPr lang="pt-PT" altLang="en-US" dirty="0" err="1"/>
              <a:t>faults</a:t>
            </a:r>
            <a:r>
              <a:rPr lang="pt-PT" altLang="en-US" dirty="0"/>
              <a:t> inicialmente, até ser estabelecido o </a:t>
            </a:r>
            <a:r>
              <a:rPr lang="pt-PT" altLang="en-US" dirty="0" err="1"/>
              <a:t>working</a:t>
            </a:r>
            <a:r>
              <a:rPr lang="pt-PT" altLang="en-US" dirty="0"/>
              <a:t> set do processo</a:t>
            </a:r>
          </a:p>
          <a:p>
            <a:pPr lvl="1"/>
            <a:r>
              <a:rPr lang="pt-PT" altLang="en-US" dirty="0"/>
              <a:t>Paginação por antecipação (</a:t>
            </a:r>
            <a:r>
              <a:rPr lang="pt-PT" altLang="en-US" i="1" dirty="0" err="1">
                <a:solidFill>
                  <a:schemeClr val="accent2"/>
                </a:solidFill>
              </a:rPr>
              <a:t>Prepaging</a:t>
            </a:r>
            <a:r>
              <a:rPr lang="pt-PT" altLang="en-US" dirty="0"/>
              <a:t>)</a:t>
            </a:r>
          </a:p>
          <a:p>
            <a:pPr lvl="2"/>
            <a:r>
              <a:rPr lang="pt-PT" altLang="en-US" dirty="0"/>
              <a:t>Antes do processo correr, o SO carrega para a memória um conjunto de páginas – a sua previsão do </a:t>
            </a:r>
            <a:r>
              <a:rPr lang="pt-PT" altLang="en-US" dirty="0" err="1"/>
              <a:t>working</a:t>
            </a:r>
            <a:r>
              <a:rPr lang="pt-PT" altLang="en-US" dirty="0"/>
              <a:t> Set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5639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Memória Virtual – Segmentação</a:t>
            </a:r>
            <a:endParaRPr lang="en-US" alt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Outro método de gestão de memória virtual é a </a:t>
            </a:r>
            <a:r>
              <a:rPr lang="pt-PT" altLang="en-US" dirty="0">
                <a:solidFill>
                  <a:schemeClr val="accent2"/>
                </a:solidFill>
              </a:rPr>
              <a:t>segmentação</a:t>
            </a:r>
          </a:p>
          <a:p>
            <a:r>
              <a:rPr lang="pt-PT" altLang="en-US" dirty="0"/>
              <a:t>A segmentação providencia diferentes espaços de endereçamento linear designados </a:t>
            </a:r>
            <a:r>
              <a:rPr lang="pt-PT" altLang="en-US" dirty="0">
                <a:solidFill>
                  <a:schemeClr val="accent2"/>
                </a:solidFill>
              </a:rPr>
              <a:t>segmentos</a:t>
            </a:r>
          </a:p>
          <a:p>
            <a:r>
              <a:rPr lang="pt-PT" altLang="en-US" dirty="0"/>
              <a:t>Um segmento é um conjunto de endereços lineares desde 0 até um máximo</a:t>
            </a:r>
          </a:p>
          <a:p>
            <a:r>
              <a:rPr lang="pt-PT" altLang="en-US" dirty="0"/>
              <a:t>Segmentos diferentes podem ter dimensões diferentes</a:t>
            </a:r>
          </a:p>
          <a:p>
            <a:r>
              <a:rPr lang="pt-PT" altLang="en-US" dirty="0"/>
              <a:t>Um processo pode possuir diferentes segmentos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72965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Memória Virtual – Segmentação</a:t>
            </a:r>
            <a:endParaRPr lang="en-US" altLang="en-US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Com o tempo, o swapping e a libertação de segmentos origina fragmentação...</a:t>
            </a:r>
            <a:endParaRPr lang="en-US" altLang="en-US"/>
          </a:p>
        </p:txBody>
      </p:sp>
      <p:graphicFrame>
        <p:nvGraphicFramePr>
          <p:cNvPr id="72708" name="Object 5"/>
          <p:cNvGraphicFramePr>
            <a:graphicFrameLocks noChangeAspect="1"/>
          </p:cNvGraphicFramePr>
          <p:nvPr>
            <p:extLst/>
          </p:nvPr>
        </p:nvGraphicFramePr>
        <p:xfrm>
          <a:off x="2675709" y="2824412"/>
          <a:ext cx="5181600" cy="363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VISIO" r:id="rId3" imgW="4940808" imgH="3462528" progId="Visio.Drawing.6">
                  <p:embed/>
                </p:oleObj>
              </mc:Choice>
              <mc:Fallback>
                <p:oleObj name="VISIO" r:id="rId3" imgW="4940808" imgH="3462528" progId="Visio.Drawing.6">
                  <p:embed/>
                  <p:pic>
                    <p:nvPicPr>
                      <p:cNvPr id="7270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5709" y="2824412"/>
                        <a:ext cx="5181600" cy="363537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18" name="Line 6"/>
          <p:cNvSpPr>
            <a:spLocks noChangeShapeType="1"/>
          </p:cNvSpPr>
          <p:nvPr/>
        </p:nvSpPr>
        <p:spPr bwMode="auto">
          <a:xfrm flipH="1" flipV="1">
            <a:off x="7476309" y="3053011"/>
            <a:ext cx="1219200" cy="213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243719" name="Line 7"/>
          <p:cNvSpPr>
            <a:spLocks noChangeShapeType="1"/>
          </p:cNvSpPr>
          <p:nvPr/>
        </p:nvSpPr>
        <p:spPr bwMode="auto">
          <a:xfrm flipH="1" flipV="1">
            <a:off x="7476309" y="4043611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243720" name="Line 8"/>
          <p:cNvSpPr>
            <a:spLocks noChangeShapeType="1"/>
          </p:cNvSpPr>
          <p:nvPr/>
        </p:nvSpPr>
        <p:spPr bwMode="auto">
          <a:xfrm flipH="1" flipV="1">
            <a:off x="7476309" y="5186611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243721" name="Text Box 9"/>
          <p:cNvSpPr txBox="1">
            <a:spLocks noChangeArrowheads="1"/>
          </p:cNvSpPr>
          <p:nvPr/>
        </p:nvSpPr>
        <p:spPr bwMode="auto">
          <a:xfrm>
            <a:off x="8162109" y="5262812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en-US" sz="2000"/>
              <a:t>Fragmentação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5884731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Memória Virtual – Segmentação</a:t>
            </a:r>
            <a:endParaRPr lang="en-US" altLang="en-US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A gestão de memória segmentada é feita com recurso a tabelas de descritores de segmentos</a:t>
            </a:r>
            <a:endParaRPr lang="en-US" altLang="en-US"/>
          </a:p>
        </p:txBody>
      </p:sp>
      <p:graphicFrame>
        <p:nvGraphicFramePr>
          <p:cNvPr id="73732" name="Object 5"/>
          <p:cNvGraphicFramePr>
            <a:graphicFrameLocks noChangeAspect="1"/>
          </p:cNvGraphicFramePr>
          <p:nvPr>
            <p:extLst/>
          </p:nvPr>
        </p:nvGraphicFramePr>
        <p:xfrm>
          <a:off x="3762103" y="2712722"/>
          <a:ext cx="6673896" cy="2504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9" name="VISIO" r:id="rId3" imgW="7601712" imgH="2852928" progId="Visio.Drawing.6">
                  <p:embed/>
                </p:oleObj>
              </mc:Choice>
              <mc:Fallback>
                <p:oleObj name="VISIO" r:id="rId3" imgW="7601712" imgH="2852928" progId="Visio.Drawing.6">
                  <p:embed/>
                  <p:pic>
                    <p:nvPicPr>
                      <p:cNvPr id="7373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103" y="2712722"/>
                        <a:ext cx="6673896" cy="250462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6"/>
          <p:cNvGraphicFramePr>
            <a:graphicFrameLocks noChangeAspect="1"/>
          </p:cNvGraphicFramePr>
          <p:nvPr>
            <p:extLst/>
          </p:nvPr>
        </p:nvGraphicFramePr>
        <p:xfrm>
          <a:off x="2394858" y="5269603"/>
          <a:ext cx="5194300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0" name="VISIO" r:id="rId5" imgW="5190744" imgH="1304544" progId="Visio.Drawing.6">
                  <p:embed/>
                </p:oleObj>
              </mc:Choice>
              <mc:Fallback>
                <p:oleObj name="VISIO" r:id="rId5" imgW="5190744" imgH="1304544" progId="Visio.Drawing.6">
                  <p:embed/>
                  <p:pic>
                    <p:nvPicPr>
                      <p:cNvPr id="7373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4858" y="5269603"/>
                        <a:ext cx="5194300" cy="130651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97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Sistemas multi-programados</a:t>
            </a:r>
            <a:endParaRPr lang="en-US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Partições fixas</a:t>
            </a:r>
          </a:p>
          <a:p>
            <a:pPr lvl="1"/>
            <a:r>
              <a:rPr lang="pt-PT" altLang="en-US" dirty="0"/>
              <a:t>Memória dividida em </a:t>
            </a:r>
            <a:r>
              <a:rPr lang="pt-PT" altLang="en-US" dirty="0">
                <a:solidFill>
                  <a:schemeClr val="accent2"/>
                </a:solidFill>
              </a:rPr>
              <a:t>várias partições de dimensão fixa</a:t>
            </a:r>
            <a:r>
              <a:rPr lang="pt-PT" altLang="en-US" dirty="0"/>
              <a:t>, definidas inicialmente pelo gestor de sistema</a:t>
            </a:r>
          </a:p>
          <a:p>
            <a:pPr lvl="1"/>
            <a:r>
              <a:rPr lang="pt-PT" altLang="en-US" dirty="0"/>
              <a:t>Cada programa é carregado numa partição </a:t>
            </a:r>
            <a:br>
              <a:rPr lang="pt-PT" altLang="en-US" dirty="0"/>
            </a:br>
            <a:r>
              <a:rPr lang="pt-PT" altLang="en-US" dirty="0"/>
              <a:t>com uma dimensão adequada</a:t>
            </a:r>
          </a:p>
          <a:p>
            <a:pPr lvl="1"/>
            <a:r>
              <a:rPr lang="pt-PT" altLang="en-US" dirty="0"/>
              <a:t>Fragmentação da memória</a:t>
            </a:r>
          </a:p>
          <a:p>
            <a:pPr lvl="2"/>
            <a:r>
              <a:rPr lang="pt-PT" altLang="en-US" dirty="0">
                <a:solidFill>
                  <a:schemeClr val="accent2"/>
                </a:solidFill>
              </a:rPr>
              <a:t>Interna </a:t>
            </a:r>
            <a:r>
              <a:rPr lang="pt-PT" altLang="en-US" dirty="0"/>
              <a:t>– espaço desperdiçado </a:t>
            </a:r>
            <a:br>
              <a:rPr lang="pt-PT" altLang="en-US" dirty="0"/>
            </a:br>
            <a:r>
              <a:rPr lang="pt-PT" altLang="en-US" dirty="0"/>
              <a:t>dentro de cada partição</a:t>
            </a:r>
          </a:p>
          <a:p>
            <a:pPr lvl="2"/>
            <a:r>
              <a:rPr lang="pt-PT" altLang="en-US" dirty="0">
                <a:solidFill>
                  <a:schemeClr val="accent2"/>
                </a:solidFill>
              </a:rPr>
              <a:t>Externa</a:t>
            </a:r>
            <a:r>
              <a:rPr lang="pt-PT" altLang="en-US" dirty="0"/>
              <a:t> – partições inteiras </a:t>
            </a:r>
            <a:br>
              <a:rPr lang="pt-PT" altLang="en-US" dirty="0"/>
            </a:br>
            <a:r>
              <a:rPr lang="pt-PT" altLang="en-US" dirty="0"/>
              <a:t>desperdiçadas</a:t>
            </a:r>
          </a:p>
          <a:p>
            <a:pPr lvl="1"/>
            <a:r>
              <a:rPr lang="pt-PT" altLang="en-US" dirty="0"/>
              <a:t>Formas de implementação</a:t>
            </a:r>
            <a:endParaRPr lang="en-US" altLang="en-US" dirty="0"/>
          </a:p>
          <a:p>
            <a:pPr lvl="2"/>
            <a:r>
              <a:rPr lang="en-US" altLang="en-US" dirty="0" err="1"/>
              <a:t>Múltiplas</a:t>
            </a:r>
            <a:r>
              <a:rPr lang="en-US" altLang="en-US" dirty="0"/>
              <a:t> </a:t>
            </a:r>
            <a:r>
              <a:rPr lang="en-US" altLang="en-US" dirty="0" err="1"/>
              <a:t>filas</a:t>
            </a:r>
            <a:endParaRPr lang="en-US" altLang="en-US" dirty="0"/>
          </a:p>
          <a:p>
            <a:pPr lvl="2"/>
            <a:r>
              <a:rPr lang="en-US" altLang="en-US" dirty="0"/>
              <a:t>Fila </a:t>
            </a:r>
            <a:r>
              <a:rPr lang="en-US" altLang="en-US" dirty="0" err="1"/>
              <a:t>única</a:t>
            </a:r>
            <a:endParaRPr lang="pt-PT" altLang="en-US" dirty="0"/>
          </a:p>
        </p:txBody>
      </p:sp>
      <p:grpSp>
        <p:nvGrpSpPr>
          <p:cNvPr id="8" name="Group 49">
            <a:extLst>
              <a:ext uri="{FF2B5EF4-FFF2-40B4-BE49-F238E27FC236}">
                <a16:creationId xmlns:a16="http://schemas.microsoft.com/office/drawing/2014/main" id="{173371E7-583D-4142-8FE1-FFC178952396}"/>
              </a:ext>
            </a:extLst>
          </p:cNvPr>
          <p:cNvGrpSpPr>
            <a:grpSpLocks/>
          </p:cNvGrpSpPr>
          <p:nvPr/>
        </p:nvGrpSpPr>
        <p:grpSpPr bwMode="auto">
          <a:xfrm>
            <a:off x="9180755" y="3120644"/>
            <a:ext cx="2790825" cy="3544888"/>
            <a:chOff x="1027" y="1619"/>
            <a:chExt cx="1758" cy="2233"/>
          </a:xfrm>
        </p:grpSpPr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98DECB78-7936-0B40-8E7E-F81BC30BE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695"/>
              <a:ext cx="705" cy="26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/>
                <a:t>Partição 3</a:t>
              </a:r>
              <a:endParaRPr lang="en-US" altLang="en-US" sz="1400"/>
            </a:p>
          </p:txBody>
        </p:sp>
        <p:sp>
          <p:nvSpPr>
            <p:cNvPr id="10" name="Rectangle 26">
              <a:extLst>
                <a:ext uri="{FF2B5EF4-FFF2-40B4-BE49-F238E27FC236}">
                  <a16:creationId xmlns:a16="http://schemas.microsoft.com/office/drawing/2014/main" id="{A183E293-0A18-7146-8F5D-1B26CFA42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962"/>
              <a:ext cx="705" cy="53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/>
                <a:t>Partição 2</a:t>
              </a:r>
              <a:endParaRPr lang="en-US" altLang="en-US" sz="1400"/>
            </a:p>
          </p:txBody>
        </p:sp>
        <p:sp>
          <p:nvSpPr>
            <p:cNvPr id="11" name="Rectangle 27">
              <a:extLst>
                <a:ext uri="{FF2B5EF4-FFF2-40B4-BE49-F238E27FC236}">
                  <a16:creationId xmlns:a16="http://schemas.microsoft.com/office/drawing/2014/main" id="{90CC8A38-F5D9-C045-A5FA-CC754209D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496"/>
              <a:ext cx="705" cy="99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/>
                <a:t>Partição 1</a:t>
              </a:r>
              <a:endParaRPr lang="en-US" altLang="en-US" sz="1400"/>
            </a:p>
          </p:txBody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E59977A9-997E-C34C-8017-5E0572AA9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488"/>
              <a:ext cx="705" cy="26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>
                  <a:ea typeface="ＭＳ Ｐゴシック" charset="0"/>
                </a:rPr>
                <a:t>Sistema</a:t>
              </a:r>
              <a:br>
                <a:rPr lang="pt-PT" sz="1400">
                  <a:ea typeface="ＭＳ Ｐゴシック" charset="0"/>
                </a:rPr>
              </a:br>
              <a:r>
                <a:rPr lang="pt-PT" sz="1400">
                  <a:ea typeface="ＭＳ Ｐゴシック" charset="0"/>
                </a:rPr>
                <a:t>Operativo</a:t>
              </a:r>
              <a:endParaRPr lang="en-US" sz="1400">
                <a:ea typeface="ＭＳ Ｐゴシック" charset="0"/>
              </a:endParaRPr>
            </a:p>
          </p:txBody>
        </p:sp>
        <p:sp>
          <p:nvSpPr>
            <p:cNvPr id="13" name="Text Box 29">
              <a:extLst>
                <a:ext uri="{FF2B5EF4-FFF2-40B4-BE49-F238E27FC236}">
                  <a16:creationId xmlns:a16="http://schemas.microsoft.com/office/drawing/2014/main" id="{3AF672AB-E1F6-2B44-9584-986357A24F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3" y="3679"/>
              <a:ext cx="3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>
                  <a:ea typeface="ＭＳ Ｐゴシック" charset="0"/>
                </a:rPr>
                <a:t>0K</a:t>
              </a:r>
              <a:endParaRPr lang="en-US" sz="1200">
                <a:ea typeface="ＭＳ Ｐゴシック" charset="0"/>
              </a:endParaRPr>
            </a:p>
          </p:txBody>
        </p:sp>
        <p:sp>
          <p:nvSpPr>
            <p:cNvPr id="14" name="Text Box 30">
              <a:extLst>
                <a:ext uri="{FF2B5EF4-FFF2-40B4-BE49-F238E27FC236}">
                  <a16:creationId xmlns:a16="http://schemas.microsoft.com/office/drawing/2014/main" id="{7DAD32C1-B417-7F40-A67A-592A2BAEE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3" y="3412"/>
              <a:ext cx="3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>
                  <a:ea typeface="ＭＳ Ｐゴシック" charset="0"/>
                </a:rPr>
                <a:t>100K</a:t>
              </a:r>
              <a:endParaRPr lang="en-US" sz="1200">
                <a:ea typeface="ＭＳ Ｐゴシック" charset="0"/>
              </a:endParaRPr>
            </a:p>
          </p:txBody>
        </p:sp>
        <p:sp>
          <p:nvSpPr>
            <p:cNvPr id="15" name="Text Box 31">
              <a:extLst>
                <a:ext uri="{FF2B5EF4-FFF2-40B4-BE49-F238E27FC236}">
                  <a16:creationId xmlns:a16="http://schemas.microsoft.com/office/drawing/2014/main" id="{BE6C3DFD-9E80-F947-A52E-5EF5730E88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3" y="2420"/>
              <a:ext cx="3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>
                  <a:ea typeface="ＭＳ Ｐゴシック" charset="0"/>
                </a:rPr>
                <a:t>500K</a:t>
              </a:r>
              <a:endParaRPr lang="en-US" sz="1200">
                <a:ea typeface="ＭＳ Ｐゴシック" charset="0"/>
              </a:endParaRPr>
            </a:p>
          </p:txBody>
        </p:sp>
        <p:sp>
          <p:nvSpPr>
            <p:cNvPr id="16" name="Text Box 32">
              <a:extLst>
                <a:ext uri="{FF2B5EF4-FFF2-40B4-BE49-F238E27FC236}">
                  <a16:creationId xmlns:a16="http://schemas.microsoft.com/office/drawing/2014/main" id="{556F536F-7639-1148-BC5D-042B4F944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3" y="1886"/>
              <a:ext cx="3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>
                  <a:ea typeface="ＭＳ Ｐゴシック" charset="0"/>
                </a:rPr>
                <a:t>700K</a:t>
              </a:r>
              <a:endParaRPr lang="en-US" sz="1200">
                <a:ea typeface="ＭＳ Ｐゴシック" charset="0"/>
              </a:endParaRPr>
            </a:p>
          </p:txBody>
        </p:sp>
        <p:sp>
          <p:nvSpPr>
            <p:cNvPr id="17" name="Text Box 33">
              <a:extLst>
                <a:ext uri="{FF2B5EF4-FFF2-40B4-BE49-F238E27FC236}">
                  <a16:creationId xmlns:a16="http://schemas.microsoft.com/office/drawing/2014/main" id="{684D7FA9-FBE6-1745-A080-ACEC7F4CF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3" y="1619"/>
              <a:ext cx="3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>
                  <a:ea typeface="ＭＳ Ｐゴシック" charset="0"/>
                </a:rPr>
                <a:t>800K</a:t>
              </a:r>
              <a:endParaRPr lang="en-US" sz="1200">
                <a:ea typeface="ＭＳ Ｐゴシック" charset="0"/>
              </a:endParaRPr>
            </a:p>
          </p:txBody>
        </p:sp>
        <p:sp>
          <p:nvSpPr>
            <p:cNvPr id="18" name="Rectangle 34">
              <a:extLst>
                <a:ext uri="{FF2B5EF4-FFF2-40B4-BE49-F238E27FC236}">
                  <a16:creationId xmlns:a16="http://schemas.microsoft.com/office/drawing/2014/main" id="{8A7315CE-7C43-EC41-B157-84FF6C56F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" y="1748"/>
              <a:ext cx="196" cy="15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9" name="Rectangle 35">
              <a:extLst>
                <a:ext uri="{FF2B5EF4-FFF2-40B4-BE49-F238E27FC236}">
                  <a16:creationId xmlns:a16="http://schemas.microsoft.com/office/drawing/2014/main" id="{A29FBA15-F362-3348-8998-FC84B6E18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" y="1748"/>
              <a:ext cx="196" cy="15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0" name="Line 36">
              <a:extLst>
                <a:ext uri="{FF2B5EF4-FFF2-40B4-BE49-F238E27FC236}">
                  <a16:creationId xmlns:a16="http://schemas.microsoft.com/office/drawing/2014/main" id="{43F82D56-AB6A-F14A-A18B-73587D3875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3" y="1824"/>
              <a:ext cx="1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1" name="Rectangle 37">
              <a:extLst>
                <a:ext uri="{FF2B5EF4-FFF2-40B4-BE49-F238E27FC236}">
                  <a16:creationId xmlns:a16="http://schemas.microsoft.com/office/drawing/2014/main" id="{418C209F-811E-464A-AF26-7A9A329A3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" y="2180"/>
              <a:ext cx="196" cy="15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2" name="Rectangle 40">
              <a:extLst>
                <a:ext uri="{FF2B5EF4-FFF2-40B4-BE49-F238E27FC236}">
                  <a16:creationId xmlns:a16="http://schemas.microsoft.com/office/drawing/2014/main" id="{2229056D-4F1A-974C-B14A-04344FE98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" y="2900"/>
              <a:ext cx="196" cy="15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3" name="Rectangle 41">
              <a:extLst>
                <a:ext uri="{FF2B5EF4-FFF2-40B4-BE49-F238E27FC236}">
                  <a16:creationId xmlns:a16="http://schemas.microsoft.com/office/drawing/2014/main" id="{DA5FBE73-86B2-344F-B3EF-65A3A25DC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" y="2900"/>
              <a:ext cx="196" cy="15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4" name="Line 42">
              <a:extLst>
                <a:ext uri="{FF2B5EF4-FFF2-40B4-BE49-F238E27FC236}">
                  <a16:creationId xmlns:a16="http://schemas.microsoft.com/office/drawing/2014/main" id="{05F8B589-45B2-674C-895D-3AAAB66AE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3" y="2976"/>
              <a:ext cx="1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5" name="Line 44">
              <a:extLst>
                <a:ext uri="{FF2B5EF4-FFF2-40B4-BE49-F238E27FC236}">
                  <a16:creationId xmlns:a16="http://schemas.microsoft.com/office/drawing/2014/main" id="{D411D2BE-7200-C745-A5FF-EF56168F35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8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6" name="Line 45">
              <a:extLst>
                <a:ext uri="{FF2B5EF4-FFF2-40B4-BE49-F238E27FC236}">
                  <a16:creationId xmlns:a16="http://schemas.microsoft.com/office/drawing/2014/main" id="{4DD7DC5F-415D-8849-AE96-701C570A82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2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7" name="Line 46">
              <a:extLst>
                <a:ext uri="{FF2B5EF4-FFF2-40B4-BE49-F238E27FC236}">
                  <a16:creationId xmlns:a16="http://schemas.microsoft.com/office/drawing/2014/main" id="{68E125E6-EB9A-6849-83EB-575EB2BA6B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9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grpSp>
        <p:nvGrpSpPr>
          <p:cNvPr id="28" name="Group 50">
            <a:extLst>
              <a:ext uri="{FF2B5EF4-FFF2-40B4-BE49-F238E27FC236}">
                <a16:creationId xmlns:a16="http://schemas.microsoft.com/office/drawing/2014/main" id="{73F007BF-D385-1846-A51D-713F5CE01BD9}"/>
              </a:ext>
            </a:extLst>
          </p:cNvPr>
          <p:cNvGrpSpPr>
            <a:grpSpLocks/>
          </p:cNvGrpSpPr>
          <p:nvPr/>
        </p:nvGrpSpPr>
        <p:grpSpPr bwMode="auto">
          <a:xfrm>
            <a:off x="5258583" y="3120644"/>
            <a:ext cx="3514725" cy="3544888"/>
            <a:chOff x="3306" y="1488"/>
            <a:chExt cx="2214" cy="2233"/>
          </a:xfrm>
        </p:grpSpPr>
        <p:sp>
          <p:nvSpPr>
            <p:cNvPr id="29" name="Rectangle 5">
              <a:extLst>
                <a:ext uri="{FF2B5EF4-FFF2-40B4-BE49-F238E27FC236}">
                  <a16:creationId xmlns:a16="http://schemas.microsoft.com/office/drawing/2014/main" id="{0C5FD074-827F-B445-A95D-E85C0BF0B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3" y="1564"/>
              <a:ext cx="705" cy="26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 dirty="0"/>
                <a:t>Partição 3</a:t>
              </a:r>
              <a:endParaRPr lang="en-US" altLang="en-US" sz="1400" dirty="0"/>
            </a:p>
          </p:txBody>
        </p:sp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83125F53-129D-954C-8783-2174B07C5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3" y="1831"/>
              <a:ext cx="705" cy="53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/>
                <a:t>Partição 2</a:t>
              </a:r>
              <a:endParaRPr lang="en-US" altLang="en-US" sz="1400"/>
            </a:p>
          </p:txBody>
        </p:sp>
        <p:sp>
          <p:nvSpPr>
            <p:cNvPr id="31" name="Rectangle 7">
              <a:extLst>
                <a:ext uri="{FF2B5EF4-FFF2-40B4-BE49-F238E27FC236}">
                  <a16:creationId xmlns:a16="http://schemas.microsoft.com/office/drawing/2014/main" id="{541D442A-2688-CB40-8687-D79DA0667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3" y="2365"/>
              <a:ext cx="705" cy="99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/>
                <a:t>Partição 1</a:t>
              </a:r>
              <a:endParaRPr lang="en-US" altLang="en-US" sz="1400"/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5ADF893F-17EC-EF45-9FFF-23F936079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3" y="3357"/>
              <a:ext cx="705" cy="26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400" dirty="0">
                  <a:ea typeface="ＭＳ Ｐゴシック" charset="0"/>
                </a:rPr>
                <a:t>Sistema</a:t>
              </a:r>
              <a:br>
                <a:rPr lang="pt-PT" sz="1400" dirty="0">
                  <a:ea typeface="ＭＳ Ｐゴシック" charset="0"/>
                </a:rPr>
              </a:br>
              <a:r>
                <a:rPr lang="pt-PT" sz="1400" dirty="0">
                  <a:ea typeface="ＭＳ Ｐゴシック" charset="0"/>
                </a:rPr>
                <a:t>Operativo</a:t>
              </a:r>
              <a:endParaRPr lang="en-US" sz="1400" dirty="0">
                <a:ea typeface="ＭＳ Ｐゴシック" charset="0"/>
              </a:endParaRPr>
            </a:p>
          </p:txBody>
        </p:sp>
        <p:sp>
          <p:nvSpPr>
            <p:cNvPr id="33" name="Text Box 9">
              <a:extLst>
                <a:ext uri="{FF2B5EF4-FFF2-40B4-BE49-F238E27FC236}">
                  <a16:creationId xmlns:a16="http://schemas.microsoft.com/office/drawing/2014/main" id="{0A0A7709-2DF3-B14E-B7BD-B7B22C2F5D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8" y="3548"/>
              <a:ext cx="3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>
                  <a:ea typeface="ＭＳ Ｐゴシック" charset="0"/>
                </a:rPr>
                <a:t>0K</a:t>
              </a:r>
              <a:endParaRPr lang="en-US" sz="1200">
                <a:ea typeface="ＭＳ Ｐゴシック" charset="0"/>
              </a:endParaRPr>
            </a:p>
          </p:txBody>
        </p:sp>
        <p:sp>
          <p:nvSpPr>
            <p:cNvPr id="34" name="Text Box 10">
              <a:extLst>
                <a:ext uri="{FF2B5EF4-FFF2-40B4-BE49-F238E27FC236}">
                  <a16:creationId xmlns:a16="http://schemas.microsoft.com/office/drawing/2014/main" id="{09571E33-C1F7-7E4E-A70E-8F24931BAD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8" y="3281"/>
              <a:ext cx="3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>
                  <a:ea typeface="ＭＳ Ｐゴシック" charset="0"/>
                </a:rPr>
                <a:t>100K</a:t>
              </a:r>
              <a:endParaRPr lang="en-US" sz="1200">
                <a:ea typeface="ＭＳ Ｐゴシック" charset="0"/>
              </a:endParaRPr>
            </a:p>
          </p:txBody>
        </p:sp>
        <p:sp>
          <p:nvSpPr>
            <p:cNvPr id="35" name="Text Box 11">
              <a:extLst>
                <a:ext uri="{FF2B5EF4-FFF2-40B4-BE49-F238E27FC236}">
                  <a16:creationId xmlns:a16="http://schemas.microsoft.com/office/drawing/2014/main" id="{854A52B8-EAC9-DD4D-B663-2932360CFA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8" y="2289"/>
              <a:ext cx="3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>
                  <a:ea typeface="ＭＳ Ｐゴシック" charset="0"/>
                </a:rPr>
                <a:t>500K</a:t>
              </a:r>
              <a:endParaRPr lang="en-US" sz="1200">
                <a:ea typeface="ＭＳ Ｐゴシック" charset="0"/>
              </a:endParaRPr>
            </a:p>
          </p:txBody>
        </p:sp>
        <p:sp>
          <p:nvSpPr>
            <p:cNvPr id="36" name="Text Box 12">
              <a:extLst>
                <a:ext uri="{FF2B5EF4-FFF2-40B4-BE49-F238E27FC236}">
                  <a16:creationId xmlns:a16="http://schemas.microsoft.com/office/drawing/2014/main" id="{2D2BD7D5-4B31-1240-BF2B-697507A21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8" y="1755"/>
              <a:ext cx="3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>
                  <a:ea typeface="ＭＳ Ｐゴシック" charset="0"/>
                </a:rPr>
                <a:t>700K</a:t>
              </a:r>
              <a:endParaRPr lang="en-US" sz="1200">
                <a:ea typeface="ＭＳ Ｐゴシック" charset="0"/>
              </a:endParaRPr>
            </a:p>
          </p:txBody>
        </p:sp>
        <p:sp>
          <p:nvSpPr>
            <p:cNvPr id="37" name="Text Box 13">
              <a:extLst>
                <a:ext uri="{FF2B5EF4-FFF2-40B4-BE49-F238E27FC236}">
                  <a16:creationId xmlns:a16="http://schemas.microsoft.com/office/drawing/2014/main" id="{65B8AD8D-FEB0-9C44-B7BC-DFC4893C23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8" y="1488"/>
              <a:ext cx="3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200">
                  <a:ea typeface="ＭＳ Ｐゴシック" charset="0"/>
                </a:rPr>
                <a:t>800K</a:t>
              </a:r>
              <a:endParaRPr lang="en-US" sz="1200">
                <a:ea typeface="ＭＳ Ｐゴシック" charset="0"/>
              </a:endParaRPr>
            </a:p>
          </p:txBody>
        </p:sp>
        <p:sp>
          <p:nvSpPr>
            <p:cNvPr id="38" name="Rectangle 15">
              <a:extLst>
                <a:ext uri="{FF2B5EF4-FFF2-40B4-BE49-F238E27FC236}">
                  <a16:creationId xmlns:a16="http://schemas.microsoft.com/office/drawing/2014/main" id="{63C65B19-B5C8-DB49-B444-EC961DC21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2" y="2365"/>
              <a:ext cx="196" cy="15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39" name="Rectangle 16">
              <a:extLst>
                <a:ext uri="{FF2B5EF4-FFF2-40B4-BE49-F238E27FC236}">
                  <a16:creationId xmlns:a16="http://schemas.microsoft.com/office/drawing/2014/main" id="{12F601F0-B072-3A45-A9FD-F4DBC21B2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9" y="2365"/>
              <a:ext cx="196" cy="15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40" name="Line 21">
              <a:extLst>
                <a:ext uri="{FF2B5EF4-FFF2-40B4-BE49-F238E27FC236}">
                  <a16:creationId xmlns:a16="http://schemas.microsoft.com/office/drawing/2014/main" id="{CCE48A80-0771-514B-8576-20397EDCD5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5" y="2441"/>
              <a:ext cx="1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41" name="Line 22">
              <a:extLst>
                <a:ext uri="{FF2B5EF4-FFF2-40B4-BE49-F238E27FC236}">
                  <a16:creationId xmlns:a16="http://schemas.microsoft.com/office/drawing/2014/main" id="{D0BDD894-52AB-514E-B012-5319D6FBF2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717"/>
              <a:ext cx="335" cy="7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42" name="Line 23">
              <a:extLst>
                <a:ext uri="{FF2B5EF4-FFF2-40B4-BE49-F238E27FC236}">
                  <a16:creationId xmlns:a16="http://schemas.microsoft.com/office/drawing/2014/main" id="{B499C8FF-D211-CB41-9008-9515945DA8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2112"/>
              <a:ext cx="335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43" name="Line 24">
              <a:extLst>
                <a:ext uri="{FF2B5EF4-FFF2-40B4-BE49-F238E27FC236}">
                  <a16:creationId xmlns:a16="http://schemas.microsoft.com/office/drawing/2014/main" id="{AD295625-3812-AD42-965E-0DB9B10F9A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448"/>
              <a:ext cx="335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44" name="Rectangle 47">
              <a:extLst>
                <a:ext uri="{FF2B5EF4-FFF2-40B4-BE49-F238E27FC236}">
                  <a16:creationId xmlns:a16="http://schemas.microsoft.com/office/drawing/2014/main" id="{7C1212B5-21A3-DC4D-80EF-C7BC5F241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" y="2365"/>
              <a:ext cx="196" cy="15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45" name="Line 48">
              <a:extLst>
                <a:ext uri="{FF2B5EF4-FFF2-40B4-BE49-F238E27FC236}">
                  <a16:creationId xmlns:a16="http://schemas.microsoft.com/office/drawing/2014/main" id="{A2BA219D-6C12-0048-B0B8-AACA32F554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2" y="2441"/>
              <a:ext cx="1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sp>
        <p:nvSpPr>
          <p:cNvPr id="46" name="Text Box 51">
            <a:extLst>
              <a:ext uri="{FF2B5EF4-FFF2-40B4-BE49-F238E27FC236}">
                <a16:creationId xmlns:a16="http://schemas.microsoft.com/office/drawing/2014/main" id="{1E7126E8-7ED6-A64D-B67D-DA5CC3567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7263" y="2842415"/>
            <a:ext cx="20318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600" b="1" dirty="0"/>
              <a:t>Múltiplas filas</a:t>
            </a:r>
            <a:endParaRPr lang="en-US" altLang="en-US" sz="1600" b="1" dirty="0"/>
          </a:p>
        </p:txBody>
      </p:sp>
      <p:sp>
        <p:nvSpPr>
          <p:cNvPr id="47" name="Text Box 52">
            <a:extLst>
              <a:ext uri="{FF2B5EF4-FFF2-40B4-BE49-F238E27FC236}">
                <a16:creationId xmlns:a16="http://schemas.microsoft.com/office/drawing/2014/main" id="{3C7FEA52-74A3-B94B-B39B-48F137C6D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011" y="2862599"/>
            <a:ext cx="20318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600" b="1" dirty="0"/>
              <a:t>Fila única</a:t>
            </a:r>
            <a:endParaRPr lang="en-US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238719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Memória Virtual – Segmentação</a:t>
            </a:r>
            <a:endParaRPr lang="en-US" alt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Vantagens:</a:t>
            </a:r>
          </a:p>
          <a:p>
            <a:pPr lvl="1"/>
            <a:r>
              <a:rPr lang="pt-PT" altLang="en-US" dirty="0"/>
              <a:t>Fácil implementação de partilha de dados</a:t>
            </a:r>
          </a:p>
          <a:p>
            <a:pPr lvl="1"/>
            <a:r>
              <a:rPr lang="pt-PT" altLang="en-US" dirty="0"/>
              <a:t>Divisão de um processo em segmentos diferentes (e.g., código, </a:t>
            </a:r>
            <a:r>
              <a:rPr lang="pt-PT" altLang="en-US" i="1" dirty="0" err="1"/>
              <a:t>heap</a:t>
            </a:r>
            <a:r>
              <a:rPr lang="pt-PT" altLang="en-US" dirty="0"/>
              <a:t>, </a:t>
            </a:r>
            <a:r>
              <a:rPr lang="pt-PT" altLang="en-US" i="1" dirty="0" err="1"/>
              <a:t>stack</a:t>
            </a:r>
            <a:r>
              <a:rPr lang="pt-PT" altLang="en-US" dirty="0"/>
              <a:t>)</a:t>
            </a:r>
          </a:p>
          <a:p>
            <a:pPr lvl="1"/>
            <a:r>
              <a:rPr lang="pt-PT" altLang="en-US" dirty="0"/>
              <a:t>Múltiplos espaços de endereçamento linear por processo</a:t>
            </a:r>
          </a:p>
          <a:p>
            <a:r>
              <a:rPr lang="pt-PT" altLang="en-US" dirty="0"/>
              <a:t>Desvantagens:</a:t>
            </a:r>
          </a:p>
          <a:p>
            <a:pPr lvl="1"/>
            <a:r>
              <a:rPr lang="pt-PT" altLang="en-US" dirty="0"/>
              <a:t>Maior fragmentação da memória</a:t>
            </a:r>
          </a:p>
          <a:p>
            <a:pPr lvl="1"/>
            <a:r>
              <a:rPr lang="pt-PT" altLang="en-US" dirty="0"/>
              <a:t>Impossibilidade de se definirem segmentos maiores do que a memória física (a não ser que se utilize também paginação ou </a:t>
            </a:r>
            <a:r>
              <a:rPr lang="pt-PT" altLang="en-US" i="1" dirty="0" err="1"/>
              <a:t>overlays</a:t>
            </a:r>
            <a:r>
              <a:rPr lang="pt-PT" altLang="en-US" dirty="0"/>
              <a:t>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62826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Memória Virtual – Misto</a:t>
            </a:r>
            <a:endParaRPr lang="en-US" alt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De forma a tirar partido da paginação e da segmentação pode-se utilizar um esquema misto</a:t>
            </a:r>
          </a:p>
          <a:p>
            <a:r>
              <a:rPr lang="pt-PT" altLang="en-US" dirty="0"/>
              <a:t>A um esquema misto também se costuma dar o nome </a:t>
            </a:r>
            <a:r>
              <a:rPr lang="pt-PT" altLang="en-US" dirty="0">
                <a:solidFill>
                  <a:schemeClr val="accent2"/>
                </a:solidFill>
              </a:rPr>
              <a:t>segmentação com paginação</a:t>
            </a:r>
          </a:p>
          <a:p>
            <a:r>
              <a:rPr lang="pt-PT" altLang="en-US" dirty="0"/>
              <a:t>Um esquema misto era utilizado no sistema operativo </a:t>
            </a:r>
            <a:r>
              <a:rPr lang="pt-PT" altLang="en-US" i="1" dirty="0" err="1">
                <a:solidFill>
                  <a:schemeClr val="accent2"/>
                </a:solidFill>
              </a:rPr>
              <a:t>Multics</a:t>
            </a:r>
            <a:endParaRPr lang="pt-PT" altLang="en-US" i="1" dirty="0">
              <a:solidFill>
                <a:schemeClr val="accent2"/>
              </a:solidFill>
            </a:endParaRPr>
          </a:p>
          <a:p>
            <a:r>
              <a:rPr lang="pt-PT" altLang="en-US" dirty="0"/>
              <a:t>O processador Pentium também contém suporte para este tipo de esquema, mas os SO Linux e Windows não tiram partido desta potencialidade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9554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Memória Virtual – Misto</a:t>
            </a:r>
            <a:endParaRPr lang="en-US" altLang="en-US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Vantagem:</a:t>
            </a:r>
          </a:p>
          <a:p>
            <a:pPr lvl="1"/>
            <a:r>
              <a:rPr lang="pt-PT" altLang="en-US"/>
              <a:t>Elimina as desvantagens de um esquema puro de segmentação, mas mantém as suas vantagens</a:t>
            </a:r>
          </a:p>
          <a:p>
            <a:r>
              <a:rPr lang="pt-PT" altLang="en-US"/>
              <a:t>Desvantagens:</a:t>
            </a:r>
          </a:p>
          <a:p>
            <a:pPr lvl="1"/>
            <a:r>
              <a:rPr lang="pt-PT" altLang="en-US"/>
              <a:t>Maior complexidade das MMUs</a:t>
            </a:r>
          </a:p>
          <a:p>
            <a:pPr lvl="1"/>
            <a:r>
              <a:rPr lang="pt-PT" altLang="en-US"/>
              <a:t>Mais acessos à memória para conversão de endereços virtuais em físicos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7648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Gestão de Memória – UNIX</a:t>
            </a:r>
            <a:endParaRPr lang="en-US" alt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As primeiras versões do UNIX utilizavam gestão de memória baseadas em segmentação (partições variáveis) e </a:t>
            </a:r>
            <a:r>
              <a:rPr lang="pt-PT" altLang="en-US" dirty="0" err="1"/>
              <a:t>swapping</a:t>
            </a:r>
            <a:endParaRPr lang="pt-PT" altLang="en-US" dirty="0"/>
          </a:p>
          <a:p>
            <a:r>
              <a:rPr lang="pt-PT" altLang="en-US" dirty="0"/>
              <a:t>Atualmente, praticamente todas as versões do UNIX utilizam memória virtual paginada</a:t>
            </a:r>
          </a:p>
          <a:p>
            <a:r>
              <a:rPr lang="pt-PT" altLang="en-US" dirty="0"/>
              <a:t>Processos responsáveis pela gestão de memória</a:t>
            </a:r>
          </a:p>
          <a:p>
            <a:pPr lvl="1"/>
            <a:r>
              <a:rPr lang="pt-PT" altLang="en-US" dirty="0" err="1">
                <a:solidFill>
                  <a:schemeClr val="accent2"/>
                </a:solidFill>
              </a:rPr>
              <a:t>page</a:t>
            </a:r>
            <a:r>
              <a:rPr lang="pt-PT" altLang="en-US" dirty="0">
                <a:solidFill>
                  <a:schemeClr val="accent2"/>
                </a:solidFill>
              </a:rPr>
              <a:t> </a:t>
            </a:r>
            <a:r>
              <a:rPr lang="pt-PT" altLang="en-US" dirty="0" err="1">
                <a:solidFill>
                  <a:schemeClr val="accent2"/>
                </a:solidFill>
              </a:rPr>
              <a:t>daemon</a:t>
            </a:r>
            <a:r>
              <a:rPr lang="pt-PT" altLang="en-US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– gere as </a:t>
            </a:r>
            <a:r>
              <a:rPr lang="pt-PT" altLang="en-US" i="1" dirty="0" err="1">
                <a:solidFill>
                  <a:schemeClr val="accent2"/>
                </a:solidFill>
              </a:rPr>
              <a:t>page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i="1" dirty="0" err="1">
                <a:solidFill>
                  <a:schemeClr val="accent2"/>
                </a:solidFill>
              </a:rPr>
              <a:t>tables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e o </a:t>
            </a:r>
            <a:r>
              <a:rPr lang="pt-PT" altLang="en-US" i="1" dirty="0">
                <a:solidFill>
                  <a:schemeClr val="accent2"/>
                </a:solidFill>
              </a:rPr>
              <a:t>core </a:t>
            </a:r>
            <a:r>
              <a:rPr lang="pt-PT" altLang="en-US" i="1" dirty="0" err="1">
                <a:solidFill>
                  <a:schemeClr val="accent2"/>
                </a:solidFill>
              </a:rPr>
              <a:t>map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e executa o algoritmo de substituição de páginas</a:t>
            </a:r>
          </a:p>
          <a:p>
            <a:pPr lvl="1"/>
            <a:r>
              <a:rPr lang="pt-PT" altLang="en-US" dirty="0" err="1">
                <a:solidFill>
                  <a:schemeClr val="accent2"/>
                </a:solidFill>
              </a:rPr>
              <a:t>swapper</a:t>
            </a:r>
            <a:r>
              <a:rPr lang="pt-PT" altLang="en-US" dirty="0"/>
              <a:t> – efetua as transferências de páginas entre a memória principal e secundária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53749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Gestão de Memória – UNIX</a:t>
            </a:r>
            <a:endParaRPr lang="en-US" altLang="en-US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Espaço de endereçamento dos processos</a:t>
            </a:r>
          </a:p>
          <a:p>
            <a:pPr lvl="1"/>
            <a:r>
              <a:rPr lang="pt-PT" altLang="en-US" dirty="0"/>
              <a:t>Dividido em 3 regiões:</a:t>
            </a:r>
          </a:p>
          <a:p>
            <a:pPr lvl="2"/>
            <a:r>
              <a:rPr lang="pt-PT" altLang="en-US" dirty="0">
                <a:solidFill>
                  <a:schemeClr val="accent2"/>
                </a:solidFill>
              </a:rPr>
              <a:t>texto</a:t>
            </a:r>
            <a:r>
              <a:rPr lang="pt-PT" altLang="en-US" dirty="0"/>
              <a:t> – contém o código do programa, e nunca é alterado ao longo do tempo</a:t>
            </a:r>
          </a:p>
          <a:p>
            <a:pPr lvl="2"/>
            <a:r>
              <a:rPr lang="pt-PT" altLang="en-US" dirty="0">
                <a:solidFill>
                  <a:schemeClr val="accent2"/>
                </a:solidFill>
              </a:rPr>
              <a:t>dados</a:t>
            </a:r>
            <a:r>
              <a:rPr lang="pt-PT" altLang="en-US" dirty="0"/>
              <a:t> – pode crescer através da reserva dinâmica de memória</a:t>
            </a:r>
          </a:p>
          <a:p>
            <a:pPr lvl="2"/>
            <a:r>
              <a:rPr lang="pt-PT" altLang="en-US" dirty="0" err="1">
                <a:solidFill>
                  <a:schemeClr val="accent2"/>
                </a:solidFill>
              </a:rPr>
              <a:t>stack</a:t>
            </a:r>
            <a:r>
              <a:rPr lang="pt-PT" altLang="en-US" dirty="0"/>
              <a:t> – cresce e decresce ao longo do tempo, à medida que vão havendo chamadas a funções</a:t>
            </a:r>
          </a:p>
          <a:p>
            <a:pPr lvl="2"/>
            <a:r>
              <a:rPr lang="pt-PT" altLang="en-US" dirty="0"/>
              <a:t>NOTA: não é utilizada segmentação, por isso estas regiões correspondem a um conjunto de páginas</a:t>
            </a:r>
          </a:p>
          <a:p>
            <a:pPr lvl="1"/>
            <a:r>
              <a:rPr lang="pt-PT" altLang="en-US" dirty="0"/>
              <a:t>Cada região tem uma tabela de páginas própria</a:t>
            </a:r>
          </a:p>
          <a:p>
            <a:pPr lvl="1"/>
            <a:r>
              <a:rPr lang="pt-PT" altLang="en-US" dirty="0"/>
              <a:t>Dois processos diferentes podem partilhar o mesmo segmento de texto (se o programa executado for o mesmo)</a:t>
            </a:r>
          </a:p>
          <a:p>
            <a:pPr lvl="2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44552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Gestão de Memória – UNIX</a:t>
            </a:r>
            <a:endParaRPr lang="en-US" alt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Espaço de endereçamento dos processos</a:t>
            </a:r>
          </a:p>
          <a:p>
            <a:pPr lvl="2"/>
            <a:endParaRPr lang="en-US" altLang="en-US"/>
          </a:p>
        </p:txBody>
      </p:sp>
      <p:graphicFrame>
        <p:nvGraphicFramePr>
          <p:cNvPr id="79876" name="Object 4"/>
          <p:cNvGraphicFramePr>
            <a:graphicFrameLocks noChangeAspect="1"/>
          </p:cNvGraphicFramePr>
          <p:nvPr>
            <p:extLst/>
          </p:nvPr>
        </p:nvGraphicFramePr>
        <p:xfrm>
          <a:off x="3890169" y="2265139"/>
          <a:ext cx="4716463" cy="3995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name="VISIO" r:id="rId4" imgW="3825240" imgH="3240024" progId="Visio.Drawing.6">
                  <p:embed/>
                </p:oleObj>
              </mc:Choice>
              <mc:Fallback>
                <p:oleObj name="VISIO" r:id="rId4" imgW="3825240" imgH="3240024" progId="Visio.Drawing.6">
                  <p:embed/>
                  <p:pic>
                    <p:nvPicPr>
                      <p:cNvPr id="798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169" y="2265139"/>
                        <a:ext cx="4716463" cy="3995411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0645" name="Line 5"/>
          <p:cNvSpPr>
            <a:spLocks noChangeShapeType="1"/>
          </p:cNvSpPr>
          <p:nvPr/>
        </p:nvSpPr>
        <p:spPr bwMode="auto">
          <a:xfrm flipV="1">
            <a:off x="3200400" y="4262844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240646" name="Line 6"/>
          <p:cNvSpPr>
            <a:spLocks noChangeShapeType="1"/>
          </p:cNvSpPr>
          <p:nvPr/>
        </p:nvSpPr>
        <p:spPr bwMode="auto">
          <a:xfrm flipH="1" flipV="1">
            <a:off x="8534400" y="4186644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240647" name="Text Box 7"/>
          <p:cNvSpPr txBox="1">
            <a:spLocks noChangeArrowheads="1"/>
          </p:cNvSpPr>
          <p:nvPr/>
        </p:nvSpPr>
        <p:spPr bwMode="auto">
          <a:xfrm>
            <a:off x="1828800" y="464384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en-US" sz="2000" dirty="0"/>
              <a:t>Espaço virtual do processo A</a:t>
            </a:r>
            <a:endParaRPr lang="en-US" altLang="en-US" sz="2000" dirty="0"/>
          </a:p>
        </p:txBody>
      </p:sp>
      <p:sp>
        <p:nvSpPr>
          <p:cNvPr id="240648" name="Text Box 8"/>
          <p:cNvSpPr txBox="1">
            <a:spLocks noChangeArrowheads="1"/>
          </p:cNvSpPr>
          <p:nvPr/>
        </p:nvSpPr>
        <p:spPr bwMode="auto">
          <a:xfrm>
            <a:off x="8763000" y="464384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en-US" sz="2000" dirty="0"/>
              <a:t>Espaço virtual do processo B</a:t>
            </a:r>
            <a:endParaRPr lang="en-US" altLang="en-US" sz="2000" dirty="0"/>
          </a:p>
        </p:txBody>
      </p:sp>
      <p:sp>
        <p:nvSpPr>
          <p:cNvPr id="240651" name="Line 11"/>
          <p:cNvSpPr>
            <a:spLocks noChangeShapeType="1"/>
          </p:cNvSpPr>
          <p:nvPr/>
        </p:nvSpPr>
        <p:spPr bwMode="auto">
          <a:xfrm flipH="1">
            <a:off x="4949031" y="5386201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240652" name="Line 12"/>
          <p:cNvSpPr>
            <a:spLocks noChangeShapeType="1"/>
          </p:cNvSpPr>
          <p:nvPr/>
        </p:nvSpPr>
        <p:spPr bwMode="auto">
          <a:xfrm flipH="1">
            <a:off x="4949031" y="5500501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240653" name="Line 13"/>
          <p:cNvSpPr>
            <a:spLocks noChangeShapeType="1"/>
          </p:cNvSpPr>
          <p:nvPr/>
        </p:nvSpPr>
        <p:spPr bwMode="auto">
          <a:xfrm flipH="1">
            <a:off x="4949031" y="5614801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240654" name="Text Box 14"/>
          <p:cNvSpPr txBox="1">
            <a:spLocks noChangeArrowheads="1"/>
          </p:cNvSpPr>
          <p:nvPr/>
        </p:nvSpPr>
        <p:spPr bwMode="auto">
          <a:xfrm>
            <a:off x="3501231" y="5462402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PT" sz="2000" dirty="0">
                <a:ea typeface="ＭＳ Ｐゴシック" charset="0"/>
              </a:rPr>
              <a:t>Molduras</a:t>
            </a:r>
            <a:endParaRPr lang="en-US" sz="20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7328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Gestão de Memória – UNIX</a:t>
            </a:r>
            <a:endParaRPr lang="en-US" altLang="en-US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Core </a:t>
            </a:r>
            <a:r>
              <a:rPr lang="pt-PT" altLang="en-US" dirty="0" err="1"/>
              <a:t>Map</a:t>
            </a:r>
            <a:endParaRPr lang="pt-PT" altLang="en-US" dirty="0"/>
          </a:p>
          <a:p>
            <a:pPr lvl="1"/>
            <a:r>
              <a:rPr lang="pt-PT" altLang="en-US" dirty="0"/>
              <a:t>Estrutura com informações acerca das molduras (</a:t>
            </a:r>
            <a:r>
              <a:rPr lang="pt-PT" altLang="en-US" i="1" dirty="0" err="1"/>
              <a:t>page</a:t>
            </a:r>
            <a:r>
              <a:rPr lang="pt-PT" altLang="en-US" i="1" dirty="0"/>
              <a:t> </a:t>
            </a:r>
            <a:r>
              <a:rPr lang="pt-PT" altLang="en-US" i="1" dirty="0" err="1"/>
              <a:t>frames</a:t>
            </a:r>
            <a:r>
              <a:rPr lang="pt-PT" altLang="en-US" dirty="0"/>
              <a:t>)</a:t>
            </a:r>
          </a:p>
          <a:p>
            <a:pPr lvl="1"/>
            <a:r>
              <a:rPr lang="pt-PT" altLang="en-US" dirty="0"/>
              <a:t>Contém uma entrada por moldura</a:t>
            </a:r>
          </a:p>
          <a:p>
            <a:pPr lvl="1"/>
            <a:r>
              <a:rPr lang="pt-PT" altLang="en-US" dirty="0"/>
              <a:t>Tipicamente cada entrada do </a:t>
            </a:r>
            <a:r>
              <a:rPr lang="pt-PT" altLang="en-US" i="1" dirty="0">
                <a:solidFill>
                  <a:schemeClr val="accent2"/>
                </a:solidFill>
              </a:rPr>
              <a:t>Core </a:t>
            </a:r>
            <a:r>
              <a:rPr lang="pt-PT" altLang="en-US" i="1" dirty="0" err="1">
                <a:solidFill>
                  <a:schemeClr val="accent2"/>
                </a:solidFill>
              </a:rPr>
              <a:t>Map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tem as seguintes informações</a:t>
            </a:r>
          </a:p>
          <a:p>
            <a:pPr lvl="2"/>
            <a:r>
              <a:rPr lang="pt-PT" altLang="en-US" dirty="0"/>
              <a:t>Índices da próxima moldura livre e da anterior</a:t>
            </a:r>
          </a:p>
          <a:p>
            <a:pPr lvl="2"/>
            <a:r>
              <a:rPr lang="pt-PT" altLang="en-US" dirty="0"/>
              <a:t>Nº de bloco em disco correspondente à página carregada</a:t>
            </a:r>
          </a:p>
          <a:p>
            <a:pPr lvl="2"/>
            <a:r>
              <a:rPr lang="pt-PT" altLang="en-US" dirty="0"/>
              <a:t>Índice para a </a:t>
            </a:r>
            <a:r>
              <a:rPr lang="pt-PT" altLang="en-US" i="1" dirty="0" err="1"/>
              <a:t>process</a:t>
            </a:r>
            <a:r>
              <a:rPr lang="pt-PT" altLang="en-US" i="1" dirty="0"/>
              <a:t> </a:t>
            </a:r>
            <a:r>
              <a:rPr lang="pt-PT" altLang="en-US" i="1" dirty="0" err="1"/>
              <a:t>table</a:t>
            </a:r>
            <a:r>
              <a:rPr lang="pt-PT" altLang="en-US" i="1" dirty="0"/>
              <a:t> </a:t>
            </a:r>
            <a:r>
              <a:rPr lang="pt-PT" altLang="en-US" dirty="0"/>
              <a:t>do processo ao qual pertence a página carregada na moldura</a:t>
            </a:r>
          </a:p>
          <a:p>
            <a:pPr lvl="2"/>
            <a:r>
              <a:rPr lang="pt-PT" altLang="en-US" dirty="0"/>
              <a:t>Bit que indica se a moldura se encontra livre</a:t>
            </a:r>
          </a:p>
          <a:p>
            <a:pPr lvl="2"/>
            <a:r>
              <a:rPr lang="pt-PT" altLang="en-US" dirty="0"/>
              <a:t>Bit que indica se está a decorrer uma transferência de página da  moldura para o disco (e vice-versa)</a:t>
            </a:r>
          </a:p>
          <a:p>
            <a:pPr lvl="2"/>
            <a:r>
              <a:rPr lang="pt-PT" altLang="en-US" dirty="0"/>
              <a:t>Bit que indica se a página carregada deve permanecer sempre na memória RAM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59867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2386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Gestão de Memória – UNIX</a:t>
            </a:r>
            <a:endParaRPr lang="en-US" altLang="en-US"/>
          </a:p>
        </p:txBody>
      </p:sp>
      <p:sp>
        <p:nvSpPr>
          <p:cNvPr id="238602" name="Rectangle 10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pPr lvl="1"/>
            <a:r>
              <a:rPr lang="pt-PT" altLang="en-US"/>
              <a:t>Tanto o Core Map como o núcleo (kernel) do sistema operativo permanecem sempre carregados na memória principal</a:t>
            </a:r>
            <a:endParaRPr lang="en-US" altLang="en-US" dirty="0"/>
          </a:p>
        </p:txBody>
      </p:sp>
      <p:graphicFrame>
        <p:nvGraphicFramePr>
          <p:cNvPr id="81924" name="Object 4"/>
          <p:cNvGraphicFramePr>
            <a:graphicFrameLocks noChangeAspect="1"/>
          </p:cNvGraphicFramePr>
          <p:nvPr>
            <p:extLst/>
          </p:nvPr>
        </p:nvGraphicFramePr>
        <p:xfrm>
          <a:off x="7086601" y="2577737"/>
          <a:ext cx="2600119" cy="405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VISIO" r:id="rId3" imgW="2474976" imgH="3855720" progId="Visio.Drawing.6">
                  <p:embed/>
                </p:oleObj>
              </mc:Choice>
              <mc:Fallback>
                <p:oleObj name="VISIO" r:id="rId3" imgW="2474976" imgH="3855720" progId="Visio.Drawing.6">
                  <p:embed/>
                  <p:pic>
                    <p:nvPicPr>
                      <p:cNvPr id="819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1" y="2577737"/>
                        <a:ext cx="2600119" cy="405166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597" name="Line 5"/>
          <p:cNvSpPr>
            <a:spLocks noChangeShapeType="1"/>
          </p:cNvSpPr>
          <p:nvPr/>
        </p:nvSpPr>
        <p:spPr bwMode="auto">
          <a:xfrm>
            <a:off x="5410200" y="53340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934200" y="5451567"/>
            <a:ext cx="224246" cy="1177833"/>
            <a:chOff x="5410200" y="5410200"/>
            <a:chExt cx="152400" cy="1143000"/>
          </a:xfrm>
        </p:grpSpPr>
        <p:sp>
          <p:nvSpPr>
            <p:cNvPr id="238598" name="Line 6"/>
            <p:cNvSpPr>
              <a:spLocks noChangeShapeType="1"/>
            </p:cNvSpPr>
            <p:nvPr/>
          </p:nvSpPr>
          <p:spPr bwMode="auto">
            <a:xfrm>
              <a:off x="5410200" y="54102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38599" name="Line 7"/>
            <p:cNvSpPr>
              <a:spLocks noChangeShapeType="1"/>
            </p:cNvSpPr>
            <p:nvPr/>
          </p:nvSpPr>
          <p:spPr bwMode="auto">
            <a:xfrm>
              <a:off x="5410200" y="65532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38600" name="Line 8"/>
            <p:cNvSpPr>
              <a:spLocks noChangeShapeType="1"/>
            </p:cNvSpPr>
            <p:nvPr/>
          </p:nvSpPr>
          <p:spPr bwMode="auto">
            <a:xfrm>
              <a:off x="5436326" y="5410200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3124200" y="4419600"/>
            <a:ext cx="3124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en-US" sz="2000">
                <a:latin typeface="+mn-lt"/>
              </a:rPr>
              <a:t>Sempre carregados em memória principal</a:t>
            </a: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54760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Gestão de Memória – UNIX</a:t>
            </a:r>
            <a:endParaRPr lang="en-US" altLang="en-US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Algoritmo de substituição de páginas</a:t>
            </a:r>
          </a:p>
          <a:p>
            <a:pPr lvl="1"/>
            <a:r>
              <a:rPr lang="pt-PT" altLang="en-US" dirty="0"/>
              <a:t>Originalmente era utilizado o </a:t>
            </a:r>
            <a:r>
              <a:rPr lang="pt-PT" altLang="en-US" dirty="0">
                <a:solidFill>
                  <a:schemeClr val="accent2"/>
                </a:solidFill>
              </a:rPr>
              <a:t>algoritmo do relógio </a:t>
            </a:r>
            <a:r>
              <a:rPr lang="pt-PT" altLang="en-US" dirty="0"/>
              <a:t>a correr sobre o </a:t>
            </a:r>
            <a:r>
              <a:rPr lang="pt-PT" altLang="en-US" dirty="0">
                <a:solidFill>
                  <a:schemeClr val="accent2"/>
                </a:solidFill>
              </a:rPr>
              <a:t>core </a:t>
            </a:r>
            <a:r>
              <a:rPr lang="pt-PT" altLang="en-US" dirty="0" err="1">
                <a:solidFill>
                  <a:schemeClr val="accent2"/>
                </a:solidFill>
              </a:rPr>
              <a:t>map</a:t>
            </a:r>
            <a:r>
              <a:rPr lang="pt-PT" altLang="en-US" dirty="0"/>
              <a:t>. À medida que as memórias foram crescendo em dimensão, verificou-se que este algoritmo perdia eficiência</a:t>
            </a:r>
          </a:p>
          <a:p>
            <a:pPr lvl="1"/>
            <a:r>
              <a:rPr lang="pt-PT" altLang="en-US" dirty="0"/>
              <a:t>O algoritmo foi modificado de modo a ter dois ponteiros (</a:t>
            </a:r>
            <a:r>
              <a:rPr lang="pt-PT" altLang="en-US" dirty="0" err="1">
                <a:solidFill>
                  <a:schemeClr val="accent2"/>
                </a:solidFill>
              </a:rPr>
              <a:t>Two-handed</a:t>
            </a:r>
            <a:r>
              <a:rPr lang="pt-PT" altLang="en-US" dirty="0">
                <a:solidFill>
                  <a:schemeClr val="accent2"/>
                </a:solidFill>
              </a:rPr>
              <a:t> </a:t>
            </a:r>
            <a:r>
              <a:rPr lang="pt-PT" altLang="en-US" dirty="0" err="1">
                <a:solidFill>
                  <a:schemeClr val="accent2"/>
                </a:solidFill>
              </a:rPr>
              <a:t>clock</a:t>
            </a:r>
            <a:r>
              <a:rPr lang="pt-PT" altLang="en-US" dirty="0"/>
              <a:t>)</a:t>
            </a:r>
          </a:p>
          <a:p>
            <a:pPr lvl="1"/>
            <a:r>
              <a:rPr lang="pt-PT" altLang="en-US" dirty="0"/>
              <a:t>O sistema tenta sempre manter um conjunto de molduras livres na memória principal (tipicamente ¼ das molduras) – o </a:t>
            </a:r>
            <a:r>
              <a:rPr lang="pt-PT" altLang="en-US" i="1" dirty="0" err="1">
                <a:solidFill>
                  <a:schemeClr val="accent2"/>
                </a:solidFill>
              </a:rPr>
              <a:t>page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i="1" dirty="0" err="1">
                <a:solidFill>
                  <a:schemeClr val="accent2"/>
                </a:solidFill>
              </a:rPr>
              <a:t>daemon</a:t>
            </a:r>
            <a:r>
              <a:rPr lang="pt-PT" altLang="en-US" i="1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acorda quando não há molduras livres suficientes</a:t>
            </a:r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BD07A0-FA7B-49F2-910B-15281060C4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8166" y="4541887"/>
            <a:ext cx="4175667" cy="180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065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Gestão de Memória – Linux</a:t>
            </a:r>
            <a:endParaRPr lang="en-US" alt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Esquema de paginação a pedido sem conceito de </a:t>
            </a:r>
            <a:r>
              <a:rPr lang="pt-PT" altLang="en-US" i="1" dirty="0" err="1"/>
              <a:t>Working</a:t>
            </a:r>
            <a:r>
              <a:rPr lang="pt-PT" altLang="en-US" i="1" dirty="0"/>
              <a:t> Set</a:t>
            </a:r>
          </a:p>
          <a:p>
            <a:r>
              <a:rPr lang="pt-PT" altLang="en-US" dirty="0"/>
              <a:t>Esquema de paginação com 3 níveis </a:t>
            </a:r>
          </a:p>
          <a:p>
            <a:pPr lvl="1"/>
            <a:r>
              <a:rPr lang="pt-PT" altLang="en-US" dirty="0"/>
              <a:t>na arquitetura Pentium, o nível do meio fica com apenas uma entrada – o que equivale a ter apenas 2 níveis no total</a:t>
            </a:r>
          </a:p>
          <a:p>
            <a:pPr lvl="1"/>
            <a:r>
              <a:rPr lang="pt-PT" altLang="en-US" dirty="0"/>
              <a:t>Nas arquiteturas Pentium Pro e posteriores podem ser utilizados os 3 níveis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717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Sistemas multi-programados</a:t>
            </a:r>
            <a:endParaRPr lang="en-US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A </a:t>
            </a:r>
            <a:r>
              <a:rPr lang="pt-PT" altLang="en-US" dirty="0" err="1"/>
              <a:t>multi-programação</a:t>
            </a:r>
            <a:r>
              <a:rPr lang="pt-PT" altLang="en-US" dirty="0"/>
              <a:t> trouxe dois problemas a resolver: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Colocação (</a:t>
            </a:r>
            <a:r>
              <a:rPr lang="pt-PT" altLang="en-US" i="1" dirty="0" err="1">
                <a:solidFill>
                  <a:schemeClr val="accent2"/>
                </a:solidFill>
              </a:rPr>
              <a:t>relocation</a:t>
            </a:r>
            <a:r>
              <a:rPr lang="pt-PT" altLang="en-US" dirty="0">
                <a:solidFill>
                  <a:schemeClr val="accent2"/>
                </a:solidFill>
              </a:rPr>
              <a:t>) </a:t>
            </a:r>
            <a:r>
              <a:rPr lang="pt-PT" altLang="en-US" dirty="0"/>
              <a:t>– garantir que os endereços referenciados por um programa sejam os corretos independentemente da posição de memória a partir da qual é carregado</a:t>
            </a:r>
          </a:p>
          <a:p>
            <a:pPr lvl="2"/>
            <a:r>
              <a:rPr lang="pt-PT" altLang="en-US" dirty="0">
                <a:solidFill>
                  <a:schemeClr val="accent2"/>
                </a:solidFill>
              </a:rPr>
              <a:t>Registo Base </a:t>
            </a:r>
            <a:r>
              <a:rPr lang="pt-PT" altLang="en-US" dirty="0"/>
              <a:t>– a todos os endereços referenciados pelo programa soma-se o endereço base da partição onde este é carregado. Os programas são escritos como se o primeiro endereço fosse 0.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Proteção (</a:t>
            </a:r>
            <a:r>
              <a:rPr lang="pt-PT" altLang="en-US" i="1" dirty="0" err="1">
                <a:solidFill>
                  <a:schemeClr val="accent2"/>
                </a:solidFill>
              </a:rPr>
              <a:t>protection</a:t>
            </a:r>
            <a:r>
              <a:rPr lang="pt-PT" altLang="en-US" dirty="0">
                <a:solidFill>
                  <a:schemeClr val="accent2"/>
                </a:solidFill>
              </a:rPr>
              <a:t>) </a:t>
            </a:r>
            <a:r>
              <a:rPr lang="pt-PT" altLang="en-US" dirty="0"/>
              <a:t>– impedir que um programa aceda aos endereços de um outro programa</a:t>
            </a:r>
          </a:p>
          <a:p>
            <a:pPr lvl="2"/>
            <a:r>
              <a:rPr lang="pt-PT" altLang="en-US" dirty="0">
                <a:solidFill>
                  <a:schemeClr val="accent2"/>
                </a:solidFill>
              </a:rPr>
              <a:t>Registo Limite </a:t>
            </a:r>
            <a:r>
              <a:rPr lang="pt-PT" altLang="en-US" dirty="0"/>
              <a:t>– verifica-se se os endereços referenciados pelo programa se encontram dentro da partição que lhe é atribuída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75211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Gestão de Memória – Linux</a:t>
            </a:r>
            <a:endParaRPr lang="en-US" alt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Algoritmo de substituição de páginas</a:t>
            </a:r>
          </a:p>
          <a:p>
            <a:pPr lvl="1"/>
            <a:r>
              <a:rPr lang="pt-PT" altLang="en-US" dirty="0"/>
              <a:t>Processo </a:t>
            </a:r>
            <a:r>
              <a:rPr lang="pt-PT" altLang="en-US" i="1" dirty="0" err="1">
                <a:solidFill>
                  <a:schemeClr val="accent2"/>
                </a:solidFill>
              </a:rPr>
              <a:t>kswapd</a:t>
            </a:r>
            <a:r>
              <a:rPr lang="pt-PT" altLang="en-US" dirty="0"/>
              <a:t> (</a:t>
            </a:r>
            <a:r>
              <a:rPr lang="pt-PT" altLang="en-US" dirty="0" err="1"/>
              <a:t>daemon</a:t>
            </a:r>
            <a:r>
              <a:rPr lang="pt-PT" altLang="en-US" dirty="0"/>
              <a:t>) – acorda de 1 em 1 segundo para ver se há suficientes molduras livres</a:t>
            </a:r>
          </a:p>
          <a:p>
            <a:pPr lvl="1"/>
            <a:r>
              <a:rPr lang="pt-PT" altLang="en-US" dirty="0"/>
              <a:t>O algoritmo de substituição executa várias vezes as mesmas rotinas com graus de exigência crescentes, procurando diferentes tipos de páginas a substituir:</a:t>
            </a:r>
          </a:p>
          <a:p>
            <a:pPr lvl="2"/>
            <a:r>
              <a:rPr lang="pt-PT" altLang="en-US" dirty="0"/>
              <a:t>Páginas em cache – semelhante ao relógio</a:t>
            </a:r>
          </a:p>
          <a:p>
            <a:pPr lvl="2"/>
            <a:r>
              <a:rPr lang="pt-PT" altLang="en-US" dirty="0"/>
              <a:t>Páginas partilhadas – descarta as que não estão a ser utilizadas por nenhum utilizador</a:t>
            </a:r>
          </a:p>
          <a:p>
            <a:pPr lvl="2"/>
            <a:r>
              <a:rPr lang="pt-PT" altLang="en-US" dirty="0"/>
              <a:t>Restantes páginas – analisadas por ordem crescente de endereço virtual, com um funcionamento semelhante ao algoritmo do relógio</a:t>
            </a:r>
          </a:p>
          <a:p>
            <a:pPr lvl="1"/>
            <a:r>
              <a:rPr lang="pt-PT" altLang="en-US" dirty="0"/>
              <a:t>Processo </a:t>
            </a:r>
            <a:r>
              <a:rPr lang="pt-PT" altLang="en-US" i="1" dirty="0" err="1">
                <a:solidFill>
                  <a:schemeClr val="accent2"/>
                </a:solidFill>
              </a:rPr>
              <a:t>bdflush</a:t>
            </a:r>
            <a:r>
              <a:rPr lang="pt-PT" altLang="en-US" dirty="0"/>
              <a:t> (</a:t>
            </a:r>
            <a:r>
              <a:rPr lang="pt-PT" altLang="en-US" dirty="0" err="1"/>
              <a:t>daemon</a:t>
            </a:r>
            <a:r>
              <a:rPr lang="pt-PT" altLang="en-US" dirty="0"/>
              <a:t>) – efetua cópias de páginas modificadas para o disco</a:t>
            </a:r>
          </a:p>
        </p:txBody>
      </p:sp>
    </p:spTree>
    <p:extLst>
      <p:ext uri="{BB962C8B-B14F-4D97-AF65-F5344CB8AC3E}">
        <p14:creationId xmlns:p14="http://schemas.microsoft.com/office/powerpoint/2010/main" val="3700937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0459" y="6459787"/>
            <a:ext cx="1773380" cy="365125"/>
          </a:xfrm>
        </p:spPr>
        <p:txBody>
          <a:bodyPr/>
          <a:lstStyle/>
          <a:p>
            <a:fld id="{95BE68C7-33D7-8D41-A638-FBFB84061AC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Sistemas multi-programados</a:t>
            </a:r>
            <a:endParaRPr lang="en-US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Colocação e Proteção</a:t>
            </a:r>
          </a:p>
          <a:p>
            <a:pPr lvl="1"/>
            <a:r>
              <a:rPr lang="pt-PT" altLang="en-US"/>
              <a:t>Exemplos</a:t>
            </a:r>
            <a:endParaRPr lang="pt-PT" altLang="en-US" dirty="0"/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9227801" y="2619375"/>
            <a:ext cx="1296988" cy="477838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600" dirty="0"/>
              <a:t>Partição 3</a:t>
            </a:r>
            <a:endParaRPr lang="en-US" altLang="en-US" sz="1600" dirty="0"/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9227801" y="3097214"/>
            <a:ext cx="1296988" cy="9556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600"/>
              <a:t>Partição 2</a:t>
            </a:r>
            <a:endParaRPr lang="en-US" altLang="en-US" sz="1600"/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9227801" y="4052889"/>
            <a:ext cx="1296988" cy="177323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600"/>
              <a:t>Partição 1</a:t>
            </a:r>
          </a:p>
          <a:p>
            <a:pPr algn="ctr" eaLnBrk="1" hangingPunct="1"/>
            <a:endParaRPr lang="pt-PT" altLang="en-US" sz="1600"/>
          </a:p>
          <a:p>
            <a:pPr algn="ctr" eaLnBrk="1" hangingPunct="1"/>
            <a:endParaRPr lang="pt-PT" altLang="en-US" sz="1600"/>
          </a:p>
          <a:p>
            <a:pPr algn="ctr" eaLnBrk="1" hangingPunct="1"/>
            <a:endParaRPr lang="pt-PT" altLang="en-US" sz="1600"/>
          </a:p>
          <a:p>
            <a:pPr algn="ctr" eaLnBrk="1" hangingPunct="1"/>
            <a:endParaRPr lang="pt-PT" altLang="en-US" sz="1600"/>
          </a:p>
          <a:p>
            <a:pPr algn="ctr" eaLnBrk="1" hangingPunct="1"/>
            <a:endParaRPr lang="en-US" altLang="en-US" sz="1600"/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9227801" y="5826125"/>
            <a:ext cx="1296988" cy="477838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PT" sz="1600">
                <a:ea typeface="ＭＳ Ｐゴシック" charset="0"/>
              </a:rPr>
              <a:t>Sistema</a:t>
            </a:r>
            <a:br>
              <a:rPr lang="pt-PT" sz="1600">
                <a:ea typeface="ＭＳ Ｐゴシック" charset="0"/>
              </a:rPr>
            </a:br>
            <a:r>
              <a:rPr lang="pt-PT" sz="1600">
                <a:ea typeface="ＭＳ Ｐゴシック" charset="0"/>
              </a:rPr>
              <a:t>Operativo</a:t>
            </a:r>
            <a:endParaRPr lang="en-US" sz="1600">
              <a:ea typeface="ＭＳ Ｐゴシック" charset="0"/>
            </a:endParaRPr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10524790" y="6167439"/>
            <a:ext cx="6492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1400">
                <a:ea typeface="ＭＳ Ｐゴシック" charset="0"/>
              </a:rPr>
              <a:t>0K</a:t>
            </a:r>
            <a:endParaRPr lang="en-US" sz="1400">
              <a:ea typeface="ＭＳ Ｐゴシック" charset="0"/>
            </a:endParaRP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10524790" y="5691188"/>
            <a:ext cx="649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1400">
                <a:ea typeface="ＭＳ Ｐゴシック" charset="0"/>
              </a:rPr>
              <a:t>128K</a:t>
            </a:r>
            <a:endParaRPr lang="en-US" sz="1400">
              <a:ea typeface="ＭＳ Ｐゴシック" charset="0"/>
            </a:endParaRP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10524790" y="3916364"/>
            <a:ext cx="6492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1400">
                <a:ea typeface="ＭＳ Ｐゴシック" charset="0"/>
              </a:rPr>
              <a:t>512K</a:t>
            </a:r>
            <a:endParaRPr lang="en-US" sz="1400">
              <a:ea typeface="ＭＳ Ｐゴシック" charset="0"/>
            </a:endParaRPr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10524790" y="2960688"/>
            <a:ext cx="649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1400">
                <a:ea typeface="ＭＳ Ｐゴシック" charset="0"/>
              </a:rPr>
              <a:t>768K</a:t>
            </a:r>
            <a:endParaRPr lang="en-US" sz="1400">
              <a:ea typeface="ＭＳ Ｐゴシック" charset="0"/>
            </a:endParaRPr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10524790" y="2482850"/>
            <a:ext cx="649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1400">
                <a:ea typeface="ＭＳ Ｐゴシック" charset="0"/>
              </a:rPr>
              <a:t>896K</a:t>
            </a:r>
            <a:endParaRPr lang="en-US" sz="1400">
              <a:ea typeface="ＭＳ Ｐゴシック" charset="0"/>
            </a:endParaRPr>
          </a:p>
        </p:txBody>
      </p:sp>
      <p:sp>
        <p:nvSpPr>
          <p:cNvPr id="184333" name="Rectangle 13" descr="70%"/>
          <p:cNvSpPr>
            <a:spLocks noChangeArrowheads="1"/>
          </p:cNvSpPr>
          <p:nvPr/>
        </p:nvSpPr>
        <p:spPr bwMode="auto">
          <a:xfrm>
            <a:off x="9310351" y="4700588"/>
            <a:ext cx="1143000" cy="1090612"/>
          </a:xfrm>
          <a:prstGeom prst="rect">
            <a:avLst/>
          </a:prstGeom>
          <a:pattFill prst="pct70">
            <a:fgClr>
              <a:schemeClr val="accent1"/>
            </a:fgClr>
            <a:bgClr>
              <a:srgbClr val="003399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PT">
                <a:ea typeface="ＭＳ Ｐゴシック" charset="0"/>
              </a:rPr>
              <a:t>Programa</a:t>
            </a:r>
            <a:endParaRPr lang="en-US">
              <a:ea typeface="ＭＳ Ｐゴシック" charset="0"/>
            </a:endParaRPr>
          </a:p>
        </p:txBody>
      </p:sp>
      <p:sp>
        <p:nvSpPr>
          <p:cNvPr id="184335" name="Line 15"/>
          <p:cNvSpPr>
            <a:spLocks noChangeShapeType="1"/>
          </p:cNvSpPr>
          <p:nvPr/>
        </p:nvSpPr>
        <p:spPr bwMode="auto">
          <a:xfrm>
            <a:off x="8700752" y="5826125"/>
            <a:ext cx="45561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grpSp>
        <p:nvGrpSpPr>
          <p:cNvPr id="25615" name="Group 18"/>
          <p:cNvGrpSpPr>
            <a:grpSpLocks/>
          </p:cNvGrpSpPr>
          <p:nvPr/>
        </p:nvGrpSpPr>
        <p:grpSpPr bwMode="auto">
          <a:xfrm>
            <a:off x="8938877" y="4121151"/>
            <a:ext cx="73025" cy="1501775"/>
            <a:chOff x="3552" y="2304"/>
            <a:chExt cx="48" cy="1056"/>
          </a:xfrm>
        </p:grpSpPr>
        <p:sp>
          <p:nvSpPr>
            <p:cNvPr id="184336" name="Freeform 16"/>
            <p:cNvSpPr>
              <a:spLocks/>
            </p:cNvSpPr>
            <p:nvPr/>
          </p:nvSpPr>
          <p:spPr bwMode="auto">
            <a:xfrm>
              <a:off x="3552" y="2304"/>
              <a:ext cx="48" cy="528"/>
            </a:xfrm>
            <a:custGeom>
              <a:avLst/>
              <a:gdLst>
                <a:gd name="T0" fmla="*/ 48 w 56"/>
                <a:gd name="T1" fmla="*/ 0 h 624"/>
                <a:gd name="T2" fmla="*/ 48 w 56"/>
                <a:gd name="T3" fmla="*/ 336 h 624"/>
                <a:gd name="T4" fmla="*/ 0 w 56"/>
                <a:gd name="T5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624">
                  <a:moveTo>
                    <a:pt x="48" y="0"/>
                  </a:moveTo>
                  <a:cubicBezTo>
                    <a:pt x="52" y="116"/>
                    <a:pt x="56" y="232"/>
                    <a:pt x="48" y="336"/>
                  </a:cubicBezTo>
                  <a:cubicBezTo>
                    <a:pt x="40" y="440"/>
                    <a:pt x="20" y="532"/>
                    <a:pt x="0" y="62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84337" name="Freeform 17"/>
            <p:cNvSpPr>
              <a:spLocks/>
            </p:cNvSpPr>
            <p:nvPr/>
          </p:nvSpPr>
          <p:spPr bwMode="auto">
            <a:xfrm flipV="1">
              <a:off x="3552" y="2832"/>
              <a:ext cx="48" cy="528"/>
            </a:xfrm>
            <a:custGeom>
              <a:avLst/>
              <a:gdLst>
                <a:gd name="T0" fmla="*/ 48 w 56"/>
                <a:gd name="T1" fmla="*/ 0 h 624"/>
                <a:gd name="T2" fmla="*/ 48 w 56"/>
                <a:gd name="T3" fmla="*/ 336 h 624"/>
                <a:gd name="T4" fmla="*/ 0 w 56"/>
                <a:gd name="T5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624">
                  <a:moveTo>
                    <a:pt x="48" y="0"/>
                  </a:moveTo>
                  <a:cubicBezTo>
                    <a:pt x="52" y="116"/>
                    <a:pt x="56" y="232"/>
                    <a:pt x="48" y="336"/>
                  </a:cubicBezTo>
                  <a:cubicBezTo>
                    <a:pt x="40" y="440"/>
                    <a:pt x="20" y="532"/>
                    <a:pt x="0" y="62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sp>
        <p:nvSpPr>
          <p:cNvPr id="184339" name="Text Box 19"/>
          <p:cNvSpPr txBox="1">
            <a:spLocks noChangeArrowheads="1"/>
          </p:cNvSpPr>
          <p:nvPr/>
        </p:nvSpPr>
        <p:spPr bwMode="auto">
          <a:xfrm>
            <a:off x="7259301" y="4687888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dirty="0">
                <a:ea typeface="ＭＳ Ｐゴシック" charset="0"/>
              </a:rPr>
              <a:t>Limite = 384K</a:t>
            </a:r>
            <a:endParaRPr lang="en-US" dirty="0">
              <a:ea typeface="ＭＳ Ｐゴシック" charset="0"/>
            </a:endParaRPr>
          </a:p>
        </p:txBody>
      </p:sp>
      <p:sp>
        <p:nvSpPr>
          <p:cNvPr id="184340" name="Text Box 20"/>
          <p:cNvSpPr txBox="1">
            <a:spLocks noChangeArrowheads="1"/>
          </p:cNvSpPr>
          <p:nvPr/>
        </p:nvSpPr>
        <p:spPr bwMode="auto">
          <a:xfrm>
            <a:off x="7259301" y="5641976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>
                <a:ea typeface="ＭＳ Ｐゴシック" charset="0"/>
              </a:rPr>
              <a:t>Base = 128K</a:t>
            </a:r>
            <a:endParaRPr lang="en-US">
              <a:ea typeface="ＭＳ Ｐゴシック" charset="0"/>
            </a:endParaRPr>
          </a:p>
        </p:txBody>
      </p:sp>
      <p:grpSp>
        <p:nvGrpSpPr>
          <p:cNvPr id="25618" name="Group 31"/>
          <p:cNvGrpSpPr>
            <a:grpSpLocks/>
          </p:cNvGrpSpPr>
          <p:nvPr/>
        </p:nvGrpSpPr>
        <p:grpSpPr bwMode="auto">
          <a:xfrm>
            <a:off x="2350788" y="3488522"/>
            <a:ext cx="3581400" cy="2514600"/>
            <a:chOff x="384" y="1968"/>
            <a:chExt cx="2256" cy="1584"/>
          </a:xfrm>
        </p:grpSpPr>
        <p:sp>
          <p:nvSpPr>
            <p:cNvPr id="184341" name="AutoShape 21"/>
            <p:cNvSpPr>
              <a:spLocks noChangeArrowheads="1"/>
            </p:cNvSpPr>
            <p:nvPr/>
          </p:nvSpPr>
          <p:spPr bwMode="auto">
            <a:xfrm>
              <a:off x="384" y="1968"/>
              <a:ext cx="1152" cy="768"/>
            </a:xfrm>
            <a:prstGeom prst="flowChartDecision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600">
                  <a:ea typeface="ＭＳ Ｐゴシック" charset="0"/>
                </a:rPr>
                <a:t>End</a:t>
              </a:r>
              <a:r>
                <a:rPr lang="pt-PT" sz="1600" dirty="0">
                  <a:ea typeface="ＭＳ Ｐゴシック" charset="0"/>
                </a:rPr>
                <a:t> &lt; Limite ?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184342" name="Rectangle 22"/>
            <p:cNvSpPr>
              <a:spLocks noChangeArrowheads="1"/>
            </p:cNvSpPr>
            <p:nvPr/>
          </p:nvSpPr>
          <p:spPr bwMode="auto">
            <a:xfrm>
              <a:off x="384" y="3168"/>
              <a:ext cx="1152" cy="38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600">
                  <a:ea typeface="ＭＳ Ｐゴシック" charset="0"/>
                </a:rPr>
                <a:t>End = Base + End</a:t>
              </a:r>
              <a:endParaRPr lang="en-US" sz="1600">
                <a:ea typeface="ＭＳ Ｐゴシック" charset="0"/>
              </a:endParaRPr>
            </a:p>
          </p:txBody>
        </p:sp>
        <p:sp>
          <p:nvSpPr>
            <p:cNvPr id="184343" name="Line 23"/>
            <p:cNvSpPr>
              <a:spLocks noChangeShapeType="1"/>
            </p:cNvSpPr>
            <p:nvPr/>
          </p:nvSpPr>
          <p:spPr bwMode="auto">
            <a:xfrm>
              <a:off x="960" y="273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84344" name="Line 24"/>
            <p:cNvSpPr>
              <a:spLocks noChangeShapeType="1"/>
            </p:cNvSpPr>
            <p:nvPr/>
          </p:nvSpPr>
          <p:spPr bwMode="auto">
            <a:xfrm>
              <a:off x="1536" y="235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84345" name="Rectangle 25"/>
            <p:cNvSpPr>
              <a:spLocks noChangeArrowheads="1"/>
            </p:cNvSpPr>
            <p:nvPr/>
          </p:nvSpPr>
          <p:spPr bwMode="auto">
            <a:xfrm>
              <a:off x="1680" y="3168"/>
              <a:ext cx="960" cy="38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Falha de</a:t>
              </a:r>
              <a:br>
                <a:rPr lang="pt-PT" altLang="en-US" sz="1600"/>
              </a:br>
              <a:r>
                <a:rPr lang="pt-PT" altLang="en-US" sz="1600"/>
                <a:t> protecção</a:t>
              </a:r>
              <a:endParaRPr lang="en-US" altLang="en-US" sz="1600"/>
            </a:p>
          </p:txBody>
        </p:sp>
        <p:sp>
          <p:nvSpPr>
            <p:cNvPr id="184347" name="Line 27"/>
            <p:cNvSpPr>
              <a:spLocks noChangeShapeType="1"/>
            </p:cNvSpPr>
            <p:nvPr/>
          </p:nvSpPr>
          <p:spPr bwMode="auto">
            <a:xfrm>
              <a:off x="2160" y="235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84349" name="Text Box 29"/>
            <p:cNvSpPr txBox="1">
              <a:spLocks noChangeArrowheads="1"/>
            </p:cNvSpPr>
            <p:nvPr/>
          </p:nvSpPr>
          <p:spPr bwMode="auto">
            <a:xfrm>
              <a:off x="1680" y="2121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N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84350" name="Text Box 30"/>
            <p:cNvSpPr txBox="1">
              <a:spLocks noChangeArrowheads="1"/>
            </p:cNvSpPr>
            <p:nvPr/>
          </p:nvSpPr>
          <p:spPr bwMode="auto">
            <a:xfrm>
              <a:off x="960" y="283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S</a:t>
              </a:r>
              <a:endParaRPr lang="en-US">
                <a:ea typeface="ＭＳ Ｐゴシック" charset="0"/>
              </a:endParaRPr>
            </a:p>
          </p:txBody>
        </p:sp>
      </p:grpSp>
      <p:sp>
        <p:nvSpPr>
          <p:cNvPr id="184352" name="Text Box 32"/>
          <p:cNvSpPr txBox="1">
            <a:spLocks noChangeArrowheads="1"/>
          </p:cNvSpPr>
          <p:nvPr/>
        </p:nvSpPr>
        <p:spPr bwMode="auto">
          <a:xfrm>
            <a:off x="1677652" y="2984016"/>
            <a:ext cx="461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en-US" sz="1800" dirty="0"/>
              <a:t>Verificação de acesso ao endereço </a:t>
            </a:r>
            <a:r>
              <a:rPr lang="pt-PT" altLang="en-US" sz="1800" i="1" dirty="0" err="1"/>
              <a:t>End</a:t>
            </a:r>
            <a:endParaRPr lang="en-US" altLang="en-US" sz="1800" i="1" dirty="0"/>
          </a:p>
        </p:txBody>
      </p:sp>
      <p:sp>
        <p:nvSpPr>
          <p:cNvPr id="184353" name="Text Box 33"/>
          <p:cNvSpPr txBox="1">
            <a:spLocks noChangeArrowheads="1"/>
          </p:cNvSpPr>
          <p:nvPr/>
        </p:nvSpPr>
        <p:spPr bwMode="auto">
          <a:xfrm>
            <a:off x="8053051" y="1901826"/>
            <a:ext cx="3314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en-US" sz="1800"/>
              <a:t>Base e limite para a partição 1</a:t>
            </a:r>
            <a:endParaRPr lang="en-US" altLang="en-US" sz="1800" i="1"/>
          </a:p>
        </p:txBody>
      </p:sp>
    </p:spTree>
    <p:extLst>
      <p:ext uri="{BB962C8B-B14F-4D97-AF65-F5344CB8AC3E}">
        <p14:creationId xmlns:p14="http://schemas.microsoft.com/office/powerpoint/2010/main" val="307572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Sistemas </a:t>
            </a:r>
            <a:r>
              <a:rPr lang="pt-PT" dirty="0" err="1"/>
              <a:t>multi-programados</a:t>
            </a:r>
            <a:endParaRPr 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Partições variáveis</a:t>
            </a:r>
          </a:p>
          <a:p>
            <a:pPr lvl="1"/>
            <a:r>
              <a:rPr lang="pt-PT" altLang="en-US" dirty="0"/>
              <a:t>Outro esquema consiste em atribuir partições com dimensões dinâmicas, ajustadas à dimensão dos programas</a:t>
            </a:r>
          </a:p>
          <a:p>
            <a:pPr lvl="1"/>
            <a:r>
              <a:rPr lang="pt-PT" altLang="en-US" dirty="0"/>
              <a:t>Deixa de existir fragmentação interna, mas continua a haver fragmentação externa</a:t>
            </a:r>
          </a:p>
          <a:p>
            <a:pPr lvl="1"/>
            <a:r>
              <a:rPr lang="pt-PT" altLang="en-US" dirty="0"/>
              <a:t>Para resolver a fragmentação, utiliza-se de tempos em tempos um procedimento de agrupamento da memória num bloco de endereços contíguos – </a:t>
            </a:r>
            <a:r>
              <a:rPr lang="pt-PT" altLang="en-US" dirty="0">
                <a:solidFill>
                  <a:schemeClr val="accent2"/>
                </a:solidFill>
              </a:rPr>
              <a:t>compactação da memória</a:t>
            </a:r>
            <a:endParaRPr lang="en-US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94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Sistemas </a:t>
            </a:r>
            <a:r>
              <a:rPr lang="pt-PT" dirty="0" err="1"/>
              <a:t>multi-programados</a:t>
            </a:r>
            <a:endParaRPr lang="en-US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 err="1">
                <a:solidFill>
                  <a:schemeClr val="accent2"/>
                </a:solidFill>
              </a:rPr>
              <a:t>Swapping</a:t>
            </a:r>
            <a:r>
              <a:rPr lang="pt-PT" altLang="en-US" dirty="0">
                <a:solidFill>
                  <a:schemeClr val="accent2"/>
                </a:solidFill>
              </a:rPr>
              <a:t>: </a:t>
            </a:r>
            <a:r>
              <a:rPr lang="pt-PT" altLang="en-US" dirty="0"/>
              <a:t>esquema que envolve a memória principal e a memória secundária (disco)</a:t>
            </a:r>
          </a:p>
          <a:p>
            <a:pPr lvl="1"/>
            <a:r>
              <a:rPr lang="pt-PT" altLang="en-US" dirty="0"/>
              <a:t>A ideia consiste em transferir processos da memória principal para o disco e vice-versa</a:t>
            </a:r>
          </a:p>
          <a:p>
            <a:pPr lvl="2"/>
            <a:r>
              <a:rPr lang="pt-PT" altLang="en-US" dirty="0"/>
              <a:t>Um possível critério será transferir para o disco um processo que bloqueie e trazer para a RAM um processo que se torne ativo</a:t>
            </a:r>
          </a:p>
          <a:p>
            <a:pPr lvl="1"/>
            <a:r>
              <a:rPr lang="pt-PT" altLang="en-US" dirty="0"/>
              <a:t>Esta estratégia, utilizada em conjunto com partições de dimensões variáveis, conduz à proliferação de buracos (</a:t>
            </a:r>
            <a:r>
              <a:rPr lang="pt-PT" altLang="en-US" dirty="0">
                <a:solidFill>
                  <a:schemeClr val="accent2"/>
                </a:solidFill>
              </a:rPr>
              <a:t>fragmentação</a:t>
            </a:r>
            <a:r>
              <a:rPr lang="pt-PT" altLang="en-US" dirty="0"/>
              <a:t>), pelo que é necessário recorrer à </a:t>
            </a:r>
            <a:r>
              <a:rPr lang="pt-PT" altLang="en-US" dirty="0">
                <a:solidFill>
                  <a:schemeClr val="accent2"/>
                </a:solidFill>
              </a:rPr>
              <a:t>compactação da memória</a:t>
            </a:r>
          </a:p>
          <a:p>
            <a:pPr lvl="1"/>
            <a:r>
              <a:rPr lang="pt-PT" altLang="en-US" dirty="0"/>
              <a:t>Exemplo:</a:t>
            </a:r>
            <a:endParaRPr lang="en-US" altLang="en-US" dirty="0"/>
          </a:p>
        </p:txBody>
      </p:sp>
      <p:graphicFrame>
        <p:nvGraphicFramePr>
          <p:cNvPr id="8" name="Object 16">
            <a:extLst>
              <a:ext uri="{FF2B5EF4-FFF2-40B4-BE49-F238E27FC236}">
                <a16:creationId xmlns:a16="http://schemas.microsoft.com/office/drawing/2014/main" id="{BE33D9A1-8783-884A-BEA7-0ED7725781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103283"/>
              </p:ext>
            </p:extLst>
          </p:nvPr>
        </p:nvGraphicFramePr>
        <p:xfrm>
          <a:off x="1081834" y="4453521"/>
          <a:ext cx="1139825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7" name="VISIO" r:id="rId4" imgW="1036320" imgH="1999488" progId="Visio.Drawing.6">
                  <p:embed/>
                </p:oleObj>
              </mc:Choice>
              <mc:Fallback>
                <p:oleObj name="VISIO" r:id="rId4" imgW="1036320" imgH="1999488" progId="Visio.Drawing.6">
                  <p:embed/>
                  <p:pic>
                    <p:nvPicPr>
                      <p:cNvPr id="2970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834" y="4453521"/>
                        <a:ext cx="1139825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7">
            <a:extLst>
              <a:ext uri="{FF2B5EF4-FFF2-40B4-BE49-F238E27FC236}">
                <a16:creationId xmlns:a16="http://schemas.microsoft.com/office/drawing/2014/main" id="{BA4D3BD9-E76B-824D-94B9-41B1C31890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701177"/>
              </p:ext>
            </p:extLst>
          </p:nvPr>
        </p:nvGraphicFramePr>
        <p:xfrm>
          <a:off x="2096580" y="4524959"/>
          <a:ext cx="1139825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8" name="VISIO" r:id="rId6" imgW="1036320" imgH="1935480" progId="Visio.Drawing.6">
                  <p:embed/>
                </p:oleObj>
              </mc:Choice>
              <mc:Fallback>
                <p:oleObj name="VISIO" r:id="rId6" imgW="1036320" imgH="1935480" progId="Visio.Drawing.6">
                  <p:embed/>
                  <p:pic>
                    <p:nvPicPr>
                      <p:cNvPr id="2973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6580" y="4524959"/>
                        <a:ext cx="1139825" cy="213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22">
            <a:extLst>
              <a:ext uri="{FF2B5EF4-FFF2-40B4-BE49-F238E27FC236}">
                <a16:creationId xmlns:a16="http://schemas.microsoft.com/office/drawing/2014/main" id="{98A4C23F-F4A9-1749-BD45-AC98B9C94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4655" y="5677484"/>
            <a:ext cx="4508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grpSp>
        <p:nvGrpSpPr>
          <p:cNvPr id="12" name="Group 32">
            <a:extLst>
              <a:ext uri="{FF2B5EF4-FFF2-40B4-BE49-F238E27FC236}">
                <a16:creationId xmlns:a16="http://schemas.microsoft.com/office/drawing/2014/main" id="{5A4C5B45-FDE0-E047-8BFE-74DFF8AAB585}"/>
              </a:ext>
            </a:extLst>
          </p:cNvPr>
          <p:cNvGrpSpPr>
            <a:grpSpLocks/>
          </p:cNvGrpSpPr>
          <p:nvPr/>
        </p:nvGrpSpPr>
        <p:grpSpPr bwMode="auto">
          <a:xfrm>
            <a:off x="2876391" y="4524959"/>
            <a:ext cx="1273175" cy="2130425"/>
            <a:chOff x="2417" y="1295"/>
            <a:chExt cx="802" cy="1342"/>
          </a:xfrm>
        </p:grpSpPr>
        <p:graphicFrame>
          <p:nvGraphicFramePr>
            <p:cNvPr id="13" name="Object 18">
              <a:extLst>
                <a:ext uri="{FF2B5EF4-FFF2-40B4-BE49-F238E27FC236}">
                  <a16:creationId xmlns:a16="http://schemas.microsoft.com/office/drawing/2014/main" id="{1D4351A5-7A91-024E-B3D0-7948A985777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01" y="1295"/>
            <a:ext cx="718" cy="1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9" name="VISIO" r:id="rId8" imgW="1036320" imgH="1935480" progId="Visio.Drawing.6">
                    <p:embed/>
                  </p:oleObj>
                </mc:Choice>
                <mc:Fallback>
                  <p:oleObj name="VISIO" r:id="rId8" imgW="1036320" imgH="1935480" progId="Visio.Drawing.6">
                    <p:embed/>
                    <p:pic>
                      <p:nvPicPr>
                        <p:cNvPr id="29728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1" y="1295"/>
                          <a:ext cx="718" cy="1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Line 23">
              <a:extLst>
                <a:ext uri="{FF2B5EF4-FFF2-40B4-BE49-F238E27FC236}">
                  <a16:creationId xmlns:a16="http://schemas.microsoft.com/office/drawing/2014/main" id="{5CFF0756-1F5E-0444-B109-EE38BBAEB3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" y="2021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grpSp>
        <p:nvGrpSpPr>
          <p:cNvPr id="15" name="Group 33">
            <a:extLst>
              <a:ext uri="{FF2B5EF4-FFF2-40B4-BE49-F238E27FC236}">
                <a16:creationId xmlns:a16="http://schemas.microsoft.com/office/drawing/2014/main" id="{0B845820-CDC0-8B40-B5CC-CFE093B30629}"/>
              </a:ext>
            </a:extLst>
          </p:cNvPr>
          <p:cNvGrpSpPr>
            <a:grpSpLocks/>
          </p:cNvGrpSpPr>
          <p:nvPr/>
        </p:nvGrpSpPr>
        <p:grpSpPr bwMode="auto">
          <a:xfrm>
            <a:off x="3805914" y="4524959"/>
            <a:ext cx="1282700" cy="2130425"/>
            <a:chOff x="3245" y="1295"/>
            <a:chExt cx="808" cy="1342"/>
          </a:xfrm>
        </p:grpSpPr>
        <p:graphicFrame>
          <p:nvGraphicFramePr>
            <p:cNvPr id="16" name="Object 19">
              <a:extLst>
                <a:ext uri="{FF2B5EF4-FFF2-40B4-BE49-F238E27FC236}">
                  <a16:creationId xmlns:a16="http://schemas.microsoft.com/office/drawing/2014/main" id="{2610B268-7C94-BE40-B81E-45CEC77A943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7087802"/>
                </p:ext>
              </p:extLst>
            </p:nvPr>
          </p:nvGraphicFramePr>
          <p:xfrm>
            <a:off x="3335" y="1295"/>
            <a:ext cx="718" cy="1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50" name="VISIO" r:id="rId10" imgW="1036320" imgH="1935480" progId="Visio.Drawing.6">
                    <p:embed/>
                  </p:oleObj>
                </mc:Choice>
                <mc:Fallback>
                  <p:oleObj name="VISIO" r:id="rId10" imgW="1036320" imgH="1935480" progId="Visio.Drawing.6">
                    <p:embed/>
                    <p:pic>
                      <p:nvPicPr>
                        <p:cNvPr id="29726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5" y="1295"/>
                          <a:ext cx="718" cy="1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Line 24">
              <a:extLst>
                <a:ext uri="{FF2B5EF4-FFF2-40B4-BE49-F238E27FC236}">
                  <a16:creationId xmlns:a16="http://schemas.microsoft.com/office/drawing/2014/main" id="{079BF610-FD5A-C647-8BE0-E3865F6905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5" y="2021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grpSp>
        <p:nvGrpSpPr>
          <p:cNvPr id="18" name="Group 34">
            <a:extLst>
              <a:ext uri="{FF2B5EF4-FFF2-40B4-BE49-F238E27FC236}">
                <a16:creationId xmlns:a16="http://schemas.microsoft.com/office/drawing/2014/main" id="{5B4E9A46-9328-0247-88D4-7E699AD1881D}"/>
              </a:ext>
            </a:extLst>
          </p:cNvPr>
          <p:cNvGrpSpPr>
            <a:grpSpLocks/>
          </p:cNvGrpSpPr>
          <p:nvPr/>
        </p:nvGrpSpPr>
        <p:grpSpPr bwMode="auto">
          <a:xfrm>
            <a:off x="4825074" y="4524959"/>
            <a:ext cx="1292225" cy="2130425"/>
            <a:chOff x="4074" y="1295"/>
            <a:chExt cx="814" cy="1342"/>
          </a:xfrm>
        </p:grpSpPr>
        <p:graphicFrame>
          <p:nvGraphicFramePr>
            <p:cNvPr id="19" name="Object 8">
              <a:extLst>
                <a:ext uri="{FF2B5EF4-FFF2-40B4-BE49-F238E27FC236}">
                  <a16:creationId xmlns:a16="http://schemas.microsoft.com/office/drawing/2014/main" id="{AD16FEB2-3876-044B-9264-F014A62F5D4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70" y="1295"/>
            <a:ext cx="718" cy="1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51" name="VISIO" r:id="rId12" imgW="1036320" imgH="1935480" progId="Visio.Drawing.6">
                    <p:embed/>
                  </p:oleObj>
                </mc:Choice>
                <mc:Fallback>
                  <p:oleObj name="VISIO" r:id="rId12" imgW="1036320" imgH="1935480" progId="Visio.Drawing.6">
                    <p:embed/>
                    <p:pic>
                      <p:nvPicPr>
                        <p:cNvPr id="2972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0" y="1295"/>
                          <a:ext cx="718" cy="1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Line 25">
              <a:extLst>
                <a:ext uri="{FF2B5EF4-FFF2-40B4-BE49-F238E27FC236}">
                  <a16:creationId xmlns:a16="http://schemas.microsoft.com/office/drawing/2014/main" id="{69365894-CAAE-C441-B3CB-0A39E19925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4" y="2021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 dirty="0">
                <a:ea typeface="ＭＳ Ｐゴシック" charset="0"/>
              </a:endParaRPr>
            </a:p>
          </p:txBody>
        </p:sp>
      </p:grpSp>
      <p:grpSp>
        <p:nvGrpSpPr>
          <p:cNvPr id="21" name="Group 35">
            <a:extLst>
              <a:ext uri="{FF2B5EF4-FFF2-40B4-BE49-F238E27FC236}">
                <a16:creationId xmlns:a16="http://schemas.microsoft.com/office/drawing/2014/main" id="{69DC2D11-AACB-134A-A7A4-CE1A5A42990E}"/>
              </a:ext>
            </a:extLst>
          </p:cNvPr>
          <p:cNvGrpSpPr>
            <a:grpSpLocks/>
          </p:cNvGrpSpPr>
          <p:nvPr/>
        </p:nvGrpSpPr>
        <p:grpSpPr bwMode="auto">
          <a:xfrm>
            <a:off x="6657725" y="4524959"/>
            <a:ext cx="1438275" cy="2130425"/>
            <a:chOff x="1187" y="2812"/>
            <a:chExt cx="906" cy="1342"/>
          </a:xfrm>
        </p:grpSpPr>
        <p:graphicFrame>
          <p:nvGraphicFramePr>
            <p:cNvPr id="22" name="Object 10">
              <a:extLst>
                <a:ext uri="{FF2B5EF4-FFF2-40B4-BE49-F238E27FC236}">
                  <a16:creationId xmlns:a16="http://schemas.microsoft.com/office/drawing/2014/main" id="{F3B65023-DE84-944C-82DA-A07CFB230B2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75" y="2812"/>
            <a:ext cx="718" cy="1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52" name="VISIO" r:id="rId14" imgW="1036320" imgH="1935480" progId="Visio.Drawing.6">
                    <p:embed/>
                  </p:oleObj>
                </mc:Choice>
                <mc:Fallback>
                  <p:oleObj name="VISIO" r:id="rId14" imgW="1036320" imgH="1935480" progId="Visio.Drawing.6">
                    <p:embed/>
                    <p:pic>
                      <p:nvPicPr>
                        <p:cNvPr id="29722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5" y="2812"/>
                          <a:ext cx="718" cy="1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Line 26">
              <a:extLst>
                <a:ext uri="{FF2B5EF4-FFF2-40B4-BE49-F238E27FC236}">
                  <a16:creationId xmlns:a16="http://schemas.microsoft.com/office/drawing/2014/main" id="{9467E303-DFBB-624E-BBE9-2947AF7CD1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7" y="3552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grpSp>
        <p:nvGrpSpPr>
          <p:cNvPr id="24" name="Group 36">
            <a:extLst>
              <a:ext uri="{FF2B5EF4-FFF2-40B4-BE49-F238E27FC236}">
                <a16:creationId xmlns:a16="http://schemas.microsoft.com/office/drawing/2014/main" id="{ABCBEB4E-0B5A-204B-91EC-4524F812BC93}"/>
              </a:ext>
            </a:extLst>
          </p:cNvPr>
          <p:cNvGrpSpPr>
            <a:grpSpLocks/>
          </p:cNvGrpSpPr>
          <p:nvPr/>
        </p:nvGrpSpPr>
        <p:grpSpPr bwMode="auto">
          <a:xfrm>
            <a:off x="7838577" y="4524959"/>
            <a:ext cx="1287462" cy="2130425"/>
            <a:chOff x="2039" y="2812"/>
            <a:chExt cx="811" cy="1342"/>
          </a:xfrm>
        </p:grpSpPr>
        <p:graphicFrame>
          <p:nvGraphicFramePr>
            <p:cNvPr id="25" name="Object 11">
              <a:extLst>
                <a:ext uri="{FF2B5EF4-FFF2-40B4-BE49-F238E27FC236}">
                  <a16:creationId xmlns:a16="http://schemas.microsoft.com/office/drawing/2014/main" id="{88EB5F0B-AED4-0D4E-B181-E0D961B99FB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32" y="2812"/>
            <a:ext cx="718" cy="1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53" name="VISIO" r:id="rId16" imgW="1036320" imgH="1935480" progId="Visio.Drawing.6">
                    <p:embed/>
                  </p:oleObj>
                </mc:Choice>
                <mc:Fallback>
                  <p:oleObj name="VISIO" r:id="rId16" imgW="1036320" imgH="1935480" progId="Visio.Drawing.6">
                    <p:embed/>
                    <p:pic>
                      <p:nvPicPr>
                        <p:cNvPr id="2972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2" y="2812"/>
                          <a:ext cx="718" cy="1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Line 27">
              <a:extLst>
                <a:ext uri="{FF2B5EF4-FFF2-40B4-BE49-F238E27FC236}">
                  <a16:creationId xmlns:a16="http://schemas.microsoft.com/office/drawing/2014/main" id="{B4E1591A-A40A-5B40-9B4F-94FE32DE7A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9" y="3552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 dirty="0">
                <a:ea typeface="ＭＳ Ｐゴシック" charset="0"/>
              </a:endParaRPr>
            </a:p>
          </p:txBody>
        </p:sp>
      </p:grpSp>
      <p:grpSp>
        <p:nvGrpSpPr>
          <p:cNvPr id="27" name="Group 37">
            <a:extLst>
              <a:ext uri="{FF2B5EF4-FFF2-40B4-BE49-F238E27FC236}">
                <a16:creationId xmlns:a16="http://schemas.microsoft.com/office/drawing/2014/main" id="{DB73E327-C00B-AA4D-8E1A-2EE251338B6E}"/>
              </a:ext>
            </a:extLst>
          </p:cNvPr>
          <p:cNvGrpSpPr>
            <a:grpSpLocks/>
          </p:cNvGrpSpPr>
          <p:nvPr/>
        </p:nvGrpSpPr>
        <p:grpSpPr bwMode="auto">
          <a:xfrm>
            <a:off x="8782439" y="4524959"/>
            <a:ext cx="1300163" cy="2130425"/>
            <a:chOff x="2788" y="2812"/>
            <a:chExt cx="819" cy="1342"/>
          </a:xfrm>
        </p:grpSpPr>
        <p:graphicFrame>
          <p:nvGraphicFramePr>
            <p:cNvPr id="28" name="Object 12">
              <a:extLst>
                <a:ext uri="{FF2B5EF4-FFF2-40B4-BE49-F238E27FC236}">
                  <a16:creationId xmlns:a16="http://schemas.microsoft.com/office/drawing/2014/main" id="{25E30D73-9B24-BF49-AA64-705F60990F2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9" y="2812"/>
            <a:ext cx="718" cy="1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54" name="VISIO" r:id="rId18" imgW="1036320" imgH="1935480" progId="Visio.Drawing.6">
                    <p:embed/>
                  </p:oleObj>
                </mc:Choice>
                <mc:Fallback>
                  <p:oleObj name="VISIO" r:id="rId18" imgW="1036320" imgH="1935480" progId="Visio.Drawing.6">
                    <p:embed/>
                    <p:pic>
                      <p:nvPicPr>
                        <p:cNvPr id="29718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9" y="2812"/>
                          <a:ext cx="718" cy="1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Line 28">
              <a:extLst>
                <a:ext uri="{FF2B5EF4-FFF2-40B4-BE49-F238E27FC236}">
                  <a16:creationId xmlns:a16="http://schemas.microsoft.com/office/drawing/2014/main" id="{8DF67DFE-01CC-0646-A2F6-52950CBBE4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8" y="3552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grpSp>
        <p:nvGrpSpPr>
          <p:cNvPr id="30" name="Group 38">
            <a:extLst>
              <a:ext uri="{FF2B5EF4-FFF2-40B4-BE49-F238E27FC236}">
                <a16:creationId xmlns:a16="http://schemas.microsoft.com/office/drawing/2014/main" id="{5C871418-9D6D-D64E-8CDA-4B1B6634A1B0}"/>
              </a:ext>
            </a:extLst>
          </p:cNvPr>
          <p:cNvGrpSpPr>
            <a:grpSpLocks/>
          </p:cNvGrpSpPr>
          <p:nvPr/>
        </p:nvGrpSpPr>
        <p:grpSpPr bwMode="auto">
          <a:xfrm>
            <a:off x="9777301" y="4524959"/>
            <a:ext cx="1387475" cy="2130425"/>
            <a:chOff x="3576" y="2812"/>
            <a:chExt cx="874" cy="1342"/>
          </a:xfrm>
        </p:grpSpPr>
        <p:graphicFrame>
          <p:nvGraphicFramePr>
            <p:cNvPr id="31" name="Object 13">
              <a:extLst>
                <a:ext uri="{FF2B5EF4-FFF2-40B4-BE49-F238E27FC236}">
                  <a16:creationId xmlns:a16="http://schemas.microsoft.com/office/drawing/2014/main" id="{DFCA20B3-F93F-CC42-AC4A-50C69805C15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07" y="2812"/>
            <a:ext cx="843" cy="1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55" name="VISIO" r:id="rId20" imgW="1216152" imgH="1935480" progId="Visio.Drawing.6">
                    <p:embed/>
                  </p:oleObj>
                </mc:Choice>
                <mc:Fallback>
                  <p:oleObj name="VISIO" r:id="rId20" imgW="1216152" imgH="1935480" progId="Visio.Drawing.6">
                    <p:embed/>
                    <p:pic>
                      <p:nvPicPr>
                        <p:cNvPr id="29716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7" y="2812"/>
                          <a:ext cx="843" cy="1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Line 29">
              <a:extLst>
                <a:ext uri="{FF2B5EF4-FFF2-40B4-BE49-F238E27FC236}">
                  <a16:creationId xmlns:a16="http://schemas.microsoft.com/office/drawing/2014/main" id="{445A905B-FA97-EF44-880F-344E1E391D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6" y="3553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 dirty="0">
                <a:ea typeface="ＭＳ Ｐゴシック" charset="0"/>
              </a:endParaRPr>
            </a:p>
          </p:txBody>
        </p:sp>
      </p:grpSp>
      <p:grpSp>
        <p:nvGrpSpPr>
          <p:cNvPr id="33" name="Group 39">
            <a:extLst>
              <a:ext uri="{FF2B5EF4-FFF2-40B4-BE49-F238E27FC236}">
                <a16:creationId xmlns:a16="http://schemas.microsoft.com/office/drawing/2014/main" id="{AC24A421-D5E3-F742-BA51-E58796958400}"/>
              </a:ext>
            </a:extLst>
          </p:cNvPr>
          <p:cNvGrpSpPr>
            <a:grpSpLocks/>
          </p:cNvGrpSpPr>
          <p:nvPr/>
        </p:nvGrpSpPr>
        <p:grpSpPr bwMode="auto">
          <a:xfrm>
            <a:off x="10759864" y="4524959"/>
            <a:ext cx="1287462" cy="2130425"/>
            <a:chOff x="4357" y="2812"/>
            <a:chExt cx="811" cy="1342"/>
          </a:xfrm>
        </p:grpSpPr>
        <p:graphicFrame>
          <p:nvGraphicFramePr>
            <p:cNvPr id="34" name="Object 21">
              <a:extLst>
                <a:ext uri="{FF2B5EF4-FFF2-40B4-BE49-F238E27FC236}">
                  <a16:creationId xmlns:a16="http://schemas.microsoft.com/office/drawing/2014/main" id="{1AA13EA2-B000-FE47-AB84-C18C3621978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50" y="2812"/>
            <a:ext cx="718" cy="1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56" name="VISIO" r:id="rId22" imgW="1036320" imgH="1935480" progId="Visio.Drawing.6">
                    <p:embed/>
                  </p:oleObj>
                </mc:Choice>
                <mc:Fallback>
                  <p:oleObj name="VISIO" r:id="rId22" imgW="1036320" imgH="1935480" progId="Visio.Drawing.6">
                    <p:embed/>
                    <p:pic>
                      <p:nvPicPr>
                        <p:cNvPr id="29714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0" y="2812"/>
                          <a:ext cx="718" cy="1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Line 30">
              <a:extLst>
                <a:ext uri="{FF2B5EF4-FFF2-40B4-BE49-F238E27FC236}">
                  <a16:creationId xmlns:a16="http://schemas.microsoft.com/office/drawing/2014/main" id="{229E2FCA-87CA-5F43-8C24-706BE583D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7" y="3553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grpSp>
        <p:nvGrpSpPr>
          <p:cNvPr id="36" name="Group 42">
            <a:extLst>
              <a:ext uri="{FF2B5EF4-FFF2-40B4-BE49-F238E27FC236}">
                <a16:creationId xmlns:a16="http://schemas.microsoft.com/office/drawing/2014/main" id="{AAF36245-73DD-C040-ACA2-136D7CE07746}"/>
              </a:ext>
            </a:extLst>
          </p:cNvPr>
          <p:cNvGrpSpPr>
            <a:grpSpLocks/>
          </p:cNvGrpSpPr>
          <p:nvPr/>
        </p:nvGrpSpPr>
        <p:grpSpPr bwMode="auto">
          <a:xfrm>
            <a:off x="5790795" y="4524959"/>
            <a:ext cx="1357313" cy="2130425"/>
            <a:chOff x="481" y="2812"/>
            <a:chExt cx="855" cy="1342"/>
          </a:xfrm>
        </p:grpSpPr>
        <p:graphicFrame>
          <p:nvGraphicFramePr>
            <p:cNvPr id="37" name="Object 20">
              <a:extLst>
                <a:ext uri="{FF2B5EF4-FFF2-40B4-BE49-F238E27FC236}">
                  <a16:creationId xmlns:a16="http://schemas.microsoft.com/office/drawing/2014/main" id="{A6811708-700F-7D4D-8934-0E4FDD44F93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6405612"/>
                </p:ext>
              </p:extLst>
            </p:nvPr>
          </p:nvGraphicFramePr>
          <p:xfrm>
            <a:off x="618" y="2812"/>
            <a:ext cx="718" cy="1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57" name="VISIO" r:id="rId24" imgW="1036320" imgH="1935480" progId="Visio.Drawing.6">
                    <p:embed/>
                  </p:oleObj>
                </mc:Choice>
                <mc:Fallback>
                  <p:oleObj name="VISIO" r:id="rId24" imgW="1036320" imgH="1935480" progId="Visio.Drawing.6">
                    <p:embed/>
                    <p:pic>
                      <p:nvPicPr>
                        <p:cNvPr id="29711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" y="2812"/>
                          <a:ext cx="718" cy="1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Line 41">
              <a:extLst>
                <a:ext uri="{FF2B5EF4-FFF2-40B4-BE49-F238E27FC236}">
                  <a16:creationId xmlns:a16="http://schemas.microsoft.com/office/drawing/2014/main" id="{D77EAAB9-930E-4D48-BD01-ED3D54C38A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" y="3553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6675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Sistemas </a:t>
            </a:r>
            <a:r>
              <a:rPr lang="pt-PT" dirty="0" err="1"/>
              <a:t>multi-programados</a:t>
            </a:r>
            <a:endParaRPr lang="en-US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pt-PT" altLang="en-US" dirty="0"/>
              <a:t>Representação da memória</a:t>
            </a:r>
          </a:p>
          <a:p>
            <a:pPr lvl="2"/>
            <a:r>
              <a:rPr lang="pt-PT" altLang="en-US" dirty="0"/>
              <a:t>Estrutura-se a memória em unidades (blocos) de dimensão fixa </a:t>
            </a:r>
          </a:p>
          <a:p>
            <a:pPr lvl="2"/>
            <a:r>
              <a:rPr lang="pt-PT" altLang="en-US" dirty="0"/>
              <a:t>Representa-se o estado da memória através de:</a:t>
            </a:r>
          </a:p>
          <a:p>
            <a:pPr lvl="3"/>
            <a:r>
              <a:rPr lang="pt-PT" altLang="en-US" dirty="0"/>
              <a:t>Listas ligadas</a:t>
            </a:r>
          </a:p>
          <a:p>
            <a:pPr lvl="4"/>
            <a:endParaRPr lang="pt-PT" altLang="en-US" dirty="0"/>
          </a:p>
          <a:p>
            <a:pPr lvl="4"/>
            <a:endParaRPr lang="pt-PT" altLang="en-US" dirty="0"/>
          </a:p>
          <a:p>
            <a:pPr lvl="4"/>
            <a:endParaRPr lang="pt-PT" altLang="en-US" dirty="0"/>
          </a:p>
          <a:p>
            <a:pPr lvl="4"/>
            <a:endParaRPr lang="pt-PT" altLang="en-US" dirty="0"/>
          </a:p>
          <a:p>
            <a:pPr lvl="3"/>
            <a:r>
              <a:rPr lang="pt-PT" altLang="en-US" dirty="0"/>
              <a:t>Bitmaps</a:t>
            </a:r>
          </a:p>
          <a:p>
            <a:pPr lvl="4"/>
            <a:r>
              <a:rPr lang="pt-PT" altLang="en-US" dirty="0"/>
              <a:t>1110000110011110</a:t>
            </a:r>
          </a:p>
          <a:p>
            <a:pPr lvl="4"/>
            <a:r>
              <a:rPr lang="pt-PT" altLang="en-US" dirty="0"/>
              <a:t>1 – representa bloco ocupado</a:t>
            </a:r>
            <a:br>
              <a:rPr lang="pt-PT" altLang="en-US" dirty="0"/>
            </a:br>
            <a:r>
              <a:rPr lang="pt-PT" altLang="en-US" dirty="0"/>
              <a:t>0 – representa bloco livre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350298"/>
              </p:ext>
            </p:extLst>
          </p:nvPr>
        </p:nvGraphicFramePr>
        <p:xfrm>
          <a:off x="9061465" y="2279010"/>
          <a:ext cx="1677987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VISIO" r:id="rId4" imgW="1865376" imgH="4398264" progId="Visio.Drawing.6">
                  <p:embed/>
                </p:oleObj>
              </mc:Choice>
              <mc:Fallback>
                <p:oleObj name="VISIO" r:id="rId4" imgW="1865376" imgH="4398264" progId="Visio.Drawing.6">
                  <p:embed/>
                  <p:pic>
                    <p:nvPicPr>
                      <p:cNvPr id="317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1465" y="2279010"/>
                        <a:ext cx="1677987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466955"/>
              </p:ext>
            </p:extLst>
          </p:nvPr>
        </p:nvGraphicFramePr>
        <p:xfrm>
          <a:off x="1884026" y="3389207"/>
          <a:ext cx="5181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VISIO" r:id="rId6" imgW="6044184" imgH="1124712" progId="Visio.Drawing.6">
                  <p:embed/>
                </p:oleObj>
              </mc:Choice>
              <mc:Fallback>
                <p:oleObj name="VISIO" r:id="rId6" imgW="6044184" imgH="1124712" progId="Visio.Drawing.6">
                  <p:embed/>
                  <p:pic>
                    <p:nvPicPr>
                      <p:cNvPr id="317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026" y="3389207"/>
                        <a:ext cx="51816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08381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856</TotalTime>
  <Words>4243</Words>
  <Application>Microsoft Macintosh PowerPoint</Application>
  <PresentationFormat>Widescreen</PresentationFormat>
  <Paragraphs>723</Paragraphs>
  <Slides>50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ＭＳ Ｐゴシック</vt:lpstr>
      <vt:lpstr>Arial</vt:lpstr>
      <vt:lpstr>Calibri</vt:lpstr>
      <vt:lpstr>Calibri Light</vt:lpstr>
      <vt:lpstr>Tahoma</vt:lpstr>
      <vt:lpstr>Wingdings</vt:lpstr>
      <vt:lpstr>Retrospect</vt:lpstr>
      <vt:lpstr>VISIO</vt:lpstr>
      <vt:lpstr>Gestão de memória</vt:lpstr>
      <vt:lpstr>Introdução</vt:lpstr>
      <vt:lpstr>Sistemas mono-programados</vt:lpstr>
      <vt:lpstr>Sistemas multi-programados</vt:lpstr>
      <vt:lpstr>Sistemas multi-programados</vt:lpstr>
      <vt:lpstr>Sistemas multi-programados</vt:lpstr>
      <vt:lpstr>Sistemas multi-programados</vt:lpstr>
      <vt:lpstr>Sistemas multi-programados</vt:lpstr>
      <vt:lpstr>Sistemas multi-programados</vt:lpstr>
      <vt:lpstr>Sistemas multi-programados</vt:lpstr>
      <vt:lpstr>Sistemas multi-programados</vt:lpstr>
      <vt:lpstr>Sistemas multi-programados</vt:lpstr>
      <vt:lpstr>Memória Virtual</vt:lpstr>
      <vt:lpstr>Memória Virtual</vt:lpstr>
      <vt:lpstr>Memória Virtual</vt:lpstr>
      <vt:lpstr>Memória Virtual</vt:lpstr>
      <vt:lpstr>Memória Virtual: Paginação</vt:lpstr>
      <vt:lpstr>Tabelas de páginas (Page Tables)</vt:lpstr>
      <vt:lpstr>Tabelas de páginas: exemplo</vt:lpstr>
      <vt:lpstr>Tabelas de páginas multi-nível</vt:lpstr>
      <vt:lpstr>Tabelas de páginas multi-nível</vt:lpstr>
      <vt:lpstr>TLB (Translation Lookaside Buffer)</vt:lpstr>
      <vt:lpstr>TLB (Translation Lookaside Buffer)</vt:lpstr>
      <vt:lpstr>Memória Virtual – Paginação</vt:lpstr>
      <vt:lpstr>Mecanismo substituição páginas</vt:lpstr>
      <vt:lpstr>Algoritmos de substituição de páginas</vt:lpstr>
      <vt:lpstr>Algoritmos de substituição de páginas</vt:lpstr>
      <vt:lpstr>Algoritmos de substituição de páginas</vt:lpstr>
      <vt:lpstr>Algoritmos de substituição de páginas</vt:lpstr>
      <vt:lpstr>Algoritmos de substituição de páginas</vt:lpstr>
      <vt:lpstr>Algoritmos de substituição de páginas</vt:lpstr>
      <vt:lpstr>Algoritmos de substituição de páginas</vt:lpstr>
      <vt:lpstr>Algoritmos de substituição de páginas</vt:lpstr>
      <vt:lpstr>Memória Virtual – Paginação</vt:lpstr>
      <vt:lpstr>Memória Virtual – Paginação</vt:lpstr>
      <vt:lpstr>Memória Virtual – Paginação</vt:lpstr>
      <vt:lpstr>Memória Virtual – Segmentação</vt:lpstr>
      <vt:lpstr>Memória Virtual – Segmentação</vt:lpstr>
      <vt:lpstr>Memória Virtual – Segmentação</vt:lpstr>
      <vt:lpstr>Memória Virtual – Segmentação</vt:lpstr>
      <vt:lpstr>Memória Virtual – Misto</vt:lpstr>
      <vt:lpstr>Memória Virtual – Misto</vt:lpstr>
      <vt:lpstr>Gestão de Memória – UNIX</vt:lpstr>
      <vt:lpstr>Gestão de Memória – UNIX</vt:lpstr>
      <vt:lpstr>Gestão de Memória – UNIX</vt:lpstr>
      <vt:lpstr>Gestão de Memória – UNIX</vt:lpstr>
      <vt:lpstr>Gestão de Memória – UNIX</vt:lpstr>
      <vt:lpstr>Gestão de Memória – UNIX</vt:lpstr>
      <vt:lpstr>Gestão de Memória – Linux</vt:lpstr>
      <vt:lpstr>Gestão de Memória – Linux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Operativos</dc:title>
  <dc:creator>Fernando</dc:creator>
  <cp:lastModifiedBy>Fernando</cp:lastModifiedBy>
  <cp:revision>151</cp:revision>
  <cp:lastPrinted>2016-09-02T13:40:33Z</cp:lastPrinted>
  <dcterms:created xsi:type="dcterms:W3CDTF">2016-09-02T13:09:57Z</dcterms:created>
  <dcterms:modified xsi:type="dcterms:W3CDTF">2018-11-25T19:48:12Z</dcterms:modified>
</cp:coreProperties>
</file>