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803" r:id="rId1"/>
  </p:sldMasterIdLst>
  <p:notesMasterIdLst>
    <p:notesMasterId r:id="rId17"/>
  </p:notesMasterIdLst>
  <p:sldIdLst>
    <p:sldId id="256" r:id="rId2"/>
    <p:sldId id="257" r:id="rId3"/>
    <p:sldId id="258" r:id="rId4"/>
    <p:sldId id="259" r:id="rId5"/>
    <p:sldId id="260" r:id="rId6"/>
    <p:sldId id="261" r:id="rId7"/>
    <p:sldId id="262" r:id="rId8"/>
    <p:sldId id="263" r:id="rId9"/>
    <p:sldId id="270" r:id="rId10"/>
    <p:sldId id="269" r:id="rId11"/>
    <p:sldId id="264" r:id="rId12"/>
    <p:sldId id="265" r:id="rId13"/>
    <p:sldId id="266" r:id="rId14"/>
    <p:sldId id="267" r:id="rId15"/>
    <p:sldId id="3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32"/>
    <p:restoredTop sz="87832"/>
  </p:normalViewPr>
  <p:slideViewPr>
    <p:cSldViewPr snapToGrid="0" snapToObjects="1">
      <p:cViewPr varScale="1">
        <p:scale>
          <a:sx n="108" d="100"/>
          <a:sy n="108" d="100"/>
        </p:scale>
        <p:origin x="424" y="192"/>
      </p:cViewPr>
      <p:guideLst/>
    </p:cSldViewPr>
  </p:slideViewPr>
  <p:outlineViewPr>
    <p:cViewPr>
      <p:scale>
        <a:sx n="33" d="100"/>
        <a:sy n="33" d="100"/>
      </p:scale>
      <p:origin x="0" y="0"/>
    </p:cViewPr>
  </p:outlineViewPr>
  <p:notesTextViewPr>
    <p:cViewPr>
      <p:scale>
        <a:sx n="1" d="1"/>
        <a:sy n="1" d="1"/>
      </p:scale>
      <p:origin x="0" y="-48"/>
    </p:cViewPr>
  </p:notesTextViewPr>
  <p:sorterViewPr>
    <p:cViewPr>
      <p:scale>
        <a:sx n="66" d="100"/>
        <a:sy n="66" d="100"/>
      </p:scale>
      <p:origin x="0" y="0"/>
    </p:cViewPr>
  </p:sorterViewPr>
  <p:notesViewPr>
    <p:cSldViewPr snapToGrid="0" snapToObjects="1">
      <p:cViewPr varScale="1">
        <p:scale>
          <a:sx n="69" d="100"/>
          <a:sy n="69" d="100"/>
        </p:scale>
        <p:origin x="343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0342D-38C3-604A-AFC0-190AF142ED31}" type="datetimeFigureOut">
              <a:rPr lang="en-US" smtClean="0"/>
              <a:t>12/9/18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3DEF9-177E-F049-8DF6-EEB3F608B925}" type="slidenum">
              <a:rPr lang="en-US" smtClean="0"/>
              <a:t>‹#›</a:t>
            </a:fld>
            <a:endParaRPr lang="en-US"/>
          </a:p>
        </p:txBody>
      </p:sp>
    </p:spTree>
    <p:extLst>
      <p:ext uri="{BB962C8B-B14F-4D97-AF65-F5344CB8AC3E}">
        <p14:creationId xmlns:p14="http://schemas.microsoft.com/office/powerpoint/2010/main" val="1040181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83DEF9-177E-F049-8DF6-EEB3F608B925}" type="slidenum">
              <a:rPr lang="en-US" smtClean="0"/>
              <a:t>1</a:t>
            </a:fld>
            <a:endParaRPr lang="en-US"/>
          </a:p>
        </p:txBody>
      </p:sp>
    </p:spTree>
    <p:extLst>
      <p:ext uri="{BB962C8B-B14F-4D97-AF65-F5344CB8AC3E}">
        <p14:creationId xmlns:p14="http://schemas.microsoft.com/office/powerpoint/2010/main" val="1695901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83DEF9-177E-F049-8DF6-EEB3F608B925}" type="slidenum">
              <a:rPr lang="en-US" smtClean="0"/>
              <a:t>4</a:t>
            </a:fld>
            <a:endParaRPr lang="en-US"/>
          </a:p>
        </p:txBody>
      </p:sp>
    </p:spTree>
    <p:extLst>
      <p:ext uri="{BB962C8B-B14F-4D97-AF65-F5344CB8AC3E}">
        <p14:creationId xmlns:p14="http://schemas.microsoft.com/office/powerpoint/2010/main" val="4094180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PT" altLang="en-US">
              <a:ea typeface="ＭＳ Ｐゴシック" charset="-128"/>
            </a:endParaRPr>
          </a:p>
        </p:txBody>
      </p:sp>
      <p:sp>
        <p:nvSpPr>
          <p:cNvPr id="1945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66046C39-6517-544B-BEF8-08EBD8E64DAD}" type="slidenum">
              <a:rPr lang="en-US" altLang="en-US">
                <a:latin typeface="Tahoma" charset="0"/>
              </a:rPr>
              <a:pPr>
                <a:spcBef>
                  <a:spcPct val="0"/>
                </a:spcBef>
              </a:pPr>
              <a:t>5</a:t>
            </a:fld>
            <a:endParaRPr lang="en-US" altLang="en-US">
              <a:latin typeface="Tahoma" charset="0"/>
            </a:endParaRPr>
          </a:p>
        </p:txBody>
      </p:sp>
    </p:spTree>
    <p:extLst>
      <p:ext uri="{BB962C8B-B14F-4D97-AF65-F5344CB8AC3E}">
        <p14:creationId xmlns:p14="http://schemas.microsoft.com/office/powerpoint/2010/main" val="2337854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ea typeface="ＭＳ Ｐゴシック" charset="-128"/>
            </a:endParaRPr>
          </a:p>
        </p:txBody>
      </p:sp>
      <p:sp>
        <p:nvSpPr>
          <p:cNvPr id="2253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869E33A2-52C4-7540-A36C-CFB817590416}" type="slidenum">
              <a:rPr lang="en-US" altLang="en-US">
                <a:latin typeface="Tahoma" charset="0"/>
              </a:rPr>
              <a:pPr>
                <a:spcBef>
                  <a:spcPct val="0"/>
                </a:spcBef>
              </a:pPr>
              <a:t>7</a:t>
            </a:fld>
            <a:endParaRPr lang="en-US" altLang="en-US">
              <a:latin typeface="Tahoma" charset="0"/>
            </a:endParaRPr>
          </a:p>
        </p:txBody>
      </p:sp>
    </p:spTree>
    <p:extLst>
      <p:ext uri="{BB962C8B-B14F-4D97-AF65-F5344CB8AC3E}">
        <p14:creationId xmlns:p14="http://schemas.microsoft.com/office/powerpoint/2010/main" val="2504220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ea typeface="ＭＳ Ｐゴシック" charset="-128"/>
              </a:rPr>
              <a:t>OS X Yosemite Has A Secret Packet Sniffer: </a:t>
            </a:r>
            <a:r>
              <a:rPr lang="en-GB" altLang="en-US" b="1" dirty="0">
                <a:ea typeface="ＭＳ Ｐゴシック" charset="-128"/>
              </a:rPr>
              <a:t>Wireless Diagnostics</a:t>
            </a:r>
            <a:r>
              <a:rPr lang="en-GB" altLang="en-US" dirty="0">
                <a:ea typeface="ＭＳ Ｐゴシック" charset="-128"/>
              </a:rPr>
              <a:t> located in </a:t>
            </a:r>
            <a:r>
              <a:rPr lang="en-GB" altLang="en-US" b="1" dirty="0">
                <a:ea typeface="ＭＳ Ｐゴシック" charset="-128"/>
              </a:rPr>
              <a:t>/System/Library/</a:t>
            </a:r>
            <a:r>
              <a:rPr lang="en-GB" altLang="en-US" b="1" dirty="0" err="1">
                <a:ea typeface="ＭＳ Ｐゴシック" charset="-128"/>
              </a:rPr>
              <a:t>CoreServices</a:t>
            </a:r>
            <a:r>
              <a:rPr lang="en-GB" altLang="en-US" b="1" dirty="0">
                <a:ea typeface="ＭＳ Ｐゴシック" charset="-128"/>
              </a:rPr>
              <a:t>/Applications/</a:t>
            </a:r>
          </a:p>
          <a:p>
            <a:r>
              <a:rPr lang="en-GB" altLang="en-US" dirty="0">
                <a:ea typeface="ＭＳ Ｐゴシック" charset="-128"/>
              </a:rPr>
              <a:t>http://www.colasoft.com/capsa/</a:t>
            </a:r>
          </a:p>
          <a:p>
            <a:endParaRPr lang="en-GB" altLang="en-US" dirty="0">
              <a:ea typeface="ＭＳ Ｐゴシック" charset="-128"/>
            </a:endParaRPr>
          </a:p>
          <a:p>
            <a:endParaRPr lang="pt-PT" dirty="0"/>
          </a:p>
          <a:p>
            <a:endParaRPr lang="pt-PT" dirty="0"/>
          </a:p>
        </p:txBody>
      </p:sp>
      <p:sp>
        <p:nvSpPr>
          <p:cNvPr id="4" name="Slide Number Placeholder 3"/>
          <p:cNvSpPr>
            <a:spLocks noGrp="1"/>
          </p:cNvSpPr>
          <p:nvPr>
            <p:ph type="sldNum" sz="quarter" idx="10"/>
          </p:nvPr>
        </p:nvSpPr>
        <p:spPr/>
        <p:txBody>
          <a:bodyPr/>
          <a:lstStyle/>
          <a:p>
            <a:fld id="{AF83DEF9-177E-F049-8DF6-EEB3F608B925}" type="slidenum">
              <a:rPr lang="en-US" smtClean="0"/>
              <a:t>8</a:t>
            </a:fld>
            <a:endParaRPr lang="en-US"/>
          </a:p>
        </p:txBody>
      </p:sp>
    </p:spTree>
    <p:extLst>
      <p:ext uri="{BB962C8B-B14F-4D97-AF65-F5344CB8AC3E}">
        <p14:creationId xmlns:p14="http://schemas.microsoft.com/office/powerpoint/2010/main" val="3947319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ea typeface="ＭＳ Ｐゴシック" charset="-128"/>
              </a:rPr>
              <a:t>OS X Yosemite Has A Secret Packet Sniffer: </a:t>
            </a:r>
            <a:r>
              <a:rPr lang="en-GB" altLang="en-US" b="1" dirty="0">
                <a:ea typeface="ＭＳ Ｐゴシック" charset="-128"/>
              </a:rPr>
              <a:t>Wireless Diagnostics</a:t>
            </a:r>
            <a:r>
              <a:rPr lang="en-GB" altLang="en-US" dirty="0">
                <a:ea typeface="ＭＳ Ｐゴシック" charset="-128"/>
              </a:rPr>
              <a:t> located in </a:t>
            </a:r>
            <a:r>
              <a:rPr lang="en-GB" altLang="en-US" b="1" dirty="0">
                <a:ea typeface="ＭＳ Ｐゴシック" charset="-128"/>
              </a:rPr>
              <a:t>/System/Library/</a:t>
            </a:r>
            <a:r>
              <a:rPr lang="en-GB" altLang="en-US" b="1" dirty="0" err="1">
                <a:ea typeface="ＭＳ Ｐゴシック" charset="-128"/>
              </a:rPr>
              <a:t>CoreServices</a:t>
            </a:r>
            <a:r>
              <a:rPr lang="en-GB" altLang="en-US" b="1" dirty="0">
                <a:ea typeface="ＭＳ Ｐゴシック" charset="-128"/>
              </a:rPr>
              <a:t>/Applications/</a:t>
            </a:r>
          </a:p>
          <a:p>
            <a:r>
              <a:rPr lang="en-GB" altLang="en-US" dirty="0">
                <a:ea typeface="ＭＳ Ｐゴシック" charset="-128"/>
              </a:rPr>
              <a:t>http://www.colasoft.com/capsa/</a:t>
            </a:r>
          </a:p>
          <a:p>
            <a:endParaRPr lang="en-GB" altLang="en-US" dirty="0">
              <a:ea typeface="ＭＳ Ｐゴシック" charset="-128"/>
            </a:endParaRPr>
          </a:p>
          <a:p>
            <a:endParaRPr lang="pt-PT" dirty="0"/>
          </a:p>
          <a:p>
            <a:endParaRPr lang="pt-PT" dirty="0"/>
          </a:p>
        </p:txBody>
      </p:sp>
      <p:sp>
        <p:nvSpPr>
          <p:cNvPr id="4" name="Slide Number Placeholder 3"/>
          <p:cNvSpPr>
            <a:spLocks noGrp="1"/>
          </p:cNvSpPr>
          <p:nvPr>
            <p:ph type="sldNum" sz="quarter" idx="10"/>
          </p:nvPr>
        </p:nvSpPr>
        <p:spPr/>
        <p:txBody>
          <a:bodyPr/>
          <a:lstStyle/>
          <a:p>
            <a:fld id="{AF83DEF9-177E-F049-8DF6-EEB3F608B925}" type="slidenum">
              <a:rPr lang="en-US" smtClean="0"/>
              <a:t>9</a:t>
            </a:fld>
            <a:endParaRPr lang="en-US"/>
          </a:p>
        </p:txBody>
      </p:sp>
    </p:spTree>
    <p:extLst>
      <p:ext uri="{BB962C8B-B14F-4D97-AF65-F5344CB8AC3E}">
        <p14:creationId xmlns:p14="http://schemas.microsoft.com/office/powerpoint/2010/main" val="4286786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https://www.owasp.org/index.php/Buffer_Overflow</a:t>
            </a:r>
          </a:p>
        </p:txBody>
      </p:sp>
      <p:sp>
        <p:nvSpPr>
          <p:cNvPr id="4" name="Slide Number Placeholder 3"/>
          <p:cNvSpPr>
            <a:spLocks noGrp="1"/>
          </p:cNvSpPr>
          <p:nvPr>
            <p:ph type="sldNum" sz="quarter" idx="10"/>
          </p:nvPr>
        </p:nvSpPr>
        <p:spPr/>
        <p:txBody>
          <a:bodyPr/>
          <a:lstStyle/>
          <a:p>
            <a:fld id="{AF83DEF9-177E-F049-8DF6-EEB3F608B925}" type="slidenum">
              <a:rPr lang="en-US" smtClean="0"/>
              <a:t>11</a:t>
            </a:fld>
            <a:endParaRPr lang="en-US"/>
          </a:p>
        </p:txBody>
      </p:sp>
    </p:spTree>
    <p:extLst>
      <p:ext uri="{BB962C8B-B14F-4D97-AF65-F5344CB8AC3E}">
        <p14:creationId xmlns:p14="http://schemas.microsoft.com/office/powerpoint/2010/main" val="3388614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err="1">
                <a:ea typeface="ＭＳ Ｐゴシック" charset="-128"/>
              </a:rPr>
              <a:t>BackTrack</a:t>
            </a:r>
            <a:r>
              <a:rPr lang="en-GB" altLang="en-US" b="1" dirty="0">
                <a:ea typeface="ＭＳ Ｐゴシック" charset="-128"/>
              </a:rPr>
              <a:t> Linux: The Ultimate Hacker's Arsenal</a:t>
            </a:r>
          </a:p>
          <a:p>
            <a:r>
              <a:rPr lang="en-GB" altLang="en-US" dirty="0">
                <a:ea typeface="ＭＳ Ｐゴシック" charset="-128"/>
              </a:rPr>
              <a:t>http://</a:t>
            </a:r>
            <a:r>
              <a:rPr lang="en-GB" altLang="en-US" dirty="0" err="1">
                <a:ea typeface="ＭＳ Ｐゴシック" charset="-128"/>
              </a:rPr>
              <a:t>www.admin-magazine.com</a:t>
            </a:r>
            <a:r>
              <a:rPr lang="en-GB" altLang="en-US" dirty="0">
                <a:ea typeface="ＭＳ Ｐゴシック" charset="-128"/>
              </a:rPr>
              <a:t>/Articles/</a:t>
            </a:r>
            <a:r>
              <a:rPr lang="en-GB" altLang="en-US" dirty="0" err="1">
                <a:ea typeface="ＭＳ Ｐゴシック" charset="-128"/>
              </a:rPr>
              <a:t>BackTrack</a:t>
            </a:r>
            <a:r>
              <a:rPr lang="en-GB" altLang="en-US" dirty="0">
                <a:ea typeface="ＭＳ Ｐゴシック" charset="-128"/>
              </a:rPr>
              <a:t>-Linux-The-Ultimate-Hacker-s-Arsenal</a:t>
            </a:r>
          </a:p>
        </p:txBody>
      </p:sp>
      <p:sp>
        <p:nvSpPr>
          <p:cNvPr id="2765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1C055E3C-77BE-1745-A8B8-9FE78AE53A74}" type="slidenum">
              <a:rPr lang="en-US" altLang="en-US">
                <a:latin typeface="Tahoma" charset="0"/>
              </a:rPr>
              <a:pPr>
                <a:spcBef>
                  <a:spcPct val="0"/>
                </a:spcBef>
              </a:pPr>
              <a:t>13</a:t>
            </a:fld>
            <a:endParaRPr lang="en-US" altLang="en-US">
              <a:latin typeface="Tahoma" charset="0"/>
            </a:endParaRPr>
          </a:p>
        </p:txBody>
      </p:sp>
    </p:spTree>
    <p:extLst>
      <p:ext uri="{BB962C8B-B14F-4D97-AF65-F5344CB8AC3E}">
        <p14:creationId xmlns:p14="http://schemas.microsoft.com/office/powerpoint/2010/main" val="2807690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ea typeface="ＭＳ Ｐゴシック" charset="-128"/>
              </a:rPr>
              <a:t>Nessus is a proprietary comprehensive vulnerability scanner </a:t>
            </a:r>
          </a:p>
          <a:p>
            <a:r>
              <a:rPr lang="en-GB" altLang="en-US" dirty="0">
                <a:ea typeface="ＭＳ Ｐゴシック" charset="-128"/>
              </a:rPr>
              <a:t>SAINT is computer software used for scanning computer networks for security vulnerabilities, and exploiting found vulnerabilities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ea typeface="ＭＳ Ｐゴシック" charset="-128"/>
              </a:rPr>
              <a:t>http://www.openvas.org/  </a:t>
            </a:r>
            <a:r>
              <a:rPr lang="pt-PT" sz="1200" b="0" i="0" kern="1200" dirty="0">
                <a:solidFill>
                  <a:schemeClr val="tx1"/>
                </a:solidFill>
                <a:effectLst/>
                <a:latin typeface="+mn-lt"/>
                <a:ea typeface="+mn-ea"/>
                <a:cs typeface="+mn-cs"/>
              </a:rPr>
              <a:t>Open </a:t>
            </a:r>
            <a:r>
              <a:rPr lang="pt-PT" sz="1200" b="0" i="0" kern="1200" dirty="0" err="1">
                <a:solidFill>
                  <a:schemeClr val="tx1"/>
                </a:solidFill>
                <a:effectLst/>
                <a:latin typeface="+mn-lt"/>
                <a:ea typeface="+mn-ea"/>
                <a:cs typeface="+mn-cs"/>
              </a:rPr>
              <a:t>Source</a:t>
            </a:r>
            <a:r>
              <a:rPr lang="pt-PT" sz="1200" b="0" i="0" kern="1200" dirty="0">
                <a:solidFill>
                  <a:schemeClr val="tx1"/>
                </a:solidFill>
                <a:effectLst/>
                <a:latin typeface="+mn-lt"/>
                <a:ea typeface="+mn-ea"/>
                <a:cs typeface="+mn-cs"/>
              </a:rPr>
              <a:t> </a:t>
            </a:r>
            <a:r>
              <a:rPr lang="pt-PT" sz="1200" b="0" i="0" kern="1200" dirty="0" err="1">
                <a:solidFill>
                  <a:schemeClr val="tx1"/>
                </a:solidFill>
                <a:effectLst/>
                <a:latin typeface="+mn-lt"/>
                <a:ea typeface="+mn-ea"/>
                <a:cs typeface="+mn-cs"/>
              </a:rPr>
              <a:t>Vulnerability</a:t>
            </a:r>
            <a:r>
              <a:rPr lang="pt-PT" sz="1200" b="0" i="0" kern="1200" dirty="0">
                <a:solidFill>
                  <a:schemeClr val="tx1"/>
                </a:solidFill>
                <a:effectLst/>
                <a:latin typeface="+mn-lt"/>
                <a:ea typeface="+mn-ea"/>
                <a:cs typeface="+mn-cs"/>
              </a:rPr>
              <a:t> </a:t>
            </a:r>
            <a:r>
              <a:rPr lang="pt-PT" sz="1200" b="0" i="0" kern="1200" dirty="0" err="1">
                <a:solidFill>
                  <a:schemeClr val="tx1"/>
                </a:solidFill>
                <a:effectLst/>
                <a:latin typeface="+mn-lt"/>
                <a:ea typeface="+mn-ea"/>
                <a:cs typeface="+mn-cs"/>
              </a:rPr>
              <a:t>Assessment</a:t>
            </a:r>
            <a:r>
              <a:rPr lang="pt-PT" sz="1200" b="0" i="0" kern="1200" dirty="0">
                <a:solidFill>
                  <a:schemeClr val="tx1"/>
                </a:solidFill>
                <a:effectLst/>
                <a:latin typeface="+mn-lt"/>
                <a:ea typeface="+mn-ea"/>
                <a:cs typeface="+mn-cs"/>
              </a:rPr>
              <a:t> </a:t>
            </a:r>
            <a:r>
              <a:rPr lang="pt-PT" sz="1200" b="0" i="0" kern="1200" dirty="0" err="1">
                <a:solidFill>
                  <a:schemeClr val="tx1"/>
                </a:solidFill>
                <a:effectLst/>
                <a:latin typeface="+mn-lt"/>
                <a:ea typeface="+mn-ea"/>
                <a:cs typeface="+mn-cs"/>
              </a:rPr>
              <a:t>System</a:t>
            </a:r>
            <a:endParaRPr lang="en-GB" altLang="en-US" dirty="0">
              <a:ea typeface="ＭＳ Ｐゴシック" charset="-128"/>
            </a:endParaRPr>
          </a:p>
          <a:p>
            <a:r>
              <a:rPr lang="en-GB" altLang="en-US" dirty="0">
                <a:ea typeface="ＭＳ Ｐゴシック" charset="-128"/>
              </a:rPr>
              <a:t>Snort is a free and open source network intrusion prevention system (NIPS) and network intrusion detection system </a:t>
            </a:r>
          </a:p>
          <a:p>
            <a:r>
              <a:rPr lang="en-GB" altLang="en-US" dirty="0">
                <a:ea typeface="ＭＳ Ｐゴシック" charset="-128"/>
              </a:rPr>
              <a:t>https://www.tripwire.com/</a:t>
            </a:r>
          </a:p>
          <a:p>
            <a:r>
              <a:rPr lang="en-GB" altLang="en-US" dirty="0">
                <a:ea typeface="ＭＳ Ｐゴシック" charset="-128"/>
              </a:rPr>
              <a:t>http://</a:t>
            </a:r>
            <a:r>
              <a:rPr lang="en-GB" altLang="en-US" dirty="0" err="1">
                <a:ea typeface="ＭＳ Ｐゴシック" charset="-128"/>
              </a:rPr>
              <a:t>manpages.ubuntu.com</a:t>
            </a:r>
            <a:r>
              <a:rPr lang="en-GB" altLang="en-US" dirty="0">
                <a:ea typeface="ＭＳ Ｐゴシック" charset="-128"/>
              </a:rPr>
              <a:t>/</a:t>
            </a:r>
            <a:r>
              <a:rPr lang="en-GB" altLang="en-US" dirty="0" err="1">
                <a:ea typeface="ＭＳ Ｐゴシック" charset="-128"/>
              </a:rPr>
              <a:t>manpages</a:t>
            </a:r>
            <a:r>
              <a:rPr lang="en-GB" altLang="en-US" dirty="0">
                <a:ea typeface="ＭＳ Ｐゴシック" charset="-128"/>
              </a:rPr>
              <a:t>/zesty/man8/scanlogd.8.html</a:t>
            </a:r>
          </a:p>
        </p:txBody>
      </p:sp>
      <p:sp>
        <p:nvSpPr>
          <p:cNvPr id="2969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7B80D640-2E8A-5341-BB7F-B19FD573565F}" type="slidenum">
              <a:rPr lang="en-US" altLang="en-US">
                <a:latin typeface="Tahoma" charset="0"/>
              </a:rPr>
              <a:pPr>
                <a:spcBef>
                  <a:spcPct val="0"/>
                </a:spcBef>
              </a:pPr>
              <a:t>15</a:t>
            </a:fld>
            <a:endParaRPr lang="en-US" altLang="en-US">
              <a:latin typeface="Tahoma" charset="0"/>
            </a:endParaRPr>
          </a:p>
        </p:txBody>
      </p:sp>
    </p:spTree>
    <p:extLst>
      <p:ext uri="{BB962C8B-B14F-4D97-AF65-F5344CB8AC3E}">
        <p14:creationId xmlns:p14="http://schemas.microsoft.com/office/powerpoint/2010/main" val="1859789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0879" y="758953"/>
            <a:ext cx="11011200" cy="2113848"/>
          </a:xfrm>
        </p:spPr>
        <p:txBody>
          <a:bodyPr anchor="b">
            <a:normAutofit/>
          </a:bodyPr>
          <a:lstStyle>
            <a:lvl1pPr algn="l">
              <a:lnSpc>
                <a:spcPct val="85000"/>
              </a:lnSpc>
              <a:defRPr sz="72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620879" y="3168028"/>
            <a:ext cx="11011200" cy="3160772"/>
          </a:xfrm>
        </p:spPr>
        <p:txBody>
          <a:bodyPr lIns="91440" rIns="91440">
            <a:normAutofit/>
          </a:bodyPr>
          <a:lstStyle>
            <a:lvl1pPr marL="0" indent="0" algn="l">
              <a:buNone/>
              <a:defRPr sz="2000" b="0" i="0" kern="0" cap="none" spc="0" baseline="0">
                <a:solidFill>
                  <a:schemeClr val="tx2"/>
                </a:solidFill>
                <a:latin typeface="Calibri" charset="0"/>
                <a:ea typeface="Calibri" charset="0"/>
                <a:cs typeface="Calibri"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Rectangle 4"/>
          <p:cNvSpPr/>
          <p:nvPr userDrawn="1"/>
        </p:nvSpPr>
        <p:spPr>
          <a:xfrm>
            <a:off x="620879" y="2959230"/>
            <a:ext cx="11011200" cy="129571"/>
          </a:xfrm>
          <a:prstGeom prst="rect">
            <a:avLst/>
          </a:prstGeom>
          <a:gradFill flip="none" rotWithShape="1">
            <a:gsLst>
              <a:gs pos="80000">
                <a:schemeClr val="accent1"/>
              </a:gs>
              <a:gs pos="0">
                <a:schemeClr val="bg1"/>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36381788"/>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E68C7-33D7-8D41-A638-FBFB84061AC0}" type="slidenum">
              <a:rPr lang="en-US" smtClean="0"/>
              <a:t>‹#›</a:t>
            </a:fld>
            <a:endParaRPr lang="en-US"/>
          </a:p>
        </p:txBody>
      </p:sp>
      <p:sp>
        <p:nvSpPr>
          <p:cNvPr id="9" name="Title Placeholder 1"/>
          <p:cNvSpPr>
            <a:spLocks noGrp="1"/>
          </p:cNvSpPr>
          <p:nvPr>
            <p:ph type="title"/>
          </p:nvPr>
        </p:nvSpPr>
        <p:spPr>
          <a:xfrm>
            <a:off x="518160" y="260707"/>
            <a:ext cx="11155680" cy="102312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Content Placeholder 2"/>
          <p:cNvSpPr>
            <a:spLocks noGrp="1"/>
          </p:cNvSpPr>
          <p:nvPr>
            <p:ph sz="quarter" idx="13"/>
          </p:nvPr>
        </p:nvSpPr>
        <p:spPr>
          <a:xfrm>
            <a:off x="518585" y="1836739"/>
            <a:ext cx="11154833" cy="4404671"/>
          </a:xfrm>
        </p:spPr>
        <p:txBody>
          <a:bodyPr/>
          <a:lstStyle>
            <a:lvl3pPr marL="806450" indent="-177800">
              <a:tabLst/>
              <a:defRPr/>
            </a:lvl3pPr>
            <a:lvl4pPr marL="1066800" indent="-177800">
              <a:tabLst/>
              <a:defRPr/>
            </a:lvl4pPr>
            <a:lvl5pPr marL="1292225" indent="-177800">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850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845736"/>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E68C7-33D7-8D41-A638-FBFB84061AC0}" type="slidenum">
              <a:rPr lang="en-US" smtClean="0"/>
              <a:t>‹#›</a:t>
            </a:fld>
            <a:endParaRPr lang="en-US"/>
          </a:p>
        </p:txBody>
      </p:sp>
      <p:sp>
        <p:nvSpPr>
          <p:cNvPr id="10" name="Title Placeholder 1"/>
          <p:cNvSpPr>
            <a:spLocks noGrp="1"/>
          </p:cNvSpPr>
          <p:nvPr>
            <p:ph type="title"/>
          </p:nvPr>
        </p:nvSpPr>
        <p:spPr>
          <a:xfrm>
            <a:off x="518160" y="260707"/>
            <a:ext cx="11155680" cy="1023120"/>
          </a:xfrm>
          <a:prstGeom prst="rect">
            <a:avLst/>
          </a:prstGeom>
        </p:spPr>
        <p:txBody>
          <a:bodyPr vert="horz" lIns="91440" tIns="45720" rIns="91440" bIns="45720"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1801319206"/>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BE68C7-33D7-8D41-A638-FBFB84061AC0}" type="slidenum">
              <a:rPr lang="en-US" smtClean="0"/>
              <a:t>‹#›</a:t>
            </a:fld>
            <a:endParaRPr lang="en-US"/>
          </a:p>
        </p:txBody>
      </p:sp>
      <p:sp>
        <p:nvSpPr>
          <p:cNvPr id="11" name="Title Placeholder 1"/>
          <p:cNvSpPr>
            <a:spLocks noGrp="1"/>
          </p:cNvSpPr>
          <p:nvPr>
            <p:ph type="title"/>
          </p:nvPr>
        </p:nvSpPr>
        <p:spPr>
          <a:xfrm>
            <a:off x="518160" y="260707"/>
            <a:ext cx="11155680" cy="1023120"/>
          </a:xfrm>
          <a:prstGeom prst="rect">
            <a:avLst/>
          </a:prstGeom>
        </p:spPr>
        <p:txBody>
          <a:bodyPr vert="horz" lIns="91440" tIns="45720" rIns="91440" bIns="45720"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1694923483"/>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8160" y="260707"/>
            <a:ext cx="11155680" cy="1023120"/>
          </a:xfrm>
          <a:prstGeom prst="rect">
            <a:avLst/>
          </a:prstGeom>
        </p:spPr>
        <p:txBody>
          <a:bodyPr vert="horz" lIns="91440" tIns="45720" rIns="91440" bIns="45720" rtlCol="0" anchor="b">
            <a:normAutofit/>
          </a:bodyPr>
          <a:lstStyle/>
          <a:p>
            <a:r>
              <a:rPr lang="pt-PT" noProof="0" dirty="0" err="1"/>
              <a:t>Click</a:t>
            </a:r>
            <a:r>
              <a:rPr lang="pt-PT" noProof="0" dirty="0"/>
              <a:t> to </a:t>
            </a:r>
            <a:r>
              <a:rPr lang="pt-PT" noProof="0" dirty="0" err="1"/>
              <a:t>edit</a:t>
            </a:r>
            <a:r>
              <a:rPr lang="pt-PT" noProof="0" dirty="0"/>
              <a:t> Master </a:t>
            </a:r>
            <a:r>
              <a:rPr lang="pt-PT" noProof="0" dirty="0" err="1"/>
              <a:t>title</a:t>
            </a:r>
            <a:r>
              <a:rPr lang="pt-PT" noProof="0" dirty="0"/>
              <a:t> </a:t>
            </a:r>
            <a:r>
              <a:rPr lang="pt-PT" noProof="0" dirty="0" err="1"/>
              <a:t>style</a:t>
            </a:r>
            <a:endParaRPr lang="pt-PT" noProof="0" dirty="0"/>
          </a:p>
        </p:txBody>
      </p:sp>
      <p:sp>
        <p:nvSpPr>
          <p:cNvPr id="3" name="Text Placeholder 2"/>
          <p:cNvSpPr>
            <a:spLocks noGrp="1"/>
          </p:cNvSpPr>
          <p:nvPr>
            <p:ph type="body" idx="1"/>
          </p:nvPr>
        </p:nvSpPr>
        <p:spPr>
          <a:xfrm>
            <a:off x="518161" y="1845734"/>
            <a:ext cx="11155679" cy="4365962"/>
          </a:xfrm>
          <a:prstGeom prst="rect">
            <a:avLst/>
          </a:prstGeom>
        </p:spPr>
        <p:txBody>
          <a:bodyPr vert="horz" lIns="0" tIns="45720" rIns="0" bIns="45720" rtlCol="0">
            <a:normAutofit/>
          </a:bodyPr>
          <a:lstStyle/>
          <a:p>
            <a:pPr lvl="0"/>
            <a:r>
              <a:rPr lang="pt-PT" noProof="0" dirty="0" err="1"/>
              <a:t>Click</a:t>
            </a:r>
            <a:r>
              <a:rPr lang="pt-PT" noProof="0" dirty="0"/>
              <a:t> to </a:t>
            </a:r>
            <a:r>
              <a:rPr lang="pt-PT" noProof="0" dirty="0" err="1"/>
              <a:t>edit</a:t>
            </a:r>
            <a:r>
              <a:rPr lang="pt-PT" noProof="0" dirty="0"/>
              <a:t> Master </a:t>
            </a:r>
            <a:r>
              <a:rPr lang="pt-PT" noProof="0" dirty="0" err="1"/>
              <a:t>text</a:t>
            </a:r>
            <a:r>
              <a:rPr lang="pt-PT" noProof="0" dirty="0"/>
              <a:t> </a:t>
            </a:r>
            <a:r>
              <a:rPr lang="pt-PT" noProof="0" dirty="0" err="1"/>
              <a:t>styles</a:t>
            </a:r>
            <a:endParaRPr lang="pt-PT" noProof="0" dirty="0"/>
          </a:p>
          <a:p>
            <a:pPr lvl="1"/>
            <a:r>
              <a:rPr lang="pt-PT" noProof="0" dirty="0" err="1"/>
              <a:t>Second</a:t>
            </a:r>
            <a:r>
              <a:rPr lang="pt-PT" noProof="0" dirty="0"/>
              <a:t> </a:t>
            </a:r>
            <a:r>
              <a:rPr lang="pt-PT" noProof="0" dirty="0" err="1"/>
              <a:t>level</a:t>
            </a:r>
            <a:endParaRPr lang="pt-PT" noProof="0" dirty="0"/>
          </a:p>
          <a:p>
            <a:pPr lvl="2"/>
            <a:r>
              <a:rPr lang="pt-PT" noProof="0" dirty="0" err="1"/>
              <a:t>Third</a:t>
            </a:r>
            <a:r>
              <a:rPr lang="pt-PT" noProof="0" dirty="0"/>
              <a:t> </a:t>
            </a:r>
            <a:r>
              <a:rPr lang="pt-PT" noProof="0" dirty="0" err="1"/>
              <a:t>level</a:t>
            </a:r>
            <a:endParaRPr lang="pt-PT" noProof="0" dirty="0"/>
          </a:p>
          <a:p>
            <a:pPr lvl="3"/>
            <a:r>
              <a:rPr lang="pt-PT" noProof="0" dirty="0" err="1"/>
              <a:t>Fourth</a:t>
            </a:r>
            <a:r>
              <a:rPr lang="pt-PT" noProof="0" dirty="0"/>
              <a:t> </a:t>
            </a:r>
            <a:r>
              <a:rPr lang="pt-PT" noProof="0" dirty="0" err="1"/>
              <a:t>level</a:t>
            </a:r>
            <a:endParaRPr lang="pt-PT" noProof="0" dirty="0"/>
          </a:p>
          <a:p>
            <a:pPr lvl="4"/>
            <a:r>
              <a:rPr lang="pt-PT" noProof="0" dirty="0" err="1"/>
              <a:t>Fifth</a:t>
            </a:r>
            <a:r>
              <a:rPr lang="pt-PT" noProof="0" dirty="0"/>
              <a:t> </a:t>
            </a:r>
            <a:r>
              <a:rPr lang="pt-PT" noProof="0" dirty="0" err="1"/>
              <a:t>level</a:t>
            </a:r>
            <a:endParaRPr lang="pt-PT" noProof="0" dirty="0"/>
          </a:p>
        </p:txBody>
      </p:sp>
      <p:sp>
        <p:nvSpPr>
          <p:cNvPr id="4" name="Date Placeholder 3"/>
          <p:cNvSpPr>
            <a:spLocks noGrp="1"/>
          </p:cNvSpPr>
          <p:nvPr>
            <p:ph type="dt" sz="half" idx="2"/>
          </p:nvPr>
        </p:nvSpPr>
        <p:spPr>
          <a:xfrm>
            <a:off x="518161" y="6459787"/>
            <a:ext cx="3051392"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5" name="Footer Placeholder 4"/>
          <p:cNvSpPr>
            <a:spLocks noGrp="1"/>
          </p:cNvSpPr>
          <p:nvPr>
            <p:ph type="ftr" sz="quarter" idx="3"/>
          </p:nvPr>
        </p:nvSpPr>
        <p:spPr>
          <a:xfrm>
            <a:off x="3686186" y="6459787"/>
            <a:ext cx="6052900" cy="365125"/>
          </a:xfrm>
          <a:prstGeom prst="rect">
            <a:avLst/>
          </a:prstGeom>
        </p:spPr>
        <p:txBody>
          <a:bodyPr vert="horz" lIns="91440" tIns="45720" rIns="91440" bIns="45720" rtlCol="0" anchor="ctr"/>
          <a:lstStyle>
            <a:lvl1pPr algn="ctr">
              <a:defRPr sz="9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9900459" y="6459787"/>
            <a:ext cx="1773380" cy="365125"/>
          </a:xfrm>
          <a:prstGeom prst="rect">
            <a:avLst/>
          </a:prstGeom>
        </p:spPr>
        <p:txBody>
          <a:bodyPr vert="horz" lIns="91440" tIns="45720" rIns="91440" bIns="45720" rtlCol="0" anchor="ctr"/>
          <a:lstStyle>
            <a:lvl1pPr algn="r">
              <a:defRPr sz="1050">
                <a:solidFill>
                  <a:schemeClr val="tx1"/>
                </a:solidFill>
              </a:defRPr>
            </a:lvl1pPr>
          </a:lstStyle>
          <a:p>
            <a:fld id="{95BE68C7-33D7-8D41-A638-FBFB84061AC0}" type="slidenum">
              <a:rPr lang="en-US" smtClean="0"/>
              <a:pPr/>
              <a:t>‹#›</a:t>
            </a:fld>
            <a:endParaRPr lang="en-US"/>
          </a:p>
        </p:txBody>
      </p:sp>
      <p:sp>
        <p:nvSpPr>
          <p:cNvPr id="14" name="Rectangle 13"/>
          <p:cNvSpPr/>
          <p:nvPr userDrawn="1"/>
        </p:nvSpPr>
        <p:spPr>
          <a:xfrm>
            <a:off x="518159" y="1342814"/>
            <a:ext cx="11155680" cy="89987"/>
          </a:xfrm>
          <a:prstGeom prst="rect">
            <a:avLst/>
          </a:prstGeom>
          <a:gradFill flip="none" rotWithShape="1">
            <a:gsLst>
              <a:gs pos="50000">
                <a:schemeClr val="accent1"/>
              </a:gs>
              <a:gs pos="0">
                <a:schemeClr val="bg1"/>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7698763"/>
      </p:ext>
    </p:extLst>
  </p:cSld>
  <p:clrMap bg1="lt1" tx1="dk1" bg2="lt2" tx2="dk2" accent1="accent1" accent2="accent2" accent3="accent3" accent4="accent4" accent5="accent5" accent6="accent6" hlink="hlink" folHlink="folHlink"/>
  <p:sldLayoutIdLst>
    <p:sldLayoutId id="2147485804" r:id="rId1"/>
    <p:sldLayoutId id="2147485805" r:id="rId2"/>
    <p:sldLayoutId id="2147485807" r:id="rId3"/>
    <p:sldLayoutId id="2147485808" r:id="rId4"/>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324000" indent="-324000" algn="l" defTabSz="914400" rtl="0" eaLnBrk="1" latinLnBrk="0" hangingPunct="1">
        <a:lnSpc>
          <a:spcPct val="100000"/>
        </a:lnSpc>
        <a:spcBef>
          <a:spcPts val="1200"/>
        </a:spcBef>
        <a:spcAft>
          <a:spcPts val="200"/>
        </a:spcAft>
        <a:buClr>
          <a:schemeClr val="accent1"/>
        </a:buClr>
        <a:buSzPct val="100000"/>
        <a:buFont typeface="Wingdings" charset="2"/>
        <a:buChar char="§"/>
        <a:defRPr sz="2400" kern="1200">
          <a:solidFill>
            <a:schemeClr val="tx1">
              <a:lumMod val="75000"/>
              <a:lumOff val="25000"/>
            </a:schemeClr>
          </a:solidFill>
          <a:latin typeface="+mn-lt"/>
          <a:ea typeface="+mn-ea"/>
          <a:cs typeface="+mn-cs"/>
        </a:defRPr>
      </a:lvl1pPr>
      <a:lvl2pPr marL="540000" indent="-180000" algn="l" defTabSz="914400" rtl="0" eaLnBrk="1" latinLnBrk="0" hangingPunct="1">
        <a:lnSpc>
          <a:spcPct val="10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720000" indent="-180000" algn="l" defTabSz="914400" rtl="0" eaLnBrk="1" latinLnBrk="0" hangingPunct="1">
        <a:lnSpc>
          <a:spcPct val="10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3pPr>
      <a:lvl4pPr marL="900000" indent="-180000" algn="l" defTabSz="914400" rtl="0" eaLnBrk="1" latinLnBrk="0" hangingPunct="1">
        <a:lnSpc>
          <a:spcPct val="10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1080000" indent="-180000" algn="l" defTabSz="914400" rtl="0" eaLnBrk="1" latinLnBrk="0" hangingPunct="1">
        <a:lnSpc>
          <a:spcPct val="10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hyperlink" Target="https://www.kali.org/" TargetMode="External"/><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backbox.org/" TargetMode="External"/><Relationship Id="rId4" Type="http://schemas.openxmlformats.org/officeDocument/2006/relationships/hyperlink" Target="http://www.admin-magazine.com/Articles/BackTrack-Linux-The-Ultimate-Hacker-s-Arsena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torproject.org/" TargetMode="External"/><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r>
              <a:rPr lang="pt-PT" altLang="en-US"/>
              <a:t>Segurança</a:t>
            </a:r>
          </a:p>
        </p:txBody>
      </p:sp>
      <p:sp>
        <p:nvSpPr>
          <p:cNvPr id="64515" name="Rectangle 3"/>
          <p:cNvSpPr>
            <a:spLocks noGrp="1" noChangeArrowheads="1"/>
          </p:cNvSpPr>
          <p:nvPr>
            <p:ph type="subTitle" idx="1"/>
          </p:nvPr>
        </p:nvSpPr>
        <p:spPr/>
        <p:txBody>
          <a:bodyPr/>
          <a:lstStyle/>
          <a:p>
            <a:endParaRPr lang="pt-PT" dirty="0"/>
          </a:p>
        </p:txBody>
      </p:sp>
    </p:spTree>
    <p:extLst>
      <p:ext uri="{BB962C8B-B14F-4D97-AF65-F5344CB8AC3E}">
        <p14:creationId xmlns:p14="http://schemas.microsoft.com/office/powerpoint/2010/main" val="3018568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pt-PT" altLang="en-US"/>
              <a:t>Ataques de dentro do sistema</a:t>
            </a:r>
          </a:p>
        </p:txBody>
      </p:sp>
      <p:sp>
        <p:nvSpPr>
          <p:cNvPr id="23554" name="Content Placeholder 2"/>
          <p:cNvSpPr>
            <a:spLocks noGrp="1"/>
          </p:cNvSpPr>
          <p:nvPr>
            <p:ph idx="13"/>
          </p:nvPr>
        </p:nvSpPr>
        <p:spPr/>
        <p:txBody>
          <a:bodyPr/>
          <a:lstStyle/>
          <a:p>
            <a:r>
              <a:rPr lang="pt-PT" altLang="en-US" dirty="0"/>
              <a:t>Algumas técnicas </a:t>
            </a:r>
          </a:p>
          <a:p>
            <a:pPr lvl="1"/>
            <a:r>
              <a:rPr lang="pt-PT" altLang="en-US" dirty="0" err="1">
                <a:solidFill>
                  <a:schemeClr val="accent2"/>
                </a:solidFill>
              </a:rPr>
              <a:t>Spoofing</a:t>
            </a:r>
            <a:r>
              <a:rPr lang="pt-PT" altLang="en-US" dirty="0"/>
              <a:t> - pressupõe fazer-se passar por quem não é</a:t>
            </a:r>
          </a:p>
          <a:p>
            <a:pPr lvl="2"/>
            <a:r>
              <a:rPr lang="pt-PT" altLang="en-US" dirty="0" err="1"/>
              <a:t>Spoofing</a:t>
            </a:r>
            <a:r>
              <a:rPr lang="pt-PT" altLang="en-US" dirty="0"/>
              <a:t> de servidores: </a:t>
            </a:r>
            <a:r>
              <a:rPr lang="pt-PT" altLang="en-US" dirty="0" err="1"/>
              <a:t>hijacking</a:t>
            </a:r>
            <a:r>
              <a:rPr lang="pt-PT" altLang="en-US" dirty="0"/>
              <a:t> de IP</a:t>
            </a:r>
          </a:p>
          <a:p>
            <a:pPr lvl="2"/>
            <a:r>
              <a:rPr lang="pt-PT" altLang="en-US" dirty="0" err="1"/>
              <a:t>Spoofing</a:t>
            </a:r>
            <a:r>
              <a:rPr lang="pt-PT" altLang="en-US" dirty="0"/>
              <a:t> de login: fazer um programa que se parece com o </a:t>
            </a:r>
            <a:br>
              <a:rPr lang="pt-PT" altLang="en-US" dirty="0"/>
            </a:br>
            <a:r>
              <a:rPr lang="pt-PT" altLang="en-US" dirty="0"/>
              <a:t>programa de sistema que pede o login e </a:t>
            </a:r>
            <a:r>
              <a:rPr lang="pt-PT" altLang="en-US" dirty="0" err="1"/>
              <a:t>pass</a:t>
            </a:r>
            <a:r>
              <a:rPr lang="pt-PT" altLang="en-US" dirty="0"/>
              <a:t>.</a:t>
            </a:r>
          </a:p>
          <a:p>
            <a:pPr lvl="1"/>
            <a:endParaRPr lang="pt-PT" altLang="en-US" dirty="0"/>
          </a:p>
          <a:p>
            <a:pPr lvl="1"/>
            <a:r>
              <a:rPr lang="pt-PT" altLang="en-US" dirty="0">
                <a:solidFill>
                  <a:schemeClr val="accent2"/>
                </a:solidFill>
              </a:rPr>
              <a:t>Bombas lógicas </a:t>
            </a:r>
            <a:r>
              <a:rPr lang="pt-PT" altLang="en-US" dirty="0"/>
              <a:t>- um programa que se não for feita regularmente </a:t>
            </a:r>
            <a:br>
              <a:rPr lang="pt-PT" altLang="en-US" dirty="0"/>
            </a:br>
            <a:r>
              <a:rPr lang="pt-PT" altLang="en-US" dirty="0"/>
              <a:t>uma determinada operação, como inserir uma password, despoleta </a:t>
            </a:r>
            <a:br>
              <a:rPr lang="pt-PT" altLang="en-US" dirty="0"/>
            </a:br>
            <a:r>
              <a:rPr lang="pt-PT" altLang="en-US" dirty="0"/>
              <a:t>uma ação ilícita sobre o sistema.</a:t>
            </a:r>
            <a:br>
              <a:rPr lang="pt-PT" altLang="en-US" dirty="0"/>
            </a:br>
            <a:r>
              <a:rPr lang="pt-PT" altLang="en-US" dirty="0"/>
              <a:t>Potencialmente utilizado por empregados com medo de despedimentos. </a:t>
            </a:r>
          </a:p>
        </p:txBody>
      </p:sp>
      <p:pic>
        <p:nvPicPr>
          <p:cNvPr id="2355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12818" y="1757987"/>
            <a:ext cx="22606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35093" y="4331025"/>
            <a:ext cx="141605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119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pt-PT" altLang="en-US"/>
              <a:t>Ataques de dentro do sistema</a:t>
            </a:r>
          </a:p>
        </p:txBody>
      </p:sp>
      <p:sp>
        <p:nvSpPr>
          <p:cNvPr id="24578" name="Content Placeholder 2"/>
          <p:cNvSpPr>
            <a:spLocks noGrp="1"/>
          </p:cNvSpPr>
          <p:nvPr>
            <p:ph idx="13"/>
          </p:nvPr>
        </p:nvSpPr>
        <p:spPr/>
        <p:txBody>
          <a:bodyPr/>
          <a:lstStyle/>
          <a:p>
            <a:r>
              <a:rPr lang="pt-PT" altLang="en-US" dirty="0"/>
              <a:t>Algumas técnicas</a:t>
            </a:r>
          </a:p>
          <a:p>
            <a:pPr lvl="1"/>
            <a:r>
              <a:rPr lang="pt-PT" altLang="en-US" dirty="0" err="1">
                <a:solidFill>
                  <a:schemeClr val="accent2"/>
                </a:solidFill>
              </a:rPr>
              <a:t>Trap</a:t>
            </a:r>
            <a:r>
              <a:rPr lang="pt-PT" altLang="en-US" dirty="0">
                <a:solidFill>
                  <a:schemeClr val="accent2"/>
                </a:solidFill>
              </a:rPr>
              <a:t> </a:t>
            </a:r>
            <a:r>
              <a:rPr lang="pt-PT" altLang="en-US" dirty="0" err="1">
                <a:solidFill>
                  <a:schemeClr val="accent2"/>
                </a:solidFill>
              </a:rPr>
              <a:t>doors</a:t>
            </a:r>
            <a:r>
              <a:rPr lang="pt-PT" altLang="en-US" dirty="0">
                <a:solidFill>
                  <a:schemeClr val="accent2"/>
                </a:solidFill>
              </a:rPr>
              <a:t> </a:t>
            </a:r>
            <a:r>
              <a:rPr lang="pt-PT" altLang="en-US" dirty="0"/>
              <a:t>- código inserido por programadores do sistema para passarem verificações de identidade.</a:t>
            </a:r>
            <a:br>
              <a:rPr lang="pt-PT" altLang="en-US" dirty="0"/>
            </a:br>
            <a:r>
              <a:rPr lang="pt-PT" altLang="en-US" dirty="0"/>
              <a:t>Por exemplo: se for inserido o login </a:t>
            </a:r>
            <a:r>
              <a:rPr lang="pt-PT" altLang="en-GB" dirty="0"/>
              <a:t>“</a:t>
            </a:r>
            <a:r>
              <a:rPr lang="pt-PT" altLang="ja-JP" dirty="0" err="1"/>
              <a:t>xpto</a:t>
            </a:r>
            <a:r>
              <a:rPr lang="pt-PT" altLang="en-GB" dirty="0"/>
              <a:t>”</a:t>
            </a:r>
            <a:r>
              <a:rPr lang="pt-PT" altLang="ja-JP" dirty="0"/>
              <a:t>, não pede </a:t>
            </a:r>
            <a:r>
              <a:rPr lang="pt-PT" altLang="ja-JP" dirty="0" err="1"/>
              <a:t>pass</a:t>
            </a:r>
            <a:r>
              <a:rPr lang="pt-PT" altLang="ja-JP" dirty="0"/>
              <a:t>.</a:t>
            </a:r>
          </a:p>
          <a:p>
            <a:pPr lvl="1"/>
            <a:r>
              <a:rPr lang="pt-PT" altLang="en-US" dirty="0">
                <a:solidFill>
                  <a:schemeClr val="accent2"/>
                </a:solidFill>
              </a:rPr>
              <a:t>Buffer </a:t>
            </a:r>
            <a:r>
              <a:rPr lang="pt-PT" altLang="en-US" dirty="0" err="1">
                <a:solidFill>
                  <a:schemeClr val="accent2"/>
                </a:solidFill>
              </a:rPr>
              <a:t>overflow</a:t>
            </a:r>
            <a:r>
              <a:rPr lang="pt-PT" altLang="en-US" dirty="0">
                <a:solidFill>
                  <a:schemeClr val="accent2"/>
                </a:solidFill>
              </a:rPr>
              <a:t> </a:t>
            </a:r>
            <a:r>
              <a:rPr lang="pt-PT" altLang="en-US" dirty="0"/>
              <a:t>- derivado de muitos sistemas serem escritos em C. O compilador de C não verifica escrita fora das fronteiras de um </a:t>
            </a:r>
            <a:r>
              <a:rPr lang="pt-PT" altLang="en-US" dirty="0" err="1"/>
              <a:t>array</a:t>
            </a:r>
            <a:r>
              <a:rPr lang="pt-PT" altLang="en-US" dirty="0"/>
              <a:t>.</a:t>
            </a:r>
          </a:p>
          <a:p>
            <a:pPr lvl="2"/>
            <a:r>
              <a:rPr lang="pt-PT" altLang="en-US" dirty="0"/>
              <a:t>Exemplo:</a:t>
            </a:r>
            <a:br>
              <a:rPr lang="pt-PT" altLang="en-US" dirty="0"/>
            </a:br>
            <a:r>
              <a:rPr lang="pt-PT" altLang="en-US" dirty="0" err="1"/>
              <a:t>char</a:t>
            </a:r>
            <a:r>
              <a:rPr lang="pt-PT" altLang="en-US" dirty="0"/>
              <a:t> frase[100];</a:t>
            </a:r>
            <a:br>
              <a:rPr lang="pt-PT" altLang="en-US" dirty="0"/>
            </a:br>
            <a:r>
              <a:rPr lang="pt-PT" altLang="en-US" dirty="0"/>
              <a:t>frase[1024]=0;</a:t>
            </a:r>
            <a:br>
              <a:rPr lang="pt-PT" altLang="en-US" dirty="0"/>
            </a:br>
            <a:r>
              <a:rPr lang="pt-PT" altLang="en-US" dirty="0"/>
              <a:t>Podemos então sobrepor o </a:t>
            </a:r>
            <a:r>
              <a:rPr lang="pt-PT" altLang="en-US" dirty="0" err="1"/>
              <a:t>Return</a:t>
            </a:r>
            <a:r>
              <a:rPr lang="pt-PT" altLang="en-US" dirty="0"/>
              <a:t> </a:t>
            </a:r>
            <a:r>
              <a:rPr lang="pt-PT" altLang="en-US" dirty="0" err="1"/>
              <a:t>Address</a:t>
            </a:r>
            <a:r>
              <a:rPr lang="pt-PT" altLang="en-US" dirty="0"/>
              <a:t> da função com código indevido.</a:t>
            </a:r>
            <a:br>
              <a:rPr lang="pt-PT" altLang="en-US" dirty="0"/>
            </a:br>
            <a:r>
              <a:rPr lang="pt-PT" altLang="en-US" dirty="0"/>
              <a:t>A utilização da função </a:t>
            </a:r>
            <a:r>
              <a:rPr lang="pt-PT" altLang="en-US" dirty="0" err="1"/>
              <a:t>gets</a:t>
            </a:r>
            <a:r>
              <a:rPr lang="pt-PT" altLang="en-US" dirty="0"/>
              <a:t>() é uma fonte destes ataques. Por isso, o compilador avisa...</a:t>
            </a:r>
            <a:br>
              <a:rPr lang="pt-PT" altLang="en-US" dirty="0"/>
            </a:br>
            <a:r>
              <a:rPr lang="pt-PT" altLang="en-US" dirty="0"/>
              <a:t>Mais grave em programas que correm com o SETUID de </a:t>
            </a:r>
            <a:r>
              <a:rPr lang="pt-PT" altLang="en-US" dirty="0" err="1"/>
              <a:t>root</a:t>
            </a:r>
            <a:r>
              <a:rPr lang="pt-PT" altLang="en-US" dirty="0"/>
              <a:t>.</a:t>
            </a:r>
          </a:p>
        </p:txBody>
      </p:sp>
    </p:spTree>
    <p:extLst>
      <p:ext uri="{BB962C8B-B14F-4D97-AF65-F5344CB8AC3E}">
        <p14:creationId xmlns:p14="http://schemas.microsoft.com/office/powerpoint/2010/main" val="1877406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pt-PT" altLang="en-US"/>
              <a:t>Outras informações </a:t>
            </a:r>
          </a:p>
        </p:txBody>
      </p:sp>
      <p:sp>
        <p:nvSpPr>
          <p:cNvPr id="25602" name="Content Placeholder 2"/>
          <p:cNvSpPr>
            <a:spLocks noGrp="1"/>
          </p:cNvSpPr>
          <p:nvPr>
            <p:ph idx="13"/>
          </p:nvPr>
        </p:nvSpPr>
        <p:spPr/>
        <p:txBody>
          <a:bodyPr/>
          <a:lstStyle/>
          <a:p>
            <a:r>
              <a:rPr lang="pt-PT" altLang="en-US" dirty="0"/>
              <a:t>Outras técnicas (ataques remotos): </a:t>
            </a:r>
          </a:p>
          <a:p>
            <a:pPr lvl="1"/>
            <a:r>
              <a:rPr lang="pt-PT" altLang="en-US" dirty="0">
                <a:solidFill>
                  <a:schemeClr val="accent2"/>
                </a:solidFill>
              </a:rPr>
              <a:t>Internet </a:t>
            </a:r>
            <a:r>
              <a:rPr lang="pt-PT" altLang="en-US" dirty="0" err="1">
                <a:solidFill>
                  <a:schemeClr val="accent2"/>
                </a:solidFill>
              </a:rPr>
              <a:t>Worms</a:t>
            </a:r>
            <a:r>
              <a:rPr lang="pt-PT" altLang="en-US" dirty="0">
                <a:solidFill>
                  <a:schemeClr val="accent2"/>
                </a:solidFill>
              </a:rPr>
              <a:t> </a:t>
            </a:r>
            <a:r>
              <a:rPr lang="pt-PT" altLang="en-US" dirty="0"/>
              <a:t>- vírus que se propaga entre máquinas da mesma rede, utilizando uma vulnerabilidade nelas presente. </a:t>
            </a:r>
          </a:p>
          <a:p>
            <a:r>
              <a:rPr lang="pt-PT" altLang="en-US" dirty="0"/>
              <a:t>Terminologia</a:t>
            </a:r>
          </a:p>
          <a:p>
            <a:pPr lvl="1"/>
            <a:r>
              <a:rPr lang="pt-PT" altLang="en-US" dirty="0"/>
              <a:t>Os </a:t>
            </a:r>
            <a:r>
              <a:rPr lang="pt-PT" altLang="en-GB" dirty="0"/>
              <a:t>“</a:t>
            </a:r>
            <a:r>
              <a:rPr lang="pt-PT" altLang="ja-JP" dirty="0" err="1">
                <a:solidFill>
                  <a:schemeClr val="accent2"/>
                </a:solidFill>
              </a:rPr>
              <a:t>exploits</a:t>
            </a:r>
            <a:r>
              <a:rPr lang="pt-PT" altLang="en-GB" dirty="0"/>
              <a:t>”</a:t>
            </a:r>
            <a:r>
              <a:rPr lang="pt-PT" altLang="ja-JP" dirty="0"/>
              <a:t> (programas que exploram vulnerabilidades do sistema ou das suas aplicações) maioritariamente aproveitam-se de Buffer </a:t>
            </a:r>
            <a:r>
              <a:rPr lang="pt-PT" altLang="ja-JP" dirty="0" err="1"/>
              <a:t>Overflows</a:t>
            </a:r>
            <a:r>
              <a:rPr lang="pt-PT" altLang="ja-JP" dirty="0"/>
              <a:t>. </a:t>
            </a:r>
          </a:p>
          <a:p>
            <a:pPr lvl="1"/>
            <a:r>
              <a:rPr lang="pt-PT" altLang="en-GB" dirty="0"/>
              <a:t>“</a:t>
            </a:r>
            <a:r>
              <a:rPr lang="pt-PT" altLang="ja-JP" dirty="0">
                <a:solidFill>
                  <a:schemeClr val="accent2"/>
                </a:solidFill>
              </a:rPr>
              <a:t>Script </a:t>
            </a:r>
            <a:r>
              <a:rPr lang="pt-PT" altLang="ja-JP" dirty="0" err="1">
                <a:solidFill>
                  <a:schemeClr val="accent2"/>
                </a:solidFill>
              </a:rPr>
              <a:t>Kiddies</a:t>
            </a:r>
            <a:r>
              <a:rPr lang="pt-PT" altLang="en-GB" dirty="0"/>
              <a:t>”</a:t>
            </a:r>
            <a:r>
              <a:rPr lang="pt-PT" altLang="ja-JP" dirty="0"/>
              <a:t> são pessoas que não percebem os ataques que realizam</a:t>
            </a:r>
            <a:br>
              <a:rPr lang="pt-PT" altLang="ja-JP" dirty="0"/>
            </a:br>
            <a:r>
              <a:rPr lang="pt-PT" altLang="ja-JP" dirty="0"/>
              <a:t>mas apenas seguem </a:t>
            </a:r>
            <a:r>
              <a:rPr lang="pt-PT" altLang="en-GB" dirty="0"/>
              <a:t>“</a:t>
            </a:r>
            <a:r>
              <a:rPr lang="pt-PT" altLang="ja-JP" dirty="0"/>
              <a:t>receitas</a:t>
            </a:r>
            <a:r>
              <a:rPr lang="pt-PT" altLang="en-GB" dirty="0"/>
              <a:t>”</a:t>
            </a:r>
            <a:r>
              <a:rPr lang="pt-PT" altLang="ja-JP" dirty="0"/>
              <a:t>. Estas geralmente estão disponíveis em</a:t>
            </a:r>
            <a:br>
              <a:rPr lang="pt-PT" altLang="ja-JP" dirty="0"/>
            </a:br>
            <a:r>
              <a:rPr lang="pt-PT" altLang="ja-JP" dirty="0"/>
              <a:t>sites Web ou em canais de IRC. </a:t>
            </a:r>
          </a:p>
        </p:txBody>
      </p:sp>
      <p:pic>
        <p:nvPicPr>
          <p:cNvPr id="2" name="Picture 1"/>
          <p:cNvPicPr>
            <a:picLocks noChangeAspect="1"/>
          </p:cNvPicPr>
          <p:nvPr/>
        </p:nvPicPr>
        <p:blipFill>
          <a:blip r:embed="rId2"/>
          <a:stretch>
            <a:fillRect/>
          </a:stretch>
        </p:blipFill>
        <p:spPr>
          <a:xfrm>
            <a:off x="9093200" y="4043735"/>
            <a:ext cx="2580219" cy="2549576"/>
          </a:xfrm>
          <a:prstGeom prst="rect">
            <a:avLst/>
          </a:prstGeom>
        </p:spPr>
      </p:pic>
    </p:spTree>
    <p:extLst>
      <p:ext uri="{BB962C8B-B14F-4D97-AF65-F5344CB8AC3E}">
        <p14:creationId xmlns:p14="http://schemas.microsoft.com/office/powerpoint/2010/main" val="327972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GB" altLang="en-US"/>
              <a:t>Distribuições Linux relacionadas</a:t>
            </a:r>
            <a:endParaRPr lang="en-GB" altLang="en-US" dirty="0"/>
          </a:p>
        </p:txBody>
      </p:sp>
      <p:sp>
        <p:nvSpPr>
          <p:cNvPr id="26626" name="Content Placeholder 2"/>
          <p:cNvSpPr>
            <a:spLocks noGrp="1"/>
          </p:cNvSpPr>
          <p:nvPr>
            <p:ph idx="13"/>
          </p:nvPr>
        </p:nvSpPr>
        <p:spPr/>
        <p:txBody>
          <a:bodyPr>
            <a:normAutofit fontScale="92500" lnSpcReduction="20000"/>
          </a:bodyPr>
          <a:lstStyle/>
          <a:p>
            <a:r>
              <a:rPr lang="en-GB" altLang="en-US" dirty="0">
                <a:hlinkClick r:id="rId3"/>
              </a:rPr>
              <a:t>Kali Linux </a:t>
            </a:r>
            <a:r>
              <a:rPr lang="en-GB" altLang="en-US" dirty="0"/>
              <a:t>(</a:t>
            </a:r>
            <a:r>
              <a:rPr lang="en-GB" altLang="en-US" dirty="0" err="1"/>
              <a:t>BackTrack</a:t>
            </a:r>
            <a:r>
              <a:rPr lang="en-GB" altLang="en-US" dirty="0"/>
              <a:t> </a:t>
            </a:r>
            <a:r>
              <a:rPr lang="en-GB" altLang="en-US" dirty="0" err="1"/>
              <a:t>até</a:t>
            </a:r>
            <a:r>
              <a:rPr lang="en-GB" altLang="en-US" dirty="0"/>
              <a:t> 2013)</a:t>
            </a:r>
          </a:p>
          <a:p>
            <a:pPr lvl="1"/>
            <a:r>
              <a:rPr lang="en-GB" altLang="en-US" dirty="0" err="1"/>
              <a:t>BackTrack</a:t>
            </a:r>
            <a:r>
              <a:rPr lang="en-GB" altLang="en-US" dirty="0"/>
              <a:t> - a </a:t>
            </a:r>
            <a:r>
              <a:rPr lang="en-GB" altLang="en-US" dirty="0" err="1"/>
              <a:t>maior</a:t>
            </a:r>
            <a:r>
              <a:rPr lang="en-GB" altLang="en-US" dirty="0"/>
              <a:t> </a:t>
            </a:r>
            <a:r>
              <a:rPr lang="en-GB" altLang="en-US" dirty="0" err="1"/>
              <a:t>coleção</a:t>
            </a:r>
            <a:r>
              <a:rPr lang="en-GB" altLang="en-US" dirty="0"/>
              <a:t> de ferramentas (</a:t>
            </a:r>
            <a:r>
              <a:rPr lang="en-GB" altLang="en-US" dirty="0">
                <a:hlinkClick r:id="rId4"/>
              </a:rPr>
              <a:t>article</a:t>
            </a:r>
            <a:r>
              <a:rPr lang="en-GB" altLang="en-US" dirty="0"/>
              <a:t>)</a:t>
            </a:r>
          </a:p>
          <a:p>
            <a:pPr lvl="2"/>
            <a:r>
              <a:rPr lang="en-GB" altLang="en-US" dirty="0" err="1"/>
              <a:t>validação</a:t>
            </a:r>
            <a:r>
              <a:rPr lang="en-GB" altLang="en-US" dirty="0"/>
              <a:t> de </a:t>
            </a:r>
            <a:r>
              <a:rPr lang="en-GB" altLang="en-US" dirty="0" err="1"/>
              <a:t>sistemas</a:t>
            </a:r>
            <a:r>
              <a:rPr lang="en-GB" altLang="en-US" dirty="0"/>
              <a:t> de </a:t>
            </a:r>
            <a:r>
              <a:rPr lang="en-GB" altLang="en-US" dirty="0" err="1"/>
              <a:t>segurança</a:t>
            </a:r>
            <a:r>
              <a:rPr lang="en-GB" altLang="en-US" dirty="0"/>
              <a:t>.</a:t>
            </a:r>
          </a:p>
          <a:p>
            <a:pPr lvl="2"/>
            <a:r>
              <a:rPr lang="en-GB" altLang="en-US" dirty="0"/>
              <a:t>hacking para wireless, </a:t>
            </a:r>
            <a:r>
              <a:rPr lang="en-GB" altLang="en-US" dirty="0" err="1"/>
              <a:t>engenharia</a:t>
            </a:r>
            <a:r>
              <a:rPr lang="en-GB" altLang="en-US" dirty="0"/>
              <a:t> social, ...</a:t>
            </a:r>
          </a:p>
          <a:p>
            <a:pPr lvl="2"/>
            <a:r>
              <a:rPr lang="en-GB" altLang="en-US" dirty="0"/>
              <a:t>testes de entrada </a:t>
            </a:r>
            <a:r>
              <a:rPr lang="en-GB" altLang="en-US" dirty="0" err="1"/>
              <a:t>em</a:t>
            </a:r>
            <a:r>
              <a:rPr lang="en-GB" altLang="en-US" dirty="0"/>
              <a:t> </a:t>
            </a:r>
            <a:r>
              <a:rPr lang="en-GB" altLang="en-US" dirty="0" err="1"/>
              <a:t>sistemas</a:t>
            </a:r>
            <a:r>
              <a:rPr lang="en-GB" altLang="en-US" dirty="0"/>
              <a:t> </a:t>
            </a:r>
          </a:p>
          <a:p>
            <a:pPr lvl="1"/>
            <a:r>
              <a:rPr lang="en-GB" altLang="en-US" dirty="0" err="1"/>
              <a:t>projeto</a:t>
            </a:r>
            <a:r>
              <a:rPr lang="en-GB" altLang="en-US" dirty="0"/>
              <a:t> open-source dos </a:t>
            </a:r>
            <a:r>
              <a:rPr lang="en-GB" altLang="en-US" dirty="0" err="1"/>
              <a:t>mesmos</a:t>
            </a:r>
            <a:r>
              <a:rPr lang="en-GB" altLang="en-US" dirty="0"/>
              <a:t> </a:t>
            </a:r>
            <a:r>
              <a:rPr lang="en-GB" altLang="en-US" dirty="0" err="1"/>
              <a:t>autores</a:t>
            </a:r>
            <a:r>
              <a:rPr lang="en-GB" altLang="en-US" dirty="0"/>
              <a:t> do </a:t>
            </a:r>
            <a:r>
              <a:rPr lang="en-GB" altLang="en-US" dirty="0" err="1"/>
              <a:t>BackTrack</a:t>
            </a:r>
            <a:r>
              <a:rPr lang="en-GB" altLang="en-US" dirty="0"/>
              <a:t>.</a:t>
            </a:r>
          </a:p>
          <a:p>
            <a:pPr lvl="1"/>
            <a:r>
              <a:rPr lang="en-GB" altLang="en-US" dirty="0" err="1"/>
              <a:t>baseado</a:t>
            </a:r>
            <a:r>
              <a:rPr lang="en-GB" altLang="en-US" dirty="0"/>
              <a:t> </a:t>
            </a:r>
            <a:r>
              <a:rPr lang="en-GB" altLang="en-US" dirty="0" err="1"/>
              <a:t>em</a:t>
            </a:r>
            <a:r>
              <a:rPr lang="en-GB" altLang="en-US" dirty="0"/>
              <a:t> Debian</a:t>
            </a:r>
          </a:p>
          <a:p>
            <a:r>
              <a:rPr lang="en-GB" altLang="en-US" dirty="0">
                <a:hlinkClick r:id="rId5"/>
              </a:rPr>
              <a:t>BackBox</a:t>
            </a:r>
            <a:r>
              <a:rPr lang="en-GB" altLang="en-US" dirty="0"/>
              <a:t> Linux</a:t>
            </a:r>
          </a:p>
          <a:p>
            <a:pPr lvl="1"/>
            <a:r>
              <a:rPr lang="en-GB" altLang="en-US" dirty="0" err="1"/>
              <a:t>baseado</a:t>
            </a:r>
            <a:r>
              <a:rPr lang="en-GB" altLang="en-US" dirty="0"/>
              <a:t> no Ubuntu.</a:t>
            </a:r>
          </a:p>
          <a:p>
            <a:pPr lvl="1"/>
            <a:r>
              <a:rPr lang="en-GB" altLang="en-US" dirty="0" err="1"/>
              <a:t>desenhado</a:t>
            </a:r>
            <a:r>
              <a:rPr lang="en-GB" altLang="en-US" dirty="0"/>
              <a:t> para </a:t>
            </a:r>
            <a:r>
              <a:rPr lang="en-GB" altLang="en-US" dirty="0" err="1"/>
              <a:t>ser</a:t>
            </a:r>
            <a:r>
              <a:rPr lang="en-GB" altLang="en-US" dirty="0"/>
              <a:t> </a:t>
            </a:r>
            <a:r>
              <a:rPr lang="en-GB" altLang="en-US" dirty="0" err="1"/>
              <a:t>rápido</a:t>
            </a:r>
            <a:r>
              <a:rPr lang="en-GB" altLang="en-US" dirty="0"/>
              <a:t> e </a:t>
            </a:r>
            <a:r>
              <a:rPr lang="en-GB" altLang="en-US" dirty="0" err="1"/>
              <a:t>precisar</a:t>
            </a:r>
            <a:r>
              <a:rPr lang="en-GB" altLang="en-US" dirty="0"/>
              <a:t> de </a:t>
            </a:r>
            <a:r>
              <a:rPr lang="en-GB" altLang="en-US" dirty="0" err="1"/>
              <a:t>poucos</a:t>
            </a:r>
            <a:r>
              <a:rPr lang="en-GB" altLang="en-US" dirty="0"/>
              <a:t> </a:t>
            </a:r>
            <a:r>
              <a:rPr lang="en-GB" altLang="en-US" dirty="0" err="1"/>
              <a:t>recursos</a:t>
            </a:r>
            <a:r>
              <a:rPr lang="en-GB" altLang="en-US" dirty="0"/>
              <a:t>.</a:t>
            </a:r>
          </a:p>
          <a:p>
            <a:r>
              <a:rPr lang="en-GB" altLang="en-US" dirty="0"/>
              <a:t>DEFT Linux</a:t>
            </a:r>
          </a:p>
          <a:p>
            <a:r>
              <a:rPr lang="en-GB" altLang="en-US" dirty="0"/>
              <a:t>Live Hacking OS, ...</a:t>
            </a:r>
          </a:p>
        </p:txBody>
      </p:sp>
      <p:pic>
        <p:nvPicPr>
          <p:cNvPr id="26629"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64378" y="2628345"/>
            <a:ext cx="324485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82230" y="4245358"/>
            <a:ext cx="421163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8"/>
          <a:stretch>
            <a:fillRect/>
          </a:stretch>
        </p:blipFill>
        <p:spPr>
          <a:xfrm>
            <a:off x="8969522" y="1630094"/>
            <a:ext cx="2639706" cy="939444"/>
          </a:xfrm>
          <a:prstGeom prst="rect">
            <a:avLst/>
          </a:prstGeom>
        </p:spPr>
      </p:pic>
    </p:spTree>
    <p:extLst>
      <p:ext uri="{BB962C8B-B14F-4D97-AF65-F5344CB8AC3E}">
        <p14:creationId xmlns:p14="http://schemas.microsoft.com/office/powerpoint/2010/main" val="134196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78552" y="3300285"/>
            <a:ext cx="774269" cy="1171330"/>
          </a:xfrm>
          <a:prstGeom prst="rect">
            <a:avLst/>
          </a:prstGeom>
        </p:spPr>
      </p:pic>
      <p:sp>
        <p:nvSpPr>
          <p:cNvPr id="31745" name="Title 1"/>
          <p:cNvSpPr>
            <a:spLocks noGrp="1"/>
          </p:cNvSpPr>
          <p:nvPr>
            <p:ph type="title"/>
          </p:nvPr>
        </p:nvSpPr>
        <p:spPr/>
        <p:txBody>
          <a:bodyPr/>
          <a:lstStyle/>
          <a:p>
            <a:r>
              <a:rPr lang="en-US" altLang="en-US"/>
              <a:t>Deep Web</a:t>
            </a:r>
          </a:p>
        </p:txBody>
      </p:sp>
      <p:sp>
        <p:nvSpPr>
          <p:cNvPr id="3" name="Content Placeholder 2"/>
          <p:cNvSpPr>
            <a:spLocks noGrp="1"/>
          </p:cNvSpPr>
          <p:nvPr>
            <p:ph idx="13"/>
          </p:nvPr>
        </p:nvSpPr>
        <p:spPr/>
        <p:txBody>
          <a:bodyPr>
            <a:normAutofit/>
          </a:bodyPr>
          <a:lstStyle/>
          <a:p>
            <a:r>
              <a:rPr lang="en-US" dirty="0"/>
              <a:t>Deep Web</a:t>
            </a:r>
          </a:p>
          <a:p>
            <a:pPr lvl="1"/>
            <a:r>
              <a:rPr lang="en-US" dirty="0"/>
              <a:t>aka </a:t>
            </a:r>
            <a:r>
              <a:rPr lang="en-US" dirty="0" err="1"/>
              <a:t>Deepnet</a:t>
            </a:r>
            <a:r>
              <a:rPr lang="en-US" dirty="0"/>
              <a:t>, invisible Web, </a:t>
            </a:r>
            <a:r>
              <a:rPr lang="en-US" dirty="0" err="1"/>
              <a:t>DarkNet</a:t>
            </a:r>
            <a:r>
              <a:rPr lang="en-US" dirty="0"/>
              <a:t>, Undernet, Dark Web </a:t>
            </a:r>
            <a:r>
              <a:rPr lang="is-IS" dirty="0"/>
              <a:t>…</a:t>
            </a:r>
          </a:p>
          <a:p>
            <a:pPr lvl="1"/>
            <a:r>
              <a:rPr lang="en-US" dirty="0"/>
              <a:t>World Wide Web </a:t>
            </a:r>
            <a:r>
              <a:rPr lang="en-US" dirty="0">
                <a:solidFill>
                  <a:schemeClr val="accent2"/>
                </a:solidFill>
              </a:rPr>
              <a:t>content that is not part of the Surface Web</a:t>
            </a:r>
            <a:r>
              <a:rPr lang="en-US" dirty="0"/>
              <a:t>. Not indexed by standard search engines.</a:t>
            </a:r>
          </a:p>
          <a:p>
            <a:r>
              <a:rPr lang="en-US" dirty="0"/>
              <a:t>Darknet</a:t>
            </a:r>
          </a:p>
          <a:p>
            <a:pPr lvl="2"/>
            <a:r>
              <a:rPr lang="en-US" dirty="0"/>
              <a:t>network that can only be accessed with specific software, configurations, or authorization</a:t>
            </a:r>
          </a:p>
          <a:p>
            <a:r>
              <a:rPr lang="en-US" dirty="0"/>
              <a:t>Tor Browser (</a:t>
            </a:r>
            <a:r>
              <a:rPr lang="en-US" dirty="0">
                <a:hlinkClick r:id="rId3"/>
              </a:rPr>
              <a:t>https://www.torproject.org</a:t>
            </a:r>
            <a:r>
              <a:rPr lang="en-US" dirty="0"/>
              <a:t>)</a:t>
            </a:r>
          </a:p>
          <a:p>
            <a:pPr lvl="2"/>
            <a:r>
              <a:rPr lang="en-US" dirty="0"/>
              <a:t>protects you by bouncing your communications around a distributed network of relays run by volunteers all around the world: it prevents somebody watching your Internet connection from learning what sites you visit, it prevents the sites you visit from learning your physical location, and it lets you access sites which are blocked</a:t>
            </a:r>
          </a:p>
        </p:txBody>
      </p:sp>
    </p:spTree>
    <p:extLst>
      <p:ext uri="{BB962C8B-B14F-4D97-AF65-F5344CB8AC3E}">
        <p14:creationId xmlns:p14="http://schemas.microsoft.com/office/powerpoint/2010/main" val="3757523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pt-PT" altLang="en-US"/>
              <a:t>Como proteger de ataques</a:t>
            </a:r>
          </a:p>
        </p:txBody>
      </p:sp>
      <p:sp>
        <p:nvSpPr>
          <p:cNvPr id="28674" name="Content Placeholder 2"/>
          <p:cNvSpPr>
            <a:spLocks noGrp="1"/>
          </p:cNvSpPr>
          <p:nvPr>
            <p:ph idx="13"/>
          </p:nvPr>
        </p:nvSpPr>
        <p:spPr/>
        <p:txBody>
          <a:bodyPr/>
          <a:lstStyle/>
          <a:p>
            <a:r>
              <a:rPr lang="pt-PT" altLang="en-US" dirty="0" err="1"/>
              <a:t>Firewalls</a:t>
            </a:r>
            <a:r>
              <a:rPr lang="pt-PT" altLang="en-US" dirty="0"/>
              <a:t>, </a:t>
            </a:r>
            <a:r>
              <a:rPr lang="pt-PT" altLang="en-US" dirty="0" err="1"/>
              <a:t>DMZs</a:t>
            </a:r>
            <a:r>
              <a:rPr lang="pt-PT" altLang="en-US" dirty="0"/>
              <a:t> e definição de regras</a:t>
            </a:r>
          </a:p>
          <a:p>
            <a:r>
              <a:rPr lang="pt-PT" altLang="en-US" dirty="0"/>
              <a:t>Comunicações seguras (SSH)</a:t>
            </a:r>
          </a:p>
          <a:p>
            <a:r>
              <a:rPr lang="pt-PT" altLang="en-US" dirty="0"/>
              <a:t>Definição de políticas</a:t>
            </a:r>
          </a:p>
          <a:p>
            <a:r>
              <a:rPr lang="pt-PT" altLang="en-US" dirty="0"/>
              <a:t>Auditor de vulnerabilidades (</a:t>
            </a:r>
            <a:r>
              <a:rPr lang="pt-PT" altLang="en-US" dirty="0" err="1"/>
              <a:t>Nessus</a:t>
            </a:r>
            <a:r>
              <a:rPr lang="pt-PT" altLang="en-US" dirty="0"/>
              <a:t>, Saint, </a:t>
            </a:r>
            <a:r>
              <a:rPr lang="pt-PT" altLang="en-US" dirty="0" err="1"/>
              <a:t>OpenVAS</a:t>
            </a:r>
            <a:r>
              <a:rPr lang="pt-PT" altLang="en-US" dirty="0"/>
              <a:t>, ...)</a:t>
            </a:r>
          </a:p>
          <a:p>
            <a:r>
              <a:rPr lang="pt-PT" altLang="en-US" dirty="0" err="1"/>
              <a:t>Intrusion</a:t>
            </a:r>
            <a:r>
              <a:rPr lang="pt-PT" altLang="en-US" dirty="0"/>
              <a:t> </a:t>
            </a:r>
            <a:r>
              <a:rPr lang="pt-PT" altLang="en-US" dirty="0" err="1"/>
              <a:t>Detection</a:t>
            </a:r>
            <a:r>
              <a:rPr lang="pt-PT" altLang="en-US" dirty="0"/>
              <a:t> </a:t>
            </a:r>
            <a:r>
              <a:rPr lang="pt-PT" altLang="en-US" dirty="0" err="1"/>
              <a:t>System</a:t>
            </a:r>
            <a:r>
              <a:rPr lang="pt-PT" altLang="en-GB" dirty="0" err="1"/>
              <a:t>’</a:t>
            </a:r>
            <a:r>
              <a:rPr lang="pt-PT" altLang="en-US" dirty="0" err="1"/>
              <a:t>s</a:t>
            </a:r>
            <a:r>
              <a:rPr lang="pt-PT" altLang="en-US" dirty="0"/>
              <a:t> (</a:t>
            </a:r>
            <a:r>
              <a:rPr lang="pt-PT" altLang="en-US" dirty="0" err="1"/>
              <a:t>Snort</a:t>
            </a:r>
            <a:r>
              <a:rPr lang="pt-PT" altLang="en-US" dirty="0"/>
              <a:t>)</a:t>
            </a:r>
          </a:p>
          <a:p>
            <a:r>
              <a:rPr lang="pt-PT" altLang="en-US" dirty="0"/>
              <a:t>Assinatura digital de ficheiros (</a:t>
            </a:r>
            <a:r>
              <a:rPr lang="pt-PT" altLang="en-US" dirty="0" err="1"/>
              <a:t>tripwire</a:t>
            </a:r>
            <a:r>
              <a:rPr lang="pt-PT" altLang="en-US" dirty="0"/>
              <a:t>)</a:t>
            </a:r>
          </a:p>
          <a:p>
            <a:r>
              <a:rPr lang="pt-PT" altLang="en-US" dirty="0"/>
              <a:t>Interpretação de </a:t>
            </a:r>
            <a:r>
              <a:rPr lang="pt-PT" altLang="en-US" dirty="0" err="1"/>
              <a:t>logs</a:t>
            </a:r>
            <a:r>
              <a:rPr lang="pt-PT" altLang="en-US" dirty="0"/>
              <a:t> (</a:t>
            </a:r>
            <a:r>
              <a:rPr lang="pt-PT" altLang="en-US" dirty="0" err="1"/>
              <a:t>scanlogd</a:t>
            </a:r>
            <a:r>
              <a:rPr lang="pt-PT" altLang="en-US" dirty="0"/>
              <a:t>)</a:t>
            </a:r>
          </a:p>
          <a:p>
            <a:r>
              <a:rPr lang="pt-PT" altLang="en-US" dirty="0"/>
              <a:t>...</a:t>
            </a:r>
          </a:p>
        </p:txBody>
      </p:sp>
      <p:pic>
        <p:nvPicPr>
          <p:cNvPr id="2867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95218" y="3663222"/>
            <a:ext cx="22098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24005" y="3440178"/>
            <a:ext cx="164941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176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34946" y="3359269"/>
            <a:ext cx="2283779" cy="114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p:cNvSpPr>
            <a:spLocks noGrp="1" noChangeArrowheads="1"/>
          </p:cNvSpPr>
          <p:nvPr>
            <p:ph type="title"/>
          </p:nvPr>
        </p:nvSpPr>
        <p:spPr/>
        <p:txBody>
          <a:bodyPr/>
          <a:lstStyle/>
          <a:p>
            <a:r>
              <a:rPr lang="pt-PT" altLang="en-US"/>
              <a:t>Conceitos Introdutórios </a:t>
            </a:r>
          </a:p>
        </p:txBody>
      </p:sp>
      <p:sp>
        <p:nvSpPr>
          <p:cNvPr id="15363" name="Rectangle 3"/>
          <p:cNvSpPr>
            <a:spLocks noGrp="1" noChangeArrowheads="1"/>
          </p:cNvSpPr>
          <p:nvPr>
            <p:ph type="body" idx="13"/>
          </p:nvPr>
        </p:nvSpPr>
        <p:spPr/>
        <p:txBody>
          <a:bodyPr/>
          <a:lstStyle/>
          <a:p>
            <a:r>
              <a:rPr lang="pt-PT" altLang="en-US" dirty="0"/>
              <a:t>Sistemas Operativos desempenham um papel </a:t>
            </a:r>
            <a:br>
              <a:rPr lang="pt-PT" altLang="en-US" dirty="0"/>
            </a:br>
            <a:r>
              <a:rPr lang="pt-PT" altLang="en-US" dirty="0"/>
              <a:t>gradualmente mais importante na </a:t>
            </a:r>
            <a:r>
              <a:rPr lang="pt-PT" altLang="en-US" dirty="0">
                <a:solidFill>
                  <a:schemeClr val="accent2"/>
                </a:solidFill>
              </a:rPr>
              <a:t>sociedade de informação</a:t>
            </a:r>
          </a:p>
          <a:p>
            <a:pPr lvl="1"/>
            <a:r>
              <a:rPr lang="pt-PT" altLang="en-US" dirty="0"/>
              <a:t>Insegurança ao nível do SO = </a:t>
            </a:r>
            <a:r>
              <a:rPr lang="pt-PT" altLang="en-US" dirty="0">
                <a:solidFill>
                  <a:srgbClr val="C00000"/>
                </a:solidFill>
              </a:rPr>
              <a:t>Prejuízos</a:t>
            </a:r>
          </a:p>
          <a:p>
            <a:r>
              <a:rPr lang="pt-PT" altLang="en-US" dirty="0"/>
              <a:t>Objetivos de um sistema computacional</a:t>
            </a:r>
          </a:p>
          <a:p>
            <a:pPr lvl="1"/>
            <a:r>
              <a:rPr lang="pt-PT" altLang="en-US" dirty="0">
                <a:solidFill>
                  <a:schemeClr val="accent2"/>
                </a:solidFill>
              </a:rPr>
              <a:t>Confidencialidade</a:t>
            </a:r>
            <a:r>
              <a:rPr lang="pt-PT" altLang="en-US" dirty="0"/>
              <a:t> de dados</a:t>
            </a:r>
          </a:p>
          <a:p>
            <a:pPr lvl="2"/>
            <a:r>
              <a:rPr lang="pt-PT" altLang="en-US" dirty="0"/>
              <a:t>Ameaça: Acesso a informação</a:t>
            </a:r>
          </a:p>
          <a:p>
            <a:pPr lvl="1"/>
            <a:r>
              <a:rPr lang="pt-PT" altLang="en-US" dirty="0">
                <a:solidFill>
                  <a:schemeClr val="accent2"/>
                </a:solidFill>
              </a:rPr>
              <a:t>Integridade</a:t>
            </a:r>
            <a:r>
              <a:rPr lang="pt-PT" altLang="en-US" dirty="0"/>
              <a:t> dos dados</a:t>
            </a:r>
          </a:p>
          <a:p>
            <a:pPr lvl="2"/>
            <a:r>
              <a:rPr lang="pt-PT" altLang="en-US" dirty="0"/>
              <a:t>Ameaça: alteração de informação crítica</a:t>
            </a:r>
          </a:p>
          <a:p>
            <a:pPr lvl="1"/>
            <a:r>
              <a:rPr lang="pt-PT" altLang="en-US" dirty="0">
                <a:solidFill>
                  <a:schemeClr val="accent2"/>
                </a:solidFill>
              </a:rPr>
              <a:t>Disponibilidade</a:t>
            </a:r>
            <a:r>
              <a:rPr lang="pt-PT" altLang="en-US" dirty="0"/>
              <a:t> do sistema</a:t>
            </a:r>
          </a:p>
          <a:p>
            <a:pPr lvl="2"/>
            <a:r>
              <a:rPr lang="pt-PT" altLang="en-US" dirty="0"/>
              <a:t>Ameaça: negação de serviço</a:t>
            </a:r>
          </a:p>
        </p:txBody>
      </p:sp>
      <p:pic>
        <p:nvPicPr>
          <p:cNvPr id="153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254" y="1551229"/>
            <a:ext cx="2193164" cy="179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64532" y="4593263"/>
            <a:ext cx="2024605" cy="185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007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pt-PT" altLang="en-US"/>
              <a:t>Intrusos no sistema </a:t>
            </a:r>
          </a:p>
        </p:txBody>
      </p:sp>
      <p:sp>
        <p:nvSpPr>
          <p:cNvPr id="16386" name="Content Placeholder 2"/>
          <p:cNvSpPr>
            <a:spLocks noGrp="1"/>
          </p:cNvSpPr>
          <p:nvPr>
            <p:ph idx="13"/>
          </p:nvPr>
        </p:nvSpPr>
        <p:spPr/>
        <p:txBody>
          <a:bodyPr>
            <a:normAutofit/>
          </a:bodyPr>
          <a:lstStyle/>
          <a:p>
            <a:r>
              <a:rPr lang="pt-PT" altLang="en-US" dirty="0"/>
              <a:t>Os potenciais intrusos podem ser catalogados em:</a:t>
            </a:r>
          </a:p>
          <a:p>
            <a:pPr lvl="1"/>
            <a:r>
              <a:rPr lang="pt-PT" altLang="en-US" dirty="0">
                <a:solidFill>
                  <a:schemeClr val="accent2"/>
                </a:solidFill>
              </a:rPr>
              <a:t>Intrusos ocasionais </a:t>
            </a:r>
            <a:r>
              <a:rPr lang="pt-PT" altLang="en-US" dirty="0"/>
              <a:t>com poucos conhecimentos técnicos. </a:t>
            </a:r>
          </a:p>
          <a:p>
            <a:pPr lvl="2"/>
            <a:r>
              <a:rPr lang="pt-PT" altLang="en-US" dirty="0"/>
              <a:t>Por exemplo, utilizadores com acesso a diretorias partilhadas que </a:t>
            </a:r>
            <a:r>
              <a:rPr lang="pt-PT" altLang="en-GB" dirty="0"/>
              <a:t>“</a:t>
            </a:r>
            <a:r>
              <a:rPr lang="pt-PT" altLang="en-US" dirty="0"/>
              <a:t>consultam</a:t>
            </a:r>
            <a:r>
              <a:rPr lang="pt-PT" altLang="en-GB" dirty="0"/>
              <a:t>”</a:t>
            </a:r>
            <a:r>
              <a:rPr lang="pt-PT" altLang="en-US" dirty="0"/>
              <a:t> ficheiros de outros utilizadores. </a:t>
            </a:r>
          </a:p>
          <a:p>
            <a:pPr lvl="1"/>
            <a:r>
              <a:rPr lang="pt-PT" altLang="en-US" dirty="0"/>
              <a:t>Intrusos </a:t>
            </a:r>
            <a:r>
              <a:rPr lang="pt-PT" altLang="en-US" dirty="0">
                <a:solidFill>
                  <a:schemeClr val="accent2"/>
                </a:solidFill>
              </a:rPr>
              <a:t>internos</a:t>
            </a:r>
            <a:r>
              <a:rPr lang="pt-PT" altLang="en-US" dirty="0"/>
              <a:t> com conhecimentos técnicos.</a:t>
            </a:r>
          </a:p>
          <a:p>
            <a:pPr lvl="2"/>
            <a:r>
              <a:rPr lang="pt-PT" altLang="en-US" dirty="0"/>
              <a:t>Consideram um desafio e têm tempo para </a:t>
            </a:r>
            <a:r>
              <a:rPr lang="pt-PT" altLang="en-GB" dirty="0"/>
              <a:t>”</a:t>
            </a:r>
            <a:r>
              <a:rPr lang="pt-PT" altLang="en-US" dirty="0"/>
              <a:t>investir</a:t>
            </a:r>
            <a:r>
              <a:rPr lang="pt-PT" altLang="en-GB" dirty="0"/>
              <a:t>”</a:t>
            </a:r>
            <a:r>
              <a:rPr lang="pt-PT" altLang="en-US" dirty="0"/>
              <a:t>. </a:t>
            </a:r>
          </a:p>
          <a:p>
            <a:pPr lvl="1"/>
            <a:r>
              <a:rPr lang="pt-PT" altLang="en-US" dirty="0"/>
              <a:t>Indivíduos que pretendem </a:t>
            </a:r>
            <a:r>
              <a:rPr lang="pt-PT" altLang="en-US" dirty="0">
                <a:solidFill>
                  <a:schemeClr val="accent2"/>
                </a:solidFill>
              </a:rPr>
              <a:t>obter ganhos </a:t>
            </a:r>
            <a:r>
              <a:rPr lang="pt-PT" altLang="en-US" dirty="0"/>
              <a:t>com o ataque</a:t>
            </a:r>
          </a:p>
          <a:p>
            <a:pPr lvl="2"/>
            <a:r>
              <a:rPr lang="pt-PT" altLang="en-US" dirty="0"/>
              <a:t>Nesta categoria pode encontrar-se:</a:t>
            </a:r>
          </a:p>
          <a:p>
            <a:pPr lvl="3"/>
            <a:r>
              <a:rPr lang="pt-PT" altLang="en-US" dirty="0">
                <a:solidFill>
                  <a:schemeClr val="accent2"/>
                </a:solidFill>
              </a:rPr>
              <a:t>iniciativa pessoal </a:t>
            </a:r>
            <a:r>
              <a:rPr lang="pt-PT" altLang="en-US" dirty="0"/>
              <a:t>através de mudança de contas de bancos ou chantagem</a:t>
            </a:r>
          </a:p>
          <a:p>
            <a:pPr lvl="3"/>
            <a:r>
              <a:rPr lang="pt-PT" altLang="en-US" dirty="0">
                <a:solidFill>
                  <a:schemeClr val="accent2"/>
                </a:solidFill>
              </a:rPr>
              <a:t>espionagem comercial e militar </a:t>
            </a:r>
            <a:r>
              <a:rPr lang="pt-PT" altLang="en-US" dirty="0"/>
              <a:t>a soldo de terceiros </a:t>
            </a:r>
          </a:p>
          <a:p>
            <a:r>
              <a:rPr lang="pt-PT" altLang="en-US" dirty="0"/>
              <a:t>Intrusos de diferentes categorias têm objetivos e metodologias diferentes</a:t>
            </a:r>
          </a:p>
        </p:txBody>
      </p:sp>
    </p:spTree>
    <p:extLst>
      <p:ext uri="{BB962C8B-B14F-4D97-AF65-F5344CB8AC3E}">
        <p14:creationId xmlns:p14="http://schemas.microsoft.com/office/powerpoint/2010/main" val="2225657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88388" y="3542666"/>
            <a:ext cx="2904172" cy="290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itle 1"/>
          <p:cNvSpPr>
            <a:spLocks noGrp="1"/>
          </p:cNvSpPr>
          <p:nvPr>
            <p:ph type="title"/>
          </p:nvPr>
        </p:nvSpPr>
        <p:spPr/>
        <p:txBody>
          <a:bodyPr/>
          <a:lstStyle/>
          <a:p>
            <a:r>
              <a:rPr lang="pt-PT" altLang="en-US"/>
              <a:t>Perda acidental de dados </a:t>
            </a:r>
          </a:p>
        </p:txBody>
      </p:sp>
      <p:sp>
        <p:nvSpPr>
          <p:cNvPr id="17411" name="Content Placeholder 2"/>
          <p:cNvSpPr>
            <a:spLocks noGrp="1"/>
          </p:cNvSpPr>
          <p:nvPr>
            <p:ph idx="13"/>
          </p:nvPr>
        </p:nvSpPr>
        <p:spPr/>
        <p:txBody>
          <a:bodyPr/>
          <a:lstStyle/>
          <a:p>
            <a:r>
              <a:rPr lang="pt-PT" altLang="en-US" dirty="0"/>
              <a:t>Para além das ameaças causadas por intrusos, devemos ter ainda em conta: </a:t>
            </a:r>
          </a:p>
          <a:p>
            <a:pPr lvl="1"/>
            <a:r>
              <a:rPr lang="pt-PT" altLang="en-US" dirty="0">
                <a:solidFill>
                  <a:schemeClr val="accent2"/>
                </a:solidFill>
              </a:rPr>
              <a:t>Fenómenos da natureza</a:t>
            </a:r>
            <a:r>
              <a:rPr lang="pt-PT" altLang="en-US" dirty="0"/>
              <a:t>: fogos, cheias, terramotos, guerras, motins, etc…</a:t>
            </a:r>
          </a:p>
          <a:p>
            <a:pPr lvl="1"/>
            <a:r>
              <a:rPr lang="pt-PT" altLang="en-US" dirty="0">
                <a:solidFill>
                  <a:schemeClr val="accent2"/>
                </a:solidFill>
              </a:rPr>
              <a:t>Erros de software e hardware</a:t>
            </a:r>
            <a:r>
              <a:rPr lang="pt-PT" altLang="en-US" dirty="0"/>
              <a:t>: discos avariados, erros de programas, …</a:t>
            </a:r>
          </a:p>
          <a:p>
            <a:pPr lvl="1"/>
            <a:r>
              <a:rPr lang="pt-PT" altLang="en-US" dirty="0">
                <a:solidFill>
                  <a:schemeClr val="accent2"/>
                </a:solidFill>
              </a:rPr>
              <a:t>Erros humanos</a:t>
            </a:r>
            <a:r>
              <a:rPr lang="pt-PT" altLang="en-US" dirty="0"/>
              <a:t>: dados mal introduzidos, comandos mal dados</a:t>
            </a:r>
            <a:r>
              <a:rPr lang="pt-PT" altLang="en-US" dirty="0">
                <a:solidFill>
                  <a:srgbClr val="C00000"/>
                </a:solidFill>
              </a:rPr>
              <a:t>: </a:t>
            </a:r>
            <a:r>
              <a:rPr lang="pt-PT" altLang="en-US" dirty="0" err="1">
                <a:solidFill>
                  <a:srgbClr val="C00000"/>
                </a:solidFill>
              </a:rPr>
              <a:t>rm</a:t>
            </a:r>
            <a:r>
              <a:rPr lang="pt-PT" altLang="en-US" dirty="0">
                <a:solidFill>
                  <a:srgbClr val="C00000"/>
                </a:solidFill>
              </a:rPr>
              <a:t> -</a:t>
            </a:r>
            <a:r>
              <a:rPr lang="pt-PT" altLang="en-US" dirty="0" err="1">
                <a:solidFill>
                  <a:srgbClr val="C00000"/>
                </a:solidFill>
              </a:rPr>
              <a:t>rf</a:t>
            </a:r>
            <a:r>
              <a:rPr lang="pt-PT" altLang="en-US" dirty="0">
                <a:solidFill>
                  <a:srgbClr val="C00000"/>
                </a:solidFill>
              </a:rPr>
              <a:t> /</a:t>
            </a:r>
            <a:r>
              <a:rPr lang="pt-PT" altLang="en-US" dirty="0"/>
              <a:t>, etc... </a:t>
            </a:r>
          </a:p>
          <a:p>
            <a:r>
              <a:rPr lang="pt-PT" altLang="en-US" dirty="0"/>
              <a:t>Formas de prevenir estas ameaças:</a:t>
            </a:r>
          </a:p>
          <a:p>
            <a:pPr lvl="1"/>
            <a:r>
              <a:rPr lang="pt-PT" altLang="en-US" dirty="0">
                <a:solidFill>
                  <a:schemeClr val="accent2"/>
                </a:solidFill>
              </a:rPr>
              <a:t>backups</a:t>
            </a:r>
            <a:r>
              <a:rPr lang="pt-PT" altLang="en-US" dirty="0"/>
              <a:t> armazenados longe dos originais</a:t>
            </a:r>
          </a:p>
          <a:p>
            <a:pPr lvl="1"/>
            <a:r>
              <a:rPr lang="pt-PT" altLang="en-US" dirty="0">
                <a:solidFill>
                  <a:schemeClr val="accent2"/>
                </a:solidFill>
              </a:rPr>
              <a:t>redundância de hardware </a:t>
            </a:r>
            <a:r>
              <a:rPr lang="pt-PT" altLang="en-US" dirty="0"/>
              <a:t>(RAID,...), etc.</a:t>
            </a:r>
          </a:p>
        </p:txBody>
      </p:sp>
    </p:spTree>
    <p:extLst>
      <p:ext uri="{BB962C8B-B14F-4D97-AF65-F5344CB8AC3E}">
        <p14:creationId xmlns:p14="http://schemas.microsoft.com/office/powerpoint/2010/main" val="2579961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pt-PT" altLang="en-US"/>
              <a:t>Autenticação de utilizadores </a:t>
            </a:r>
          </a:p>
        </p:txBody>
      </p:sp>
      <p:sp>
        <p:nvSpPr>
          <p:cNvPr id="18434" name="Content Placeholder 2"/>
          <p:cNvSpPr>
            <a:spLocks noGrp="1"/>
          </p:cNvSpPr>
          <p:nvPr>
            <p:ph idx="13"/>
          </p:nvPr>
        </p:nvSpPr>
        <p:spPr/>
        <p:txBody>
          <a:bodyPr>
            <a:normAutofit lnSpcReduction="10000"/>
          </a:bodyPr>
          <a:lstStyle/>
          <a:p>
            <a:r>
              <a:rPr lang="pt-PT" altLang="en-US" dirty="0"/>
              <a:t>Um utilizador que pretenda entrar no sistema, deverá autenticar-se</a:t>
            </a:r>
          </a:p>
          <a:p>
            <a:r>
              <a:rPr lang="pt-PT" altLang="en-US" dirty="0"/>
              <a:t>Sistemas de autenticação: </a:t>
            </a:r>
          </a:p>
          <a:p>
            <a:pPr lvl="1"/>
            <a:r>
              <a:rPr lang="pt-PT" altLang="en-US" dirty="0"/>
              <a:t>Biométricos: impressão digital, íris, fotografia, Face ID …</a:t>
            </a:r>
          </a:p>
          <a:p>
            <a:pPr lvl="1"/>
            <a:r>
              <a:rPr lang="pt-PT" altLang="en-US" dirty="0"/>
              <a:t>Dispositivos físicos: </a:t>
            </a:r>
            <a:r>
              <a:rPr lang="pt-PT" altLang="en-US" dirty="0" err="1"/>
              <a:t>smartcard</a:t>
            </a:r>
            <a:r>
              <a:rPr lang="pt-PT" altLang="en-US" dirty="0"/>
              <a:t>, …</a:t>
            </a:r>
          </a:p>
          <a:p>
            <a:pPr lvl="1"/>
            <a:r>
              <a:rPr lang="pt-PT" altLang="en-US" dirty="0"/>
              <a:t>Passwords</a:t>
            </a:r>
          </a:p>
          <a:p>
            <a:pPr lvl="2"/>
            <a:r>
              <a:rPr lang="pt-PT" altLang="en-US" dirty="0"/>
              <a:t>mostrar asteriscos, recusar login inválido, etc... </a:t>
            </a:r>
          </a:p>
          <a:p>
            <a:r>
              <a:rPr lang="pt-PT" altLang="en-US" dirty="0"/>
              <a:t>Comprometer a segurança de passwords... </a:t>
            </a:r>
          </a:p>
          <a:p>
            <a:pPr lvl="1"/>
            <a:r>
              <a:rPr lang="pt-PT" altLang="en-US" dirty="0"/>
              <a:t>Engenharia social</a:t>
            </a:r>
          </a:p>
          <a:p>
            <a:pPr lvl="2"/>
            <a:r>
              <a:rPr lang="pt-PT" altLang="en-US" dirty="0"/>
              <a:t>telefonar ao </a:t>
            </a:r>
            <a:r>
              <a:rPr lang="pt-PT" altLang="en-US" dirty="0" err="1"/>
              <a:t>sysadm</a:t>
            </a:r>
            <a:r>
              <a:rPr lang="pt-PT" altLang="en-US" dirty="0"/>
              <a:t>, ver </a:t>
            </a:r>
            <a:r>
              <a:rPr lang="pt-PT" altLang="en-US" dirty="0" err="1"/>
              <a:t>pass</a:t>
            </a:r>
            <a:r>
              <a:rPr lang="pt-PT" altLang="en-US" dirty="0"/>
              <a:t> por baixo do teclado</a:t>
            </a:r>
          </a:p>
          <a:p>
            <a:pPr lvl="1"/>
            <a:r>
              <a:rPr lang="pt-PT" altLang="en-US" dirty="0"/>
              <a:t>Vulnerabilidades do sistema</a:t>
            </a:r>
          </a:p>
          <a:p>
            <a:pPr lvl="1"/>
            <a:r>
              <a:rPr lang="pt-PT" altLang="en-US" dirty="0"/>
              <a:t>Ataque de força bruta (dicionários, ...) </a:t>
            </a:r>
          </a:p>
        </p:txBody>
      </p:sp>
      <p:pic>
        <p:nvPicPr>
          <p:cNvPr id="1843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72399" y="3903343"/>
            <a:ext cx="1462088"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33468" y="1836739"/>
            <a:ext cx="2139950"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0929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pt-PT" altLang="en-US"/>
              <a:t>Ataques de força bruta em Unix</a:t>
            </a:r>
          </a:p>
        </p:txBody>
      </p:sp>
      <p:sp>
        <p:nvSpPr>
          <p:cNvPr id="20482" name="Content Placeholder 2"/>
          <p:cNvSpPr>
            <a:spLocks noGrp="1"/>
          </p:cNvSpPr>
          <p:nvPr>
            <p:ph idx="13"/>
          </p:nvPr>
        </p:nvSpPr>
        <p:spPr/>
        <p:txBody>
          <a:bodyPr/>
          <a:lstStyle/>
          <a:p>
            <a:r>
              <a:rPr lang="pt-PT" altLang="en-US" dirty="0"/>
              <a:t>/</a:t>
            </a:r>
            <a:r>
              <a:rPr lang="pt-PT" altLang="en-US" dirty="0" err="1"/>
              <a:t>etc</a:t>
            </a:r>
            <a:r>
              <a:rPr lang="pt-PT" altLang="en-US" dirty="0"/>
              <a:t>/</a:t>
            </a:r>
            <a:r>
              <a:rPr lang="pt-PT" altLang="en-US" dirty="0" err="1"/>
              <a:t>passwd</a:t>
            </a:r>
            <a:r>
              <a:rPr lang="pt-PT" altLang="en-US" dirty="0"/>
              <a:t> disponível publicamente com a password encriptada. </a:t>
            </a:r>
            <a:br>
              <a:rPr lang="pt-PT" altLang="en-US" dirty="0"/>
            </a:br>
            <a:r>
              <a:rPr lang="pt-PT" altLang="en-US" dirty="0"/>
              <a:t>Bastava um dicionário e comparar as passwords</a:t>
            </a:r>
          </a:p>
          <a:p>
            <a:r>
              <a:rPr lang="pt-PT" altLang="en-US" dirty="0"/>
              <a:t>Atualmente, informação encriptada em /</a:t>
            </a:r>
            <a:r>
              <a:rPr lang="pt-PT" altLang="en-US" dirty="0" err="1"/>
              <a:t>etc</a:t>
            </a:r>
            <a:r>
              <a:rPr lang="pt-PT" altLang="en-US" dirty="0"/>
              <a:t>/</a:t>
            </a:r>
            <a:r>
              <a:rPr lang="pt-PT" altLang="en-US" dirty="0" err="1"/>
              <a:t>shadow</a:t>
            </a:r>
            <a:r>
              <a:rPr lang="pt-PT" altLang="en-US" dirty="0"/>
              <a:t> </a:t>
            </a:r>
          </a:p>
          <a:p>
            <a:pPr lvl="1"/>
            <a:r>
              <a:rPr lang="pt-PT" altLang="en-US" dirty="0"/>
              <a:t>Mais difícil pois não pode ser feito off-line. Terá de se utilizar </a:t>
            </a:r>
            <a:r>
              <a:rPr lang="pt-PT" altLang="en-US" dirty="0" err="1"/>
              <a:t>telnet</a:t>
            </a:r>
            <a:r>
              <a:rPr lang="pt-PT" altLang="en-US" dirty="0"/>
              <a:t>/</a:t>
            </a:r>
            <a:r>
              <a:rPr lang="pt-PT" altLang="en-US" dirty="0" err="1"/>
              <a:t>ssh</a:t>
            </a:r>
            <a:r>
              <a:rPr lang="pt-PT" altLang="en-US" dirty="0"/>
              <a:t> sucessivamente. </a:t>
            </a:r>
          </a:p>
          <a:p>
            <a:pPr lvl="1"/>
            <a:r>
              <a:rPr lang="pt-PT" altLang="en-US" dirty="0"/>
              <a:t>Esquemas automáticos de submissão de pares login/</a:t>
            </a:r>
            <a:r>
              <a:rPr lang="pt-PT" altLang="en-US" dirty="0" err="1"/>
              <a:t>pass</a:t>
            </a:r>
            <a:r>
              <a:rPr lang="pt-PT" altLang="en-US" dirty="0"/>
              <a:t> podem ser tentados mas com muita dificuldade </a:t>
            </a:r>
          </a:p>
          <a:p>
            <a:pPr lvl="1"/>
            <a:r>
              <a:rPr lang="pt-PT" altLang="en-US" dirty="0"/>
              <a:t>Desafio – resposta</a:t>
            </a:r>
            <a:br>
              <a:rPr lang="pt-PT" altLang="en-US" dirty="0"/>
            </a:br>
            <a:r>
              <a:rPr lang="pt-PT" altLang="en-US" dirty="0"/>
              <a:t>Na criação de algumas contas web apresenta-se uma</a:t>
            </a:r>
            <a:br>
              <a:rPr lang="pt-PT" altLang="en-US" dirty="0"/>
            </a:br>
            <a:r>
              <a:rPr lang="pt-PT" altLang="en-US" dirty="0"/>
              <a:t>pergunta para evitar robots com esquema automático</a:t>
            </a:r>
          </a:p>
        </p:txBody>
      </p:sp>
      <p:pic>
        <p:nvPicPr>
          <p:cNvPr id="2048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76861" y="4326367"/>
            <a:ext cx="36830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0299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pt-PT" altLang="en-US"/>
              <a:t>Ataques de dentro do sistema</a:t>
            </a:r>
          </a:p>
        </p:txBody>
      </p:sp>
      <p:sp>
        <p:nvSpPr>
          <p:cNvPr id="21506" name="Content Placeholder 2"/>
          <p:cNvSpPr>
            <a:spLocks noGrp="1"/>
          </p:cNvSpPr>
          <p:nvPr>
            <p:ph idx="13"/>
          </p:nvPr>
        </p:nvSpPr>
        <p:spPr/>
        <p:txBody>
          <a:bodyPr/>
          <a:lstStyle/>
          <a:p>
            <a:r>
              <a:rPr lang="pt-PT" altLang="en-US"/>
              <a:t>Ataques realizados depois do utilizador ter feito login</a:t>
            </a:r>
          </a:p>
          <a:p>
            <a:r>
              <a:rPr lang="pt-PT" altLang="en-US"/>
              <a:t>Objetivos</a:t>
            </a:r>
          </a:p>
          <a:p>
            <a:pPr lvl="1"/>
            <a:r>
              <a:rPr lang="pt-PT" altLang="en-US"/>
              <a:t>Obter um grau mais elevado de permissões sobre o sistema</a:t>
            </a:r>
          </a:p>
          <a:p>
            <a:pPr lvl="1"/>
            <a:r>
              <a:rPr lang="pt-PT" altLang="en-US"/>
              <a:t>Obter contas noutras máquinas</a:t>
            </a:r>
            <a:endParaRPr lang="pt-PT" altLang="en-US" dirty="0"/>
          </a:p>
        </p:txBody>
      </p:sp>
    </p:spTree>
    <p:extLst>
      <p:ext uri="{BB962C8B-B14F-4D97-AF65-F5344CB8AC3E}">
        <p14:creationId xmlns:p14="http://schemas.microsoft.com/office/powerpoint/2010/main" val="3776330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pt-PT" altLang="en-US"/>
              <a:t>Ataques de dentro do sistema</a:t>
            </a:r>
          </a:p>
        </p:txBody>
      </p:sp>
      <p:sp>
        <p:nvSpPr>
          <p:cNvPr id="23554" name="Content Placeholder 2"/>
          <p:cNvSpPr>
            <a:spLocks noGrp="1"/>
          </p:cNvSpPr>
          <p:nvPr>
            <p:ph idx="13"/>
          </p:nvPr>
        </p:nvSpPr>
        <p:spPr>
          <a:xfrm>
            <a:off x="518585" y="1836739"/>
            <a:ext cx="11154833" cy="4818061"/>
          </a:xfrm>
        </p:spPr>
        <p:txBody>
          <a:bodyPr>
            <a:normAutofit/>
          </a:bodyPr>
          <a:lstStyle/>
          <a:p>
            <a:r>
              <a:rPr lang="pt-PT" altLang="en-US" dirty="0"/>
              <a:t>Algumas técnicas</a:t>
            </a:r>
          </a:p>
          <a:p>
            <a:pPr lvl="1"/>
            <a:r>
              <a:rPr lang="pt-PT" altLang="en-US" dirty="0" err="1">
                <a:solidFill>
                  <a:schemeClr val="accent2"/>
                </a:solidFill>
              </a:rPr>
              <a:t>Trojan</a:t>
            </a:r>
            <a:r>
              <a:rPr lang="pt-PT" altLang="en-US" dirty="0"/>
              <a:t> - Aplicações que substituem as originais</a:t>
            </a:r>
          </a:p>
          <a:p>
            <a:pPr lvl="2"/>
            <a:r>
              <a:rPr lang="pt-PT" altLang="en-US" dirty="0"/>
              <a:t>Tem de se ser </a:t>
            </a:r>
            <a:r>
              <a:rPr lang="pt-PT" altLang="en-GB" dirty="0"/>
              <a:t>“</a:t>
            </a:r>
            <a:r>
              <a:rPr lang="pt-PT" altLang="ja-JP" dirty="0" err="1"/>
              <a:t>root</a:t>
            </a:r>
            <a:r>
              <a:rPr lang="pt-PT" altLang="en-GB" dirty="0"/>
              <a:t>”</a:t>
            </a:r>
            <a:r>
              <a:rPr lang="pt-PT" altLang="ja-JP" dirty="0"/>
              <a:t> ou aproveitar-se de problemas de PATH.</a:t>
            </a:r>
          </a:p>
          <a:p>
            <a:pPr lvl="2"/>
            <a:r>
              <a:rPr lang="pt-PT" altLang="en-US" dirty="0"/>
              <a:t>Exemplo: </a:t>
            </a:r>
            <a:r>
              <a:rPr lang="pt-PT" altLang="en-US" dirty="0" err="1"/>
              <a:t>ftp</a:t>
            </a:r>
            <a:r>
              <a:rPr lang="pt-PT" altLang="en-US" dirty="0"/>
              <a:t>, login, ... com comportamento diferente. </a:t>
            </a:r>
            <a:br>
              <a:rPr lang="pt-PT" altLang="en-US" dirty="0"/>
            </a:br>
            <a:r>
              <a:rPr lang="pt-PT" altLang="en-US" dirty="0"/>
              <a:t>Programa que substitui </a:t>
            </a:r>
            <a:r>
              <a:rPr lang="pt-PT" altLang="en-GB" dirty="0"/>
              <a:t>“</a:t>
            </a:r>
            <a:r>
              <a:rPr lang="pt-PT" altLang="ja-JP" dirty="0"/>
              <a:t>login</a:t>
            </a:r>
            <a:r>
              <a:rPr lang="pt-PT" altLang="en-GB" dirty="0"/>
              <a:t>”</a:t>
            </a:r>
            <a:r>
              <a:rPr lang="pt-PT" altLang="ja-JP" dirty="0"/>
              <a:t> e envia </a:t>
            </a:r>
            <a:r>
              <a:rPr lang="pt-PT" altLang="ja-JP" dirty="0" err="1"/>
              <a:t>pass</a:t>
            </a:r>
            <a:r>
              <a:rPr lang="pt-PT" altLang="ja-JP" dirty="0"/>
              <a:t> por email.</a:t>
            </a:r>
          </a:p>
          <a:p>
            <a:pPr lvl="2"/>
            <a:r>
              <a:rPr lang="pt-PT" altLang="en-US" dirty="0"/>
              <a:t>Existem </a:t>
            </a:r>
            <a:r>
              <a:rPr lang="pt-PT" altLang="en-GB" dirty="0"/>
              <a:t>“</a:t>
            </a:r>
            <a:r>
              <a:rPr lang="pt-PT" altLang="ja-JP" dirty="0" err="1"/>
              <a:t>root</a:t>
            </a:r>
            <a:r>
              <a:rPr lang="pt-PT" altLang="ja-JP" dirty="0"/>
              <a:t> kits</a:t>
            </a:r>
            <a:r>
              <a:rPr lang="pt-PT" altLang="en-GB" dirty="0"/>
              <a:t>”</a:t>
            </a:r>
            <a:r>
              <a:rPr lang="pt-PT" altLang="ja-JP" dirty="0"/>
              <a:t> com </a:t>
            </a:r>
            <a:r>
              <a:rPr lang="pt-PT" altLang="ja-JP" dirty="0" err="1"/>
              <a:t>Trojans</a:t>
            </a:r>
            <a:r>
              <a:rPr lang="pt-PT" altLang="ja-JP" dirty="0"/>
              <a:t> já preparados para diferentes sistemas. </a:t>
            </a:r>
          </a:p>
          <a:p>
            <a:pPr lvl="1"/>
            <a:r>
              <a:rPr lang="pt-PT" altLang="en-US" dirty="0" err="1">
                <a:solidFill>
                  <a:schemeClr val="accent2"/>
                </a:solidFill>
              </a:rPr>
              <a:t>Sniffing</a:t>
            </a:r>
            <a:r>
              <a:rPr lang="pt-PT" altLang="en-US" dirty="0"/>
              <a:t> - Aplicação que escuta o tráfego da placa de rede</a:t>
            </a:r>
            <a:br>
              <a:rPr lang="pt-PT" altLang="en-US" dirty="0"/>
            </a:br>
            <a:r>
              <a:rPr lang="pt-PT" altLang="en-US" dirty="0"/>
              <a:t>(intercetando ligações a outras máquinas) ou mesmo de </a:t>
            </a:r>
            <a:br>
              <a:rPr lang="pt-PT" altLang="en-US" dirty="0"/>
            </a:br>
            <a:r>
              <a:rPr lang="pt-PT" altLang="en-US" dirty="0"/>
              <a:t>toda a rede (</a:t>
            </a:r>
            <a:r>
              <a:rPr lang="pt-PT" altLang="en-US" dirty="0" err="1"/>
              <a:t>HUBs</a:t>
            </a:r>
            <a:r>
              <a:rPr lang="pt-PT" altLang="en-US" dirty="0"/>
              <a:t>, </a:t>
            </a:r>
            <a:r>
              <a:rPr lang="pt-PT" altLang="en-US" dirty="0" err="1"/>
              <a:t>broadcast</a:t>
            </a:r>
            <a:r>
              <a:rPr lang="pt-PT" altLang="en-US" dirty="0"/>
              <a:t> em </a:t>
            </a:r>
            <a:r>
              <a:rPr lang="pt-PT" altLang="en-US" dirty="0" err="1"/>
              <a:t>switchs</a:t>
            </a:r>
            <a:r>
              <a:rPr lang="pt-PT" altLang="en-US" dirty="0"/>
              <a:t>)</a:t>
            </a:r>
          </a:p>
          <a:p>
            <a:pPr lvl="2"/>
            <a:r>
              <a:rPr lang="pt-PT" altLang="en-US" dirty="0" err="1">
                <a:solidFill>
                  <a:schemeClr val="accent2"/>
                </a:solidFill>
              </a:rPr>
              <a:t>capsa</a:t>
            </a:r>
            <a:r>
              <a:rPr lang="pt-PT" altLang="en-US" dirty="0">
                <a:solidFill>
                  <a:schemeClr val="accent2"/>
                </a:solidFill>
              </a:rPr>
              <a:t> free </a:t>
            </a:r>
            <a:r>
              <a:rPr lang="pt-PT" altLang="en-US" dirty="0"/>
              <a:t>- </a:t>
            </a:r>
            <a:r>
              <a:rPr lang="en-GB" altLang="en-US" dirty="0"/>
              <a:t>Portable network analyser (packet sniffer) freeware for windows</a:t>
            </a:r>
          </a:p>
          <a:p>
            <a:pPr lvl="2"/>
            <a:r>
              <a:rPr lang="pt-PT" altLang="en-US" dirty="0" err="1">
                <a:solidFill>
                  <a:schemeClr val="accent2"/>
                </a:solidFill>
              </a:rPr>
              <a:t>Carnivore</a:t>
            </a:r>
            <a:r>
              <a:rPr lang="pt-PT" altLang="en-US" dirty="0"/>
              <a:t>, </a:t>
            </a:r>
            <a:r>
              <a:rPr lang="en-GB" altLang="en-US" dirty="0"/>
              <a:t>later renamed DCS1000, was a system implemented by the FBI</a:t>
            </a:r>
            <a:endParaRPr lang="pt-PT" altLang="en-US" dirty="0"/>
          </a:p>
          <a:p>
            <a:pPr lvl="2"/>
            <a:r>
              <a:rPr lang="en-GB" altLang="en-US" dirty="0">
                <a:solidFill>
                  <a:schemeClr val="accent2"/>
                </a:solidFill>
              </a:rPr>
              <a:t>Wireless Diagnostics </a:t>
            </a:r>
            <a:r>
              <a:rPr lang="mr-IN" altLang="en-US" dirty="0"/>
              <a:t>–</a:t>
            </a:r>
            <a:r>
              <a:rPr lang="en-GB" altLang="en-US" dirty="0"/>
              <a:t> “secret” packet Sniffer in OS X</a:t>
            </a:r>
          </a:p>
          <a:p>
            <a:pPr lvl="2"/>
            <a:r>
              <a:rPr lang="pt-PT" altLang="en-US" dirty="0" err="1">
                <a:solidFill>
                  <a:schemeClr val="accent2"/>
                </a:solidFill>
              </a:rPr>
              <a:t>dSniff</a:t>
            </a:r>
            <a:r>
              <a:rPr lang="pt-PT" altLang="en-US" dirty="0">
                <a:solidFill>
                  <a:schemeClr val="accent2"/>
                </a:solidFill>
              </a:rPr>
              <a:t>, </a:t>
            </a:r>
            <a:r>
              <a:rPr lang="pt-PT" altLang="en-US" dirty="0" err="1">
                <a:solidFill>
                  <a:schemeClr val="accent2"/>
                </a:solidFill>
              </a:rPr>
              <a:t>sniffit</a:t>
            </a:r>
            <a:r>
              <a:rPr lang="pt-PT" altLang="en-US" dirty="0">
                <a:solidFill>
                  <a:schemeClr val="accent2"/>
                </a:solidFill>
              </a:rPr>
              <a:t>, </a:t>
            </a:r>
            <a:r>
              <a:rPr lang="pt-PT" altLang="en-US" dirty="0" err="1">
                <a:solidFill>
                  <a:schemeClr val="accent2"/>
                </a:solidFill>
              </a:rPr>
              <a:t>tcpdump</a:t>
            </a:r>
            <a:r>
              <a:rPr lang="pt-PT" altLang="en-US" dirty="0">
                <a:solidFill>
                  <a:schemeClr val="accent2"/>
                </a:solidFill>
              </a:rPr>
              <a:t> </a:t>
            </a:r>
            <a:r>
              <a:rPr lang="pt-PT" altLang="en-US" dirty="0"/>
              <a:t>...</a:t>
            </a:r>
          </a:p>
        </p:txBody>
      </p:sp>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48558" y="3912449"/>
            <a:ext cx="1654582" cy="267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09718" y="1614041"/>
            <a:ext cx="1663700" cy="196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70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pt-PT" altLang="en-US"/>
              <a:t>Ataques de dentro do sistema</a:t>
            </a:r>
          </a:p>
        </p:txBody>
      </p:sp>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19438" y="3975293"/>
            <a:ext cx="1455737"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39518" y="2001589"/>
            <a:ext cx="1439862"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m relacionada">
            <a:extLst>
              <a:ext uri="{FF2B5EF4-FFF2-40B4-BE49-F238E27FC236}">
                <a16:creationId xmlns:a16="http://schemas.microsoft.com/office/drawing/2014/main" id="{7F86A33E-A924-4648-9D64-AB6A36135A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6264" y="1431046"/>
            <a:ext cx="8462554" cy="5426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9427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887</TotalTime>
  <Words>699</Words>
  <Application>Microsoft Macintosh PowerPoint</Application>
  <PresentationFormat>Widescreen</PresentationFormat>
  <Paragraphs>137</Paragraphs>
  <Slides>15</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ＭＳ Ｐゴシック</vt:lpstr>
      <vt:lpstr>Calibri</vt:lpstr>
      <vt:lpstr>Calibri Light</vt:lpstr>
      <vt:lpstr>Mangal</vt:lpstr>
      <vt:lpstr>Tahoma</vt:lpstr>
      <vt:lpstr>Wingdings</vt:lpstr>
      <vt:lpstr>Retrospect</vt:lpstr>
      <vt:lpstr>Segurança</vt:lpstr>
      <vt:lpstr>Conceitos Introdutórios </vt:lpstr>
      <vt:lpstr>Intrusos no sistema </vt:lpstr>
      <vt:lpstr>Perda acidental de dados </vt:lpstr>
      <vt:lpstr>Autenticação de utilizadores </vt:lpstr>
      <vt:lpstr>Ataques de força bruta em Unix</vt:lpstr>
      <vt:lpstr>Ataques de dentro do sistema</vt:lpstr>
      <vt:lpstr>Ataques de dentro do sistema</vt:lpstr>
      <vt:lpstr>Ataques de dentro do sistema</vt:lpstr>
      <vt:lpstr>Ataques de dentro do sistema</vt:lpstr>
      <vt:lpstr>Ataques de dentro do sistema</vt:lpstr>
      <vt:lpstr>Outras informações </vt:lpstr>
      <vt:lpstr>Distribuições Linux relacionadas</vt:lpstr>
      <vt:lpstr>Deep Web</vt:lpstr>
      <vt:lpstr>Como proteger de ataques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Sistemas Operativos</dc:title>
  <dc:creator>Fernando</dc:creator>
  <cp:lastModifiedBy>Fernando Batista</cp:lastModifiedBy>
  <cp:revision>156</cp:revision>
  <cp:lastPrinted>2016-09-02T13:40:33Z</cp:lastPrinted>
  <dcterms:created xsi:type="dcterms:W3CDTF">2016-09-02T13:09:57Z</dcterms:created>
  <dcterms:modified xsi:type="dcterms:W3CDTF">2018-12-09T18:25:59Z</dcterms:modified>
</cp:coreProperties>
</file>