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oleObject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5"/>
  </p:notesMasterIdLst>
  <p:sldIdLst>
    <p:sldId id="257" r:id="rId2"/>
    <p:sldId id="258" r:id="rId3"/>
    <p:sldId id="335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336" r:id="rId22"/>
    <p:sldId id="337" r:id="rId23"/>
    <p:sldId id="338" r:id="rId24"/>
    <p:sldId id="339" r:id="rId25"/>
    <p:sldId id="276" r:id="rId26"/>
    <p:sldId id="278" r:id="rId27"/>
    <p:sldId id="279" r:id="rId28"/>
    <p:sldId id="330" r:id="rId29"/>
    <p:sldId id="331" r:id="rId30"/>
    <p:sldId id="332" r:id="rId31"/>
    <p:sldId id="333" r:id="rId32"/>
    <p:sldId id="334" r:id="rId33"/>
    <p:sldId id="340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3" r:id="rId48"/>
    <p:sldId id="294" r:id="rId49"/>
    <p:sldId id="295" r:id="rId50"/>
    <p:sldId id="296" r:id="rId51"/>
    <p:sldId id="297" r:id="rId52"/>
    <p:sldId id="298" r:id="rId53"/>
    <p:sldId id="299" r:id="rId54"/>
    <p:sldId id="300" r:id="rId55"/>
    <p:sldId id="301" r:id="rId56"/>
    <p:sldId id="302" r:id="rId57"/>
    <p:sldId id="303" r:id="rId58"/>
    <p:sldId id="304" r:id="rId59"/>
    <p:sldId id="305" r:id="rId60"/>
    <p:sldId id="306" r:id="rId61"/>
    <p:sldId id="307" r:id="rId62"/>
    <p:sldId id="308" r:id="rId63"/>
    <p:sldId id="309" r:id="rId64"/>
    <p:sldId id="310" r:id="rId65"/>
    <p:sldId id="311" r:id="rId66"/>
    <p:sldId id="312" r:id="rId67"/>
    <p:sldId id="313" r:id="rId68"/>
    <p:sldId id="314" r:id="rId69"/>
    <p:sldId id="315" r:id="rId70"/>
    <p:sldId id="316" r:id="rId71"/>
    <p:sldId id="317" r:id="rId72"/>
    <p:sldId id="318" r:id="rId73"/>
    <p:sldId id="319" r:id="rId74"/>
    <p:sldId id="320" r:id="rId75"/>
    <p:sldId id="321" r:id="rId76"/>
    <p:sldId id="322" r:id="rId77"/>
    <p:sldId id="323" r:id="rId78"/>
    <p:sldId id="324" r:id="rId79"/>
    <p:sldId id="325" r:id="rId80"/>
    <p:sldId id="326" r:id="rId81"/>
    <p:sldId id="327" r:id="rId82"/>
    <p:sldId id="328" r:id="rId83"/>
    <p:sldId id="329" r:id="rId8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92"/>
    <p:restoredTop sz="86892"/>
  </p:normalViewPr>
  <p:slideViewPr>
    <p:cSldViewPr snapToGrid="0" snapToObjects="1">
      <p:cViewPr varScale="1">
        <p:scale>
          <a:sx n="85" d="100"/>
          <a:sy n="85" d="100"/>
        </p:scale>
        <p:origin x="6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notesMaster" Target="notesMasters/notesMaster1.xml"/><Relationship Id="rId86" Type="http://schemas.openxmlformats.org/officeDocument/2006/relationships/presProps" Target="presProps.xml"/><Relationship Id="rId87" Type="http://schemas.openxmlformats.org/officeDocument/2006/relationships/viewProps" Target="viewProps.xml"/><Relationship Id="rId88" Type="http://schemas.openxmlformats.org/officeDocument/2006/relationships/theme" Target="theme/theme1.xml"/><Relationship Id="rId8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2E812-920F-324F-817F-BFBF0E02458A}" type="datetimeFigureOut">
              <a:rPr lang="pt-PT" smtClean="0"/>
              <a:t>06/11/16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ECD3F-8568-6843-B767-E8CAA8FEB65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5493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ECD3F-8568-6843-B767-E8CAA8FEB659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3351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10C7CBF-8A9D-2649-8B47-CBEE5EE7CADD}" type="slidenum">
              <a:rPr lang="en-US" altLang="en-US" sz="1200">
                <a:latin typeface="Tahoma" charset="0"/>
              </a:rPr>
              <a:pPr eaLnBrk="1" hangingPunct="1"/>
              <a:t>41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6142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76D98E2-0DDC-3A41-AA3C-D94B88A5BAE8}" type="slidenum">
              <a:rPr lang="en-US" altLang="en-US" sz="1200">
                <a:latin typeface="Tahoma" charset="0"/>
              </a:rPr>
              <a:pPr eaLnBrk="1" hangingPunct="1"/>
              <a:t>42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pt-PT" altLang="en-US">
                <a:ea typeface="ＭＳ Ｐゴシック" charset="-128"/>
              </a:rPr>
              <a:t>É vantajoso beneficiar os processos I/O bound essencialmente devido a dois factores:</a:t>
            </a:r>
          </a:p>
          <a:p>
            <a:pPr marL="228600" indent="-228600">
              <a:buFontTx/>
              <a:buAutoNum type="arabicParenR"/>
            </a:pPr>
            <a:r>
              <a:rPr lang="pt-PT" altLang="en-US">
                <a:ea typeface="ＭＳ Ｐゴシック" charset="-128"/>
              </a:rPr>
              <a:t>Os processos I/O-bound poderão ser interactivos, devendo por isso minimizar-se o tempo de resposta. </a:t>
            </a:r>
          </a:p>
          <a:p>
            <a:pPr marL="228600" indent="-228600">
              <a:buFontTx/>
              <a:buAutoNum type="arabicParenR"/>
            </a:pPr>
            <a:r>
              <a:rPr lang="pt-PT" altLang="en-US">
                <a:ea typeface="ＭＳ Ｐゴシック" charset="-128"/>
              </a:rPr>
              <a:t>Deixar os processos I/O-bound efectuarem os seus pedidos aos periféricos, a fim de libertarem o CPU rapidamente para os processos CPU-bound o utilizarem.</a:t>
            </a:r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247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Q: 20 comutações. Tempo útil=20q, tempo total=20q+20*q/5=20q+4q=24q. Rendimento=20/24=5/6</a:t>
            </a:r>
          </a:p>
          <a:p>
            <a:r>
              <a:rPr lang="en-US" altLang="en-US">
                <a:ea typeface="ＭＳ Ｐゴシック" charset="-128"/>
              </a:rPr>
              <a:t>4Q: 5 comutações: Tempo util=20q, tempo total=20q+5*q/5=20q+1q. Rendimento=20/21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E105745-6E3F-0049-86BF-1C9F4B3E0F02}" type="slidenum">
              <a:rPr lang="en-US" altLang="en-US" sz="1200">
                <a:latin typeface="Tahoma" charset="0"/>
              </a:rPr>
              <a:pPr eaLnBrk="1" hangingPunct="1"/>
              <a:t>44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150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>
                <a:ea typeface="ＭＳ Ｐゴシック" charset="-128"/>
              </a:rPr>
              <a:t>O OBJETIVO DA PREENCAO é permitir que um processo mais prioritário reaja mais rapidamente a um acontecimento.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E8A2FA8-FDA5-5947-9C72-C447A5197F7A}" type="slidenum">
              <a:rPr lang="en-US" altLang="en-US" sz="1200">
                <a:latin typeface="Tahoma" charset="0"/>
              </a:rPr>
              <a:pPr eaLnBrk="1" hangingPunct="1"/>
              <a:t>45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218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DA42960-8B9B-DD49-9C70-EC50E2EEF85C}" type="slidenum">
              <a:rPr lang="en-US" altLang="en-US" sz="1200">
                <a:latin typeface="Tahoma" charset="0"/>
              </a:rPr>
              <a:pPr eaLnBrk="1" hangingPunct="1"/>
              <a:t>46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3662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>
                <a:ea typeface="ＭＳ Ｐゴシック" charset="-128"/>
              </a:rPr>
              <a:t>nice = 0 por omissão</a:t>
            </a:r>
          </a:p>
          <a:p>
            <a:r>
              <a:rPr lang="pt-PT" altLang="en-US">
                <a:ea typeface="ＭＳ Ｐゴシック" charset="-128"/>
              </a:rPr>
              <a:t>cada processo é colocado na lista de prioridades correspondente com base em p_pri.</a:t>
            </a:r>
          </a:p>
          <a:p>
            <a:r>
              <a:rPr lang="pt-PT" altLang="en-US">
                <a:ea typeface="ＭＳ Ｐゴシック" charset="-128"/>
              </a:rPr>
              <a:t>para limitar o numero de listas p_pri é dividido por uma constante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105FD50-8BC5-C345-98DA-7225E9577B10}" type="slidenum">
              <a:rPr lang="en-US" altLang="en-US" sz="1200">
                <a:latin typeface="Tahoma" charset="0"/>
              </a:rPr>
              <a:pPr eaLnBrk="1" hangingPunct="1"/>
              <a:t>48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685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PT" b="1" dirty="0" smtClean="0"/>
              <a:t>DEMO do top no </a:t>
            </a:r>
            <a:r>
              <a:rPr lang="pt-PT" b="1" dirty="0" err="1" smtClean="0"/>
              <a:t>linux</a:t>
            </a:r>
            <a:r>
              <a:rPr lang="pt-PT" b="1" dirty="0" smtClean="0"/>
              <a:t>:</a:t>
            </a:r>
          </a:p>
          <a:p>
            <a:pPr>
              <a:defRPr/>
            </a:pPr>
            <a:r>
              <a:rPr lang="pt-PT" dirty="0" err="1" smtClean="0"/>
              <a:t>If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see</a:t>
            </a:r>
            <a:r>
              <a:rPr lang="pt-PT" dirty="0" smtClean="0"/>
              <a:t> '</a:t>
            </a:r>
            <a:r>
              <a:rPr lang="pt-PT" dirty="0" err="1" smtClean="0"/>
              <a:t>rt</a:t>
            </a:r>
            <a:r>
              <a:rPr lang="pt-PT" dirty="0" smtClean="0"/>
              <a:t>'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field</a:t>
            </a:r>
            <a:r>
              <a:rPr lang="pt-PT" dirty="0" smtClean="0"/>
              <a:t>, </a:t>
            </a:r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means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task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running</a:t>
            </a:r>
            <a:r>
              <a:rPr lang="pt-PT" dirty="0" smtClean="0"/>
              <a:t> </a:t>
            </a:r>
            <a:r>
              <a:rPr lang="pt-PT" dirty="0" err="1" smtClean="0"/>
              <a:t>under</a:t>
            </a:r>
            <a:r>
              <a:rPr lang="pt-PT" dirty="0" smtClean="0"/>
              <a:t> 'real time' scheduling </a:t>
            </a:r>
            <a:r>
              <a:rPr lang="pt-PT" dirty="0" err="1" smtClean="0"/>
              <a:t>priority</a:t>
            </a:r>
            <a:r>
              <a:rPr lang="pt-PT" dirty="0" smtClean="0"/>
              <a:t>.</a:t>
            </a:r>
          </a:p>
          <a:p>
            <a:pPr>
              <a:defRPr/>
            </a:pPr>
            <a:r>
              <a:rPr lang="pt-PT" dirty="0" err="1" smtClean="0"/>
              <a:t>Under</a:t>
            </a:r>
            <a:r>
              <a:rPr lang="pt-PT" dirty="0" smtClean="0"/>
              <a:t>  </a:t>
            </a:r>
            <a:r>
              <a:rPr lang="pt-PT" dirty="0" err="1" smtClean="0"/>
              <a:t>linux</a:t>
            </a:r>
            <a:r>
              <a:rPr lang="pt-PT" dirty="0" smtClean="0"/>
              <a:t>,  real  time </a:t>
            </a:r>
            <a:r>
              <a:rPr lang="pt-PT" dirty="0" err="1" smtClean="0"/>
              <a:t>priority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somewhat</a:t>
            </a:r>
            <a:r>
              <a:rPr lang="pt-PT" dirty="0" smtClean="0"/>
              <a:t> </a:t>
            </a:r>
            <a:r>
              <a:rPr lang="pt-PT" dirty="0" err="1" smtClean="0"/>
              <a:t>misleading</a:t>
            </a:r>
            <a:r>
              <a:rPr lang="pt-PT" dirty="0" smtClean="0"/>
              <a:t> </a:t>
            </a:r>
            <a:r>
              <a:rPr lang="pt-PT" dirty="0" err="1" smtClean="0"/>
              <a:t>since</a:t>
            </a:r>
            <a:r>
              <a:rPr lang="pt-PT" dirty="0" smtClean="0"/>
              <a:t> </a:t>
            </a:r>
            <a:r>
              <a:rPr lang="pt-PT" dirty="0" err="1" smtClean="0"/>
              <a:t>traditionally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operating</a:t>
            </a:r>
            <a:r>
              <a:rPr lang="pt-PT" dirty="0" smtClean="0"/>
              <a:t> </a:t>
            </a:r>
            <a:r>
              <a:rPr lang="pt-PT" dirty="0" err="1" smtClean="0"/>
              <a:t>itself</a:t>
            </a:r>
            <a:r>
              <a:rPr lang="pt-PT" dirty="0" smtClean="0"/>
              <a:t> </a:t>
            </a:r>
            <a:r>
              <a:rPr lang="pt-PT" dirty="0" err="1" smtClean="0"/>
              <a:t>was</a:t>
            </a:r>
            <a:r>
              <a:rPr lang="pt-PT" dirty="0" smtClean="0"/>
              <a:t>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b="1" dirty="0" err="1" smtClean="0"/>
              <a:t>preemptable</a:t>
            </a:r>
            <a:r>
              <a:rPr lang="pt-PT" dirty="0" smtClean="0"/>
              <a:t>.</a:t>
            </a:r>
          </a:p>
          <a:p>
            <a:pPr>
              <a:defRPr/>
            </a:pP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while</a:t>
            </a:r>
            <a:r>
              <a:rPr lang="pt-PT" dirty="0" smtClean="0"/>
              <a:t>  </a:t>
            </a:r>
            <a:r>
              <a:rPr lang="pt-PT" dirty="0" err="1" smtClean="0"/>
              <a:t>the</a:t>
            </a:r>
            <a:r>
              <a:rPr lang="pt-PT" dirty="0" smtClean="0"/>
              <a:t>  2.6  </a:t>
            </a:r>
            <a:r>
              <a:rPr lang="pt-PT" dirty="0" err="1" smtClean="0"/>
              <a:t>kernel</a:t>
            </a:r>
            <a:r>
              <a:rPr lang="pt-PT" dirty="0" smtClean="0"/>
              <a:t>  can  </a:t>
            </a:r>
            <a:r>
              <a:rPr lang="pt-PT" dirty="0" err="1" smtClean="0"/>
              <a:t>be</a:t>
            </a:r>
            <a:r>
              <a:rPr lang="pt-PT" dirty="0" smtClean="0"/>
              <a:t>  </a:t>
            </a:r>
            <a:r>
              <a:rPr lang="pt-PT" dirty="0" err="1" smtClean="0"/>
              <a:t>made</a:t>
            </a:r>
            <a:r>
              <a:rPr lang="pt-PT" dirty="0" smtClean="0"/>
              <a:t> </a:t>
            </a:r>
            <a:r>
              <a:rPr lang="pt-PT" dirty="0" err="1" smtClean="0"/>
              <a:t>mostly</a:t>
            </a:r>
            <a:r>
              <a:rPr lang="pt-PT" dirty="0" smtClean="0"/>
              <a:t> </a:t>
            </a:r>
            <a:r>
              <a:rPr lang="pt-PT" dirty="0" err="1" smtClean="0"/>
              <a:t>preemptable</a:t>
            </a:r>
            <a:r>
              <a:rPr lang="pt-PT" dirty="0" smtClean="0"/>
              <a:t>, </a:t>
            </a:r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dirty="0" err="1" smtClean="0"/>
              <a:t>always</a:t>
            </a:r>
            <a:r>
              <a:rPr lang="pt-PT" dirty="0" smtClean="0"/>
              <a:t> </a:t>
            </a:r>
            <a:r>
              <a:rPr lang="pt-PT" dirty="0" err="1" smtClean="0"/>
              <a:t>so</a:t>
            </a:r>
            <a:endParaRPr lang="pt-PT" dirty="0" smtClean="0"/>
          </a:p>
          <a:p>
            <a:pPr>
              <a:defRPr/>
            </a:pPr>
            <a:r>
              <a:rPr lang="pt-PT" dirty="0" smtClean="0"/>
              <a:t>A partir do </a:t>
            </a:r>
            <a:r>
              <a:rPr lang="pt-PT" dirty="0" err="1" smtClean="0"/>
              <a:t>kernel</a:t>
            </a:r>
            <a:r>
              <a:rPr lang="pt-PT" dirty="0" smtClean="0"/>
              <a:t> 2.6.23 usa o algoritmo CFS: </a:t>
            </a:r>
            <a:r>
              <a:rPr lang="pt-PT" dirty="0" err="1" smtClean="0"/>
              <a:t>Completely</a:t>
            </a:r>
            <a:r>
              <a:rPr lang="pt-PT" dirty="0" smtClean="0"/>
              <a:t> fair </a:t>
            </a:r>
            <a:r>
              <a:rPr lang="pt-PT" dirty="0" err="1" smtClean="0"/>
              <a:t>schedule</a:t>
            </a:r>
            <a:r>
              <a:rPr lang="pt-PT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A9E80B0-AE22-1245-8CC4-2E5F43B6FAAB}" type="slidenum">
              <a:rPr lang="en-US" altLang="en-US" sz="1200">
                <a:latin typeface="Tahoma" charset="0"/>
              </a:rPr>
              <a:pPr eaLnBrk="1" hangingPunct="1"/>
              <a:t>49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6792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9C5B818-A47A-DA48-8DEB-BB5B9BE38265}" type="slidenum">
              <a:rPr lang="en-US" altLang="en-US" sz="1200">
                <a:latin typeface="Tahoma" charset="0"/>
              </a:rPr>
              <a:pPr eaLnBrk="1" hangingPunct="1"/>
              <a:t>50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0200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D7A4C13-5398-A748-BCBC-C83DC87FFC22}" type="slidenum">
              <a:rPr lang="en-US" altLang="en-US" sz="1200">
                <a:latin typeface="Tahoma" charset="0"/>
              </a:rPr>
              <a:pPr eaLnBrk="1" hangingPunct="1"/>
              <a:t>53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>
                <a:ea typeface="ＭＳ Ｐゴシック" charset="-128"/>
              </a:rPr>
              <a:t>NOTA: Estas possibilidades aplicam-se também às </a:t>
            </a:r>
            <a:r>
              <a:rPr lang="pt-PT" altLang="en-US" i="1">
                <a:ea typeface="ＭＳ Ｐゴシック" charset="-128"/>
              </a:rPr>
              <a:t>threads</a:t>
            </a:r>
          </a:p>
          <a:p>
            <a:endParaRPr lang="pt-PT" altLang="en-US">
              <a:ea typeface="ＭＳ Ｐゴシック" charset="-128"/>
            </a:endParaRPr>
          </a:p>
          <a:p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15235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B154B46-353C-1E46-BB40-EA52BF1E1858}" type="slidenum">
              <a:rPr lang="en-US" altLang="en-US" sz="1200">
                <a:latin typeface="Tahoma" charset="0"/>
              </a:rPr>
              <a:pPr eaLnBrk="1" hangingPunct="1"/>
              <a:t>56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>
                <a:ea typeface="ＭＳ Ｐゴシック" charset="-128"/>
              </a:rPr>
              <a:t>Região crítica é o mesmo que zona crítica ou secção crítica</a:t>
            </a:r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48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3DEF9-177E-F049-8DF6-EEB3F608B9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1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mostrar uma demo na shell: </a:t>
            </a:r>
            <a:r>
              <a:rPr lang="pt-PT" b="1" dirty="0" err="1" smtClean="0"/>
              <a:t>mkfifo</a:t>
            </a:r>
            <a:endParaRPr lang="pt-PT" b="1" dirty="0" smtClean="0"/>
          </a:p>
          <a:p>
            <a:pPr>
              <a:defRPr/>
            </a:pPr>
            <a:endParaRPr lang="pt-P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9293027-F08A-D44F-BC84-8315CAA2EBCA}" type="slidenum">
              <a:rPr lang="en-US" altLang="en-US" sz="1200">
                <a:latin typeface="Tahoma" charset="0"/>
              </a:rPr>
              <a:pPr eaLnBrk="1" hangingPunct="1"/>
              <a:t>80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99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80% ( 1 processo: CPU passa 80% livre</a:t>
            </a:r>
          </a:p>
          <a:p>
            <a:pPr>
              <a:defRPr/>
            </a:pPr>
            <a:r>
              <a:rPr lang="pt-PT" dirty="0" smtClean="0"/>
              <a:t>0.8^3 = 0.512  (3 processos: CPU passa 51% do tempo livre)</a:t>
            </a:r>
          </a:p>
          <a:p>
            <a:pPr>
              <a:defRPr/>
            </a:pPr>
            <a:r>
              <a:rPr lang="pt-PT" dirty="0" smtClean="0"/>
              <a:t>0.8^5 = 0.327  (3 processos: CPU passa 33% do tempo livre)</a:t>
            </a:r>
          </a:p>
          <a:p>
            <a:pPr>
              <a:defRPr/>
            </a:pPr>
            <a:r>
              <a:rPr lang="pt-PT" dirty="0" smtClean="0"/>
              <a:t>0.8^10 = 0.107 (10 processos: CPU passa 11% do tempo livre)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3436B38-DC14-0847-A07F-ED9BFEAB47D3}" type="slidenum">
              <a:rPr lang="en-US" altLang="en-US" sz="1200">
                <a:latin typeface="Tahoma" charset="0"/>
              </a:rPr>
              <a:pPr eaLnBrk="1" hangingPunct="1"/>
              <a:t>10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608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06B428B-7588-194E-A7A3-2144DB7D93D4}" type="slidenum">
              <a:rPr lang="en-US" altLang="en-US" sz="1200">
                <a:latin typeface="Tahoma" charset="0"/>
              </a:rPr>
              <a:pPr eaLnBrk="1" hangingPunct="1"/>
              <a:t>15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>
                <a:ea typeface="ＭＳ Ｐゴシック" charset="-128"/>
              </a:rPr>
              <a:t>PC – Program Counter</a:t>
            </a:r>
          </a:p>
          <a:p>
            <a:r>
              <a:rPr lang="pt-PT" altLang="en-US">
                <a:ea typeface="ＭＳ Ｐゴシック" charset="-128"/>
              </a:rPr>
              <a:t>SP – Stack Pointer</a:t>
            </a:r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7227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653294E-89D1-2444-8D5A-1E0DFA9D6CE5}" type="slidenum">
              <a:rPr lang="en-US" altLang="en-US" sz="1200">
                <a:latin typeface="Tahoma" charset="0"/>
              </a:rPr>
              <a:pPr eaLnBrk="1" hangingPunct="1"/>
              <a:t>17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>
                <a:ea typeface="ＭＳ Ｐゴシック" charset="-128"/>
              </a:rPr>
              <a:t>PC – Program Counter</a:t>
            </a:r>
          </a:p>
          <a:p>
            <a:r>
              <a:rPr lang="pt-PT" altLang="en-US">
                <a:ea typeface="ＭＳ Ｐゴシック" charset="-128"/>
              </a:rPr>
              <a:t>SP – Stack Pointer</a:t>
            </a:r>
          </a:p>
          <a:p>
            <a:r>
              <a:rPr lang="pt-PT" altLang="en-US">
                <a:ea typeface="ＭＳ Ｐゴシック" charset="-128"/>
              </a:rPr>
              <a:t>PID – Process IDentification</a:t>
            </a:r>
          </a:p>
          <a:p>
            <a:r>
              <a:rPr lang="pt-PT" altLang="en-US">
                <a:ea typeface="ＭＳ Ｐゴシック" charset="-128"/>
              </a:rPr>
              <a:t>PPID – Parent Process IDentification </a:t>
            </a:r>
          </a:p>
          <a:p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2819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ECD3F-8568-6843-B767-E8CAA8FEB659}" type="slidenum">
              <a:rPr lang="pt-PT" smtClean="0"/>
              <a:t>31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5253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comparam</a:t>
            </a:r>
            <a:r>
              <a:rPr lang="en-US" baseline="0" dirty="0" smtClean="0"/>
              <a:t>? </a:t>
            </a:r>
          </a:p>
          <a:p>
            <a:r>
              <a:rPr lang="en-US" baseline="0" dirty="0" smtClean="0"/>
              <a:t> - </a:t>
            </a:r>
            <a:r>
              <a:rPr lang="en-US" baseline="0" dirty="0" err="1" smtClean="0"/>
              <a:t>capacidade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utilização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diferentes</a:t>
            </a:r>
            <a:r>
              <a:rPr lang="en-US" baseline="0" dirty="0" smtClean="0"/>
              <a:t> SO ?</a:t>
            </a:r>
          </a:p>
          <a:p>
            <a:r>
              <a:rPr lang="en-US" baseline="0" dirty="0" smtClean="0"/>
              <a:t>  - </a:t>
            </a:r>
            <a:r>
              <a:rPr lang="en-US" baseline="0" dirty="0" err="1" smtClean="0"/>
              <a:t>velocidade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criação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comutação</a:t>
            </a:r>
            <a:r>
              <a:rPr lang="en-US" baseline="0" dirty="0" smtClean="0"/>
              <a:t> ?</a:t>
            </a:r>
          </a:p>
          <a:p>
            <a:r>
              <a:rPr lang="en-US" baseline="0" dirty="0" smtClean="0"/>
              <a:t>  - </a:t>
            </a:r>
            <a:r>
              <a:rPr lang="en-US" baseline="0" dirty="0" err="1" smtClean="0"/>
              <a:t>tirar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partido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execução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paralena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multiprocessadores</a:t>
            </a:r>
            <a:r>
              <a:rPr lang="en-US" baseline="0" dirty="0" smtClean="0"/>
              <a:t> ?</a:t>
            </a:r>
          </a:p>
          <a:p>
            <a:r>
              <a:rPr lang="en-US" baseline="0" dirty="0" smtClean="0"/>
              <a:t>  - </a:t>
            </a:r>
            <a:r>
              <a:rPr lang="en-US" baseline="0" dirty="0" err="1" smtClean="0"/>
              <a:t>Aproveitamento</a:t>
            </a:r>
            <a:r>
              <a:rPr lang="en-US" baseline="0" dirty="0" smtClean="0"/>
              <a:t> do CPU </a:t>
            </a:r>
            <a:r>
              <a:rPr lang="en-US" baseline="0" dirty="0" err="1" smtClean="0"/>
              <a:t>quando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tarefa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bloqueia</a:t>
            </a:r>
            <a:r>
              <a:rPr lang="en-US" baseline="0" dirty="0" smtClean="0"/>
              <a:t>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ECD3F-8568-6843-B767-E8CAA8FEB659}" type="slidenum">
              <a:rPr lang="pt-PT" smtClean="0"/>
              <a:t>33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1472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  <a:defRPr/>
            </a:pPr>
            <a:r>
              <a:rPr lang="pt-PT" dirty="0" smtClean="0"/>
              <a:t>mais simples de todos os algoritmos</a:t>
            </a:r>
          </a:p>
          <a:p>
            <a:pPr marL="171450" lvl="1" indent="-171450">
              <a:buFontTx/>
              <a:buChar char="•"/>
              <a:defRPr/>
            </a:pPr>
            <a:r>
              <a:rPr lang="pt-PT" dirty="0" smtClean="0"/>
              <a:t>Variante: trabalho mais curto primeiro</a:t>
            </a:r>
          </a:p>
          <a:p>
            <a:pPr marL="171450" indent="-171450">
              <a:buFontTx/>
              <a:buChar char="•"/>
              <a:defRPr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3F3DD41-4F9A-4949-85FF-26F69B3E4EBC}" type="slidenum">
              <a:rPr lang="en-US" altLang="en-US" sz="1200">
                <a:latin typeface="Tahoma" charset="0"/>
              </a:rPr>
              <a:pPr eaLnBrk="1" hangingPunct="1"/>
              <a:t>38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>
                <a:ea typeface="ＭＳ Ｐゴシック" charset="-128"/>
              </a:rPr>
              <a:t>um dos mais antigos, mais usados e mais simples</a:t>
            </a:r>
          </a:p>
          <a:p>
            <a:r>
              <a:rPr lang="pt-PT" altLang="en-US">
                <a:ea typeface="ＭＳ Ｐゴシック" charset="-128"/>
              </a:rPr>
              <a:t>tempos de resposta crescentes em situações de elevada carga, dado o tamanho crescente da lista</a:t>
            </a:r>
          </a:p>
          <a:p>
            <a:r>
              <a:rPr lang="pt-PT" altLang="en-US">
                <a:ea typeface="ＭＳ Ｐゴシック" charset="-128"/>
              </a:rPr>
              <a:t>não permite introduzir a gestão de prioridade dos processos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EC5FD23-0DA9-6245-BE3F-51034A3AF730}" type="slidenum">
              <a:rPr lang="en-US" altLang="en-US" sz="1200">
                <a:latin typeface="Tahoma" charset="0"/>
              </a:rPr>
              <a:pPr eaLnBrk="1" hangingPunct="1"/>
              <a:t>39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210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923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BB98-5760-E941-A8E4-BD2A5C2D9942}" type="datetime1">
              <a:rPr lang="en-US" smtClean="0"/>
              <a:t>11/6/16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‹#›</a:t>
            </a:fld>
            <a:endParaRPr lang="pt-PT"/>
          </a:p>
        </p:txBody>
      </p:sp>
      <p:sp>
        <p:nvSpPr>
          <p:cNvPr id="7" name="Rectangle 6"/>
          <p:cNvSpPr/>
          <p:nvPr userDrawn="1"/>
        </p:nvSpPr>
        <p:spPr>
          <a:xfrm>
            <a:off x="1524000" y="3376726"/>
            <a:ext cx="9144000" cy="163286"/>
          </a:xfrm>
          <a:prstGeom prst="rect">
            <a:avLst/>
          </a:prstGeom>
          <a:gradFill>
            <a:gsLst>
              <a:gs pos="25000">
                <a:schemeClr val="accent5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945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D8D9-51AC-DA42-9FAB-2E23080AD5B2}" type="datetime1">
              <a:rPr lang="en-US" smtClean="0"/>
              <a:t>11/6/16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837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6652-BA8F-3240-B411-D2E7AB8A2687}" type="datetime1">
              <a:rPr lang="en-US" smtClean="0"/>
              <a:t>11/6/16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354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B14D-3290-2340-A0F4-1032246ACBCC}" type="datetime1">
              <a:rPr lang="en-US" smtClean="0"/>
              <a:t>11/6/16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‹#›</a:t>
            </a:fld>
            <a:endParaRPr lang="pt-PT"/>
          </a:p>
        </p:txBody>
      </p:sp>
      <p:sp>
        <p:nvSpPr>
          <p:cNvPr id="7" name="Rectangle 6"/>
          <p:cNvSpPr/>
          <p:nvPr userDrawn="1"/>
        </p:nvSpPr>
        <p:spPr>
          <a:xfrm>
            <a:off x="601434" y="1451316"/>
            <a:ext cx="10989129" cy="116228"/>
          </a:xfrm>
          <a:prstGeom prst="rect">
            <a:avLst/>
          </a:prstGeom>
          <a:gradFill>
            <a:gsLst>
              <a:gs pos="25000">
                <a:schemeClr val="accent5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08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2C6D-36E9-D54E-B10E-30D66843C84E}" type="datetime1">
              <a:rPr lang="en-US" smtClean="0"/>
              <a:t>11/6/16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272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E9D6-872C-D94D-A59B-1373EAC27712}" type="datetime1">
              <a:rPr lang="en-US" smtClean="0"/>
              <a:t>11/6/16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546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1405-DD4F-A646-B543-0F9E0C1453B6}" type="datetime1">
              <a:rPr lang="en-US" smtClean="0"/>
              <a:t>11/6/16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497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FDEE-956A-D447-B2B1-2948A7551A12}" type="datetime1">
              <a:rPr lang="en-US" smtClean="0"/>
              <a:t>11/6/16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693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18FB-8D33-FA45-B01A-19611580E811}" type="datetime1">
              <a:rPr lang="en-US" smtClean="0"/>
              <a:t>11/6/16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337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F4DB-9830-D041-83B8-A025754A310F}" type="datetime1">
              <a:rPr lang="en-US" smtClean="0"/>
              <a:t>11/6/16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477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EE6D-1BC8-F046-9E4D-572A02EFB72E}" type="datetime1">
              <a:rPr lang="en-US" smtClean="0"/>
              <a:t>11/6/16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290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1435" y="228601"/>
            <a:ext cx="10989129" cy="120831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435" y="1698171"/>
            <a:ext cx="1098912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435" y="6356350"/>
            <a:ext cx="2979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BEDCF-8429-1C45-928B-2FD2AD2F609D}" type="datetime1">
              <a:rPr lang="en-US" smtClean="0"/>
              <a:t>11/6/16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979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35BA2-A8E0-0442-AC77-82CEB10C03D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160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600" indent="-264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PT" smtClean="0"/>
              <a:t>Processos</a:t>
            </a:r>
            <a:endParaRPr lang="en-US" dirty="0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285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Sistemas Multi-programados</a:t>
            </a:r>
            <a:endParaRPr lang="en-US" smtClean="0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smtClean="0"/>
              <a:t>Grau de </a:t>
            </a:r>
            <a:r>
              <a:rPr lang="pt-PT" altLang="en-US" dirty="0" err="1" smtClean="0"/>
              <a:t>multi-programação</a:t>
            </a:r>
            <a:endParaRPr lang="pt-PT" altLang="en-US" dirty="0" smtClean="0"/>
          </a:p>
          <a:p>
            <a:pPr lvl="1"/>
            <a:r>
              <a:rPr lang="pt-PT" altLang="en-US" dirty="0" smtClean="0"/>
              <a:t>Uma medida aproximada da utilização do CPU quando vários programas correm </a:t>
            </a:r>
            <a:r>
              <a:rPr lang="pt-PT" altLang="en-GB" dirty="0" smtClean="0"/>
              <a:t>“</a:t>
            </a:r>
            <a:r>
              <a:rPr lang="pt-PT" altLang="en-US" dirty="0" smtClean="0"/>
              <a:t>simultaneamente</a:t>
            </a:r>
            <a:r>
              <a:rPr lang="pt-PT" altLang="en-GB" dirty="0" smtClean="0"/>
              <a:t>”</a:t>
            </a:r>
            <a:endParaRPr lang="pt-PT" altLang="en-US" dirty="0" smtClean="0"/>
          </a:p>
          <a:p>
            <a:pPr lvl="1"/>
            <a:r>
              <a:rPr lang="pt-PT" altLang="en-US" dirty="0" smtClean="0"/>
              <a:t>Suponha que os processos passam uma fração do tempo da sua existência – p – bloqueados em operações de I/O</a:t>
            </a:r>
          </a:p>
          <a:p>
            <a:pPr lvl="1"/>
            <a:r>
              <a:rPr lang="pt-PT" altLang="en-US" dirty="0" smtClean="0"/>
              <a:t>Se n processos estiverem a correr, a probabilidade do CPU estar desocupado será então dada por </a:t>
            </a:r>
            <a:r>
              <a:rPr lang="pt-PT" altLang="en-US" dirty="0" err="1" smtClean="0"/>
              <a:t>p</a:t>
            </a:r>
            <a:r>
              <a:rPr lang="pt-PT" altLang="en-US" baseline="30000" dirty="0" err="1" smtClean="0"/>
              <a:t>n</a:t>
            </a:r>
            <a:r>
              <a:rPr lang="pt-PT" altLang="en-US" dirty="0" smtClean="0"/>
              <a:t> (corresponde à probabilidade de todos os processos estarem bloqueados em operações de I/O)</a:t>
            </a:r>
          </a:p>
          <a:p>
            <a:pPr lvl="1"/>
            <a:r>
              <a:rPr lang="pt-PT" altLang="en-US" dirty="0" smtClean="0"/>
              <a:t>A </a:t>
            </a:r>
            <a:r>
              <a:rPr lang="pt-PT" altLang="en-US" dirty="0" smtClean="0">
                <a:solidFill>
                  <a:schemeClr val="accent5"/>
                </a:solidFill>
              </a:rPr>
              <a:t>taxa de ocupação do CPU </a:t>
            </a:r>
            <a:r>
              <a:rPr lang="pt-PT" altLang="en-US" dirty="0" smtClean="0"/>
              <a:t>será então dada por 1-p</a:t>
            </a:r>
            <a:r>
              <a:rPr lang="pt-PT" altLang="en-US" baseline="30000" dirty="0" smtClean="0"/>
              <a:t>n</a:t>
            </a:r>
            <a:r>
              <a:rPr lang="pt-PT" altLang="en-US" dirty="0" smtClean="0"/>
              <a:t>, em que </a:t>
            </a:r>
            <a:r>
              <a:rPr lang="pt-PT" altLang="en-US" dirty="0" smtClean="0">
                <a:solidFill>
                  <a:schemeClr val="accent2"/>
                </a:solidFill>
              </a:rPr>
              <a:t>n</a:t>
            </a:r>
            <a:r>
              <a:rPr lang="pt-PT" altLang="en-US" dirty="0" smtClean="0"/>
              <a:t> se designa por </a:t>
            </a:r>
            <a:r>
              <a:rPr lang="pt-PT" altLang="en-US" dirty="0" smtClean="0">
                <a:solidFill>
                  <a:schemeClr val="accent5"/>
                </a:solidFill>
              </a:rPr>
              <a:t>grau de </a:t>
            </a:r>
            <a:r>
              <a:rPr lang="pt-PT" altLang="en-US" dirty="0" err="1" smtClean="0">
                <a:solidFill>
                  <a:schemeClr val="accent5"/>
                </a:solidFill>
              </a:rPr>
              <a:t>multi-programação</a:t>
            </a:r>
            <a:endParaRPr lang="en-US" altLang="en-US" dirty="0">
              <a:solidFill>
                <a:schemeClr val="accent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502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Sistemas Multi-programados</a:t>
            </a:r>
            <a:endParaRPr lang="en-US" smtClean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smtClean="0"/>
              <a:t>Grau de multi-programação</a:t>
            </a:r>
            <a:endParaRPr lang="pt-PT" altLang="en-US" dirty="0" smtClean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extLst/>
          </p:nvPr>
        </p:nvGraphicFramePr>
        <p:xfrm>
          <a:off x="2438400" y="2110706"/>
          <a:ext cx="7315200" cy="424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Chart" r:id="rId3" imgW="5308600" imgH="2908300" progId="Excel.Chart.8">
                  <p:embed/>
                </p:oleObj>
              </mc:Choice>
              <mc:Fallback>
                <p:oleObj name="Chart" r:id="rId3" imgW="5308600" imgH="29083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110706"/>
                        <a:ext cx="7315200" cy="424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111828" y="6166252"/>
            <a:ext cx="76417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altLang="en-US"/>
              <a:t>A curva que melhor se ajusta à realidade estará situada entre 80% e 90% I/O</a:t>
            </a:r>
            <a:endParaRPr lang="pt-PT" alt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213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Criação de Processos</a:t>
            </a:r>
            <a:endParaRPr lang="en-US" alt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PT" altLang="en-US" dirty="0" smtClean="0"/>
              <a:t>Inicialização do sistema</a:t>
            </a:r>
          </a:p>
          <a:p>
            <a:pPr lvl="1"/>
            <a:r>
              <a:rPr lang="pt-PT" altLang="en-US" dirty="0" smtClean="0"/>
              <a:t>processo </a:t>
            </a:r>
            <a:r>
              <a:rPr lang="pt-PT" altLang="en-US" dirty="0" err="1" smtClean="0"/>
              <a:t>init</a:t>
            </a:r>
            <a:r>
              <a:rPr lang="pt-PT" altLang="en-US" dirty="0" smtClean="0"/>
              <a:t> no Linux</a:t>
            </a:r>
          </a:p>
          <a:p>
            <a:pPr lvl="1"/>
            <a:r>
              <a:rPr lang="pt-PT" altLang="en-US" dirty="0" smtClean="0"/>
              <a:t>processo </a:t>
            </a:r>
            <a:r>
              <a:rPr lang="pt-PT" altLang="en-US" dirty="0" err="1" smtClean="0"/>
              <a:t>smss.exe</a:t>
            </a:r>
            <a:r>
              <a:rPr lang="pt-PT" altLang="en-US" dirty="0" smtClean="0"/>
              <a:t> no Windows 2000</a:t>
            </a:r>
          </a:p>
          <a:p>
            <a:r>
              <a:rPr lang="pt-PT" altLang="en-US" dirty="0" smtClean="0"/>
              <a:t>Um utilizador cria um novo processo ao mandar executar um programa</a:t>
            </a:r>
          </a:p>
          <a:p>
            <a:pPr lvl="1"/>
            <a:r>
              <a:rPr lang="pt-PT" altLang="en-US" dirty="0" smtClean="0"/>
              <a:t>Clicar um ícone</a:t>
            </a:r>
          </a:p>
          <a:p>
            <a:pPr lvl="1"/>
            <a:r>
              <a:rPr lang="pt-PT" altLang="en-US" dirty="0" smtClean="0"/>
              <a:t>Executar um programa a partir da </a:t>
            </a:r>
            <a:r>
              <a:rPr lang="pt-PT" altLang="en-US" dirty="0" err="1" smtClean="0"/>
              <a:t>shell</a:t>
            </a:r>
            <a:endParaRPr lang="pt-PT" altLang="en-US" dirty="0" smtClean="0"/>
          </a:p>
          <a:p>
            <a:pPr lvl="2">
              <a:buFont typeface="Wingdings" charset="2"/>
              <a:buChar char="Ø"/>
            </a:pPr>
            <a:r>
              <a:rPr lang="pt-PT" altLang="en-US" dirty="0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top</a:t>
            </a:r>
          </a:p>
          <a:p>
            <a:r>
              <a:rPr lang="pt-PT" altLang="en-US" dirty="0" smtClean="0"/>
              <a:t>Um processo é criado por outro, através de uma chamada ao sistema</a:t>
            </a:r>
          </a:p>
          <a:p>
            <a:pPr lvl="1"/>
            <a:r>
              <a:rPr lang="pt-PT" altLang="en-US" dirty="0" smtClean="0"/>
              <a:t>Linux: </a:t>
            </a:r>
            <a:r>
              <a:rPr lang="pt-PT" altLang="en-US" dirty="0" err="1" smtClean="0"/>
              <a:t>fork</a:t>
            </a:r>
            <a:r>
              <a:rPr lang="pt-PT" altLang="en-US" dirty="0" smtClean="0"/>
              <a:t>()</a:t>
            </a:r>
          </a:p>
          <a:p>
            <a:pPr lvl="1"/>
            <a:r>
              <a:rPr lang="pt-PT" altLang="en-US" dirty="0" smtClean="0"/>
              <a:t>Windows 2000: </a:t>
            </a:r>
            <a:r>
              <a:rPr lang="pt-PT" altLang="en-US" dirty="0" err="1" smtClean="0"/>
              <a:t>CreateProcess</a:t>
            </a:r>
            <a:r>
              <a:rPr lang="pt-PT" altLang="en-US" dirty="0" smtClean="0"/>
              <a:t>(.)</a:t>
            </a:r>
            <a:endParaRPr lang="pt-PT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26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Terminação de Processos</a:t>
            </a:r>
            <a:endParaRPr lang="en-US" alt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smtClean="0"/>
              <a:t>Um processo pode terminar por diferentes causas:</a:t>
            </a:r>
          </a:p>
          <a:p>
            <a:pPr lvl="1"/>
            <a:r>
              <a:rPr lang="pt-PT" altLang="en-US" smtClean="0"/>
              <a:t>saída voluntária</a:t>
            </a:r>
          </a:p>
          <a:p>
            <a:pPr lvl="2"/>
            <a:r>
              <a:rPr lang="pt-PT" altLang="en-US" smtClean="0"/>
              <a:t>Normal</a:t>
            </a:r>
          </a:p>
          <a:p>
            <a:pPr lvl="2"/>
            <a:r>
              <a:rPr lang="pt-PT" altLang="en-US" smtClean="0"/>
              <a:t>Em erro (previsto)</a:t>
            </a:r>
          </a:p>
          <a:p>
            <a:pPr lvl="2"/>
            <a:endParaRPr lang="pt-PT" altLang="en-US" smtClean="0"/>
          </a:p>
          <a:p>
            <a:pPr lvl="1"/>
            <a:r>
              <a:rPr lang="pt-PT" altLang="en-US" smtClean="0"/>
              <a:t>saída involuntária </a:t>
            </a:r>
          </a:p>
          <a:p>
            <a:pPr lvl="2"/>
            <a:r>
              <a:rPr lang="pt-PT" altLang="en-US" smtClean="0"/>
              <a:t>Erro de execução</a:t>
            </a:r>
          </a:p>
          <a:p>
            <a:pPr lvl="2"/>
            <a:r>
              <a:rPr lang="pt-PT" altLang="en-US" smtClean="0"/>
              <a:t>Terminado por outro processo </a:t>
            </a:r>
            <a:endParaRPr lang="pt-PT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138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Hierarquia de Processos</a:t>
            </a:r>
            <a:endParaRPr lang="en-US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pt-PT" altLang="en-US" dirty="0" smtClean="0"/>
              <a:t>É comum um SO estabelecer uma hierarquia nos processos que se encontram a correr</a:t>
            </a:r>
          </a:p>
          <a:p>
            <a:pPr lvl="1"/>
            <a:r>
              <a:rPr lang="pt-PT" altLang="en-US" dirty="0" smtClean="0"/>
              <a:t>Processo pai – processo que lança um novo processo</a:t>
            </a:r>
          </a:p>
          <a:p>
            <a:pPr lvl="1"/>
            <a:r>
              <a:rPr lang="pt-PT" altLang="en-US" dirty="0" smtClean="0"/>
              <a:t>Processo filho – novo processo que é criado pelo pai</a:t>
            </a:r>
          </a:p>
          <a:p>
            <a:pPr lvl="1"/>
            <a:r>
              <a:rPr lang="pt-PT" altLang="en-US" dirty="0" smtClean="0"/>
              <a:t>Um processo filho tem apenas um </a:t>
            </a:r>
            <a:r>
              <a:rPr lang="pt-PT" altLang="en-GB" dirty="0" smtClean="0"/>
              <a:t>“</a:t>
            </a:r>
            <a:r>
              <a:rPr lang="pt-PT" altLang="en-US" dirty="0" smtClean="0"/>
              <a:t>pai</a:t>
            </a:r>
            <a:r>
              <a:rPr lang="pt-PT" altLang="en-GB" dirty="0" smtClean="0"/>
              <a:t>”</a:t>
            </a:r>
            <a:r>
              <a:rPr lang="pt-PT" altLang="en-US" dirty="0" smtClean="0"/>
              <a:t> mas um processo pai pode ter vários </a:t>
            </a:r>
            <a:r>
              <a:rPr lang="pt-PT" altLang="en-GB" dirty="0" smtClean="0"/>
              <a:t>“</a:t>
            </a:r>
            <a:r>
              <a:rPr lang="pt-PT" altLang="en-US" dirty="0" smtClean="0"/>
              <a:t>filhos</a:t>
            </a:r>
            <a:r>
              <a:rPr lang="pt-PT" altLang="en-GB" dirty="0" smtClean="0"/>
              <a:t>”</a:t>
            </a:r>
            <a:endParaRPr lang="pt-PT" altLang="en-US" dirty="0" smtClean="0"/>
          </a:p>
          <a:p>
            <a:r>
              <a:rPr lang="pt-PT" altLang="en-US" dirty="0" smtClean="0"/>
              <a:t>No Linux é estabelecida uma hierarquia que podemos visualizar através do comando da </a:t>
            </a:r>
            <a:r>
              <a:rPr lang="pt-PT" altLang="en-US" dirty="0" err="1" smtClean="0"/>
              <a:t>shell</a:t>
            </a:r>
            <a:r>
              <a:rPr lang="pt-PT" altLang="en-US" dirty="0" smtClean="0"/>
              <a:t> </a:t>
            </a:r>
            <a:r>
              <a:rPr lang="pt-PT" altLang="en-US" dirty="0" err="1" smtClean="0"/>
              <a:t>pstree</a:t>
            </a:r>
            <a:endParaRPr lang="pt-PT" altLang="en-US" dirty="0" smtClean="0"/>
          </a:p>
          <a:p>
            <a:r>
              <a:rPr lang="pt-PT" altLang="en-US" dirty="0" smtClean="0"/>
              <a:t>No </a:t>
            </a:r>
            <a:r>
              <a:rPr lang="pt-PT" altLang="en-US" dirty="0" smtClean="0">
                <a:solidFill>
                  <a:schemeClr val="accent5"/>
                </a:solidFill>
              </a:rPr>
              <a:t>Windows 2000 não existe uma verdadeira hierarquia</a:t>
            </a:r>
            <a:r>
              <a:rPr lang="pt-PT" altLang="en-US" dirty="0" smtClean="0"/>
              <a:t>, pois quando é criado um novo processo, o controlo do mesmo pode ser passado para outro processo diferente do criador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978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Representação dos Processos</a:t>
            </a:r>
            <a:endParaRPr lang="en-US" alt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altLang="en-US" smtClean="0"/>
              <a:t>Internamente, o SO mantém estruturas de dados referentes a cada processo – as Process Tables</a:t>
            </a:r>
          </a:p>
          <a:p>
            <a:r>
              <a:rPr lang="pt-PT" altLang="en-US" smtClean="0"/>
              <a:t>As várias Process Tables são agrupadas segundo listas ou arrays de estruturas</a:t>
            </a:r>
          </a:p>
          <a:p>
            <a:endParaRPr lang="pt-PT" altLang="en-US" smtClean="0"/>
          </a:p>
          <a:p>
            <a:endParaRPr lang="pt-PT" altLang="en-US" smtClean="0"/>
          </a:p>
          <a:p>
            <a:endParaRPr lang="pt-PT" altLang="en-US" smtClean="0"/>
          </a:p>
          <a:p>
            <a:endParaRPr lang="pt-PT" altLang="en-US" smtClean="0"/>
          </a:p>
          <a:p>
            <a:r>
              <a:rPr lang="pt-PT" altLang="en-US" smtClean="0"/>
              <a:t>Cada vez que ocorre uma comutação de processos, o SO salvaguarda e actualiza informação relevante na Process Table do processo que </a:t>
            </a:r>
            <a:r>
              <a:rPr lang="pt-PT" altLang="en-GB" smtClean="0"/>
              <a:t>“</a:t>
            </a:r>
            <a:r>
              <a:rPr lang="pt-PT" altLang="en-US" smtClean="0"/>
              <a:t>perdeu</a:t>
            </a:r>
            <a:r>
              <a:rPr lang="pt-PT" altLang="en-GB" smtClean="0"/>
              <a:t>”</a:t>
            </a:r>
            <a:r>
              <a:rPr lang="pt-PT" altLang="en-US" smtClean="0"/>
              <a:t> a CPU</a:t>
            </a:r>
            <a:endParaRPr lang="pt-PT" altLang="en-US"/>
          </a:p>
        </p:txBody>
      </p:sp>
      <p:grpSp>
        <p:nvGrpSpPr>
          <p:cNvPr id="28676" name="Group 20"/>
          <p:cNvGrpSpPr>
            <a:grpSpLocks/>
          </p:cNvGrpSpPr>
          <p:nvPr/>
        </p:nvGrpSpPr>
        <p:grpSpPr bwMode="auto">
          <a:xfrm>
            <a:off x="2438400" y="3200400"/>
            <a:ext cx="7315200" cy="1371600"/>
            <a:chOff x="576" y="2112"/>
            <a:chExt cx="4608" cy="864"/>
          </a:xfrm>
          <a:solidFill>
            <a:schemeClr val="bg2"/>
          </a:solidFill>
        </p:grpSpPr>
        <p:grpSp>
          <p:nvGrpSpPr>
            <p:cNvPr id="28677" name="Group 18"/>
            <p:cNvGrpSpPr>
              <a:grpSpLocks/>
            </p:cNvGrpSpPr>
            <p:nvPr/>
          </p:nvGrpSpPr>
          <p:grpSpPr bwMode="auto">
            <a:xfrm>
              <a:off x="576" y="2160"/>
              <a:ext cx="4608" cy="816"/>
              <a:chOff x="336" y="3168"/>
              <a:chExt cx="5184" cy="864"/>
            </a:xfrm>
            <a:grpFill/>
          </p:grpSpPr>
          <p:sp>
            <p:nvSpPr>
              <p:cNvPr id="72712" name="Rectangle 8"/>
              <p:cNvSpPr>
                <a:spLocks noChangeArrowheads="1"/>
              </p:cNvSpPr>
              <p:nvPr/>
            </p:nvSpPr>
            <p:spPr bwMode="auto">
              <a:xfrm>
                <a:off x="624" y="3168"/>
                <a:ext cx="768" cy="86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 dirty="0" err="1">
                    <a:ea typeface="ＭＳ Ｐゴシック" charset="0"/>
                  </a:rPr>
                  <a:t>Process</a:t>
                </a:r>
                <a:r>
                  <a:rPr lang="pt-PT" sz="2000" dirty="0">
                    <a:ea typeface="ＭＳ Ｐゴシック" charset="0"/>
                  </a:rPr>
                  <a:t/>
                </a:r>
                <a:br>
                  <a:rPr lang="pt-PT" sz="2000" dirty="0">
                    <a:ea typeface="ＭＳ Ｐゴシック" charset="0"/>
                  </a:rPr>
                </a:br>
                <a:r>
                  <a:rPr lang="pt-PT" sz="2000" dirty="0" err="1">
                    <a:ea typeface="ＭＳ Ｐゴシック" charset="0"/>
                  </a:rPr>
                  <a:t>Table</a:t>
                </a:r>
                <a:r>
                  <a:rPr lang="pt-PT" sz="2000" dirty="0">
                    <a:ea typeface="ＭＳ Ｐゴシック" charset="0"/>
                  </a:rPr>
                  <a:t/>
                </a:r>
                <a:br>
                  <a:rPr lang="pt-PT" sz="2000" dirty="0">
                    <a:ea typeface="ＭＳ Ｐゴシック" charset="0"/>
                  </a:rPr>
                </a:br>
                <a:r>
                  <a:rPr lang="pt-PT" sz="2000" dirty="0">
                    <a:ea typeface="ＭＳ Ｐゴシック" charset="0"/>
                  </a:rPr>
                  <a:t>1</a:t>
                </a:r>
                <a:endParaRPr lang="en-US" sz="2000" dirty="0">
                  <a:ea typeface="ＭＳ Ｐゴシック" charset="0"/>
                </a:endParaRPr>
              </a:p>
            </p:txBody>
          </p:sp>
          <p:sp>
            <p:nvSpPr>
              <p:cNvPr id="72713" name="Rectangle 9"/>
              <p:cNvSpPr>
                <a:spLocks noChangeArrowheads="1"/>
              </p:cNvSpPr>
              <p:nvPr/>
            </p:nvSpPr>
            <p:spPr bwMode="auto">
              <a:xfrm>
                <a:off x="1680" y="3168"/>
                <a:ext cx="766" cy="86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Process</a:t>
                </a:r>
                <a:br>
                  <a:rPr lang="pt-PT" sz="2000">
                    <a:ea typeface="ＭＳ Ｐゴシック" charset="0"/>
                  </a:rPr>
                </a:br>
                <a:r>
                  <a:rPr lang="pt-PT" sz="2000">
                    <a:ea typeface="ＭＳ Ｐゴシック" charset="0"/>
                  </a:rPr>
                  <a:t>Table</a:t>
                </a:r>
                <a:br>
                  <a:rPr lang="pt-PT" sz="2000">
                    <a:ea typeface="ＭＳ Ｐゴシック" charset="0"/>
                  </a:rPr>
                </a:br>
                <a:r>
                  <a:rPr lang="pt-PT" sz="2000">
                    <a:ea typeface="ＭＳ Ｐゴシック" charset="0"/>
                  </a:rPr>
                  <a:t>2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72714" name="Rectangle 10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768" cy="86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>
                    <a:ea typeface="ＭＳ Ｐゴシック" charset="0"/>
                  </a:rPr>
                  <a:t>Process</a:t>
                </a:r>
                <a:br>
                  <a:rPr lang="pt-PT" sz="2000">
                    <a:ea typeface="ＭＳ Ｐゴシック" charset="0"/>
                  </a:rPr>
                </a:br>
                <a:r>
                  <a:rPr lang="pt-PT" sz="2000">
                    <a:ea typeface="ＭＳ Ｐゴシック" charset="0"/>
                  </a:rPr>
                  <a:t>Table</a:t>
                </a:r>
                <a:br>
                  <a:rPr lang="pt-PT" sz="2000">
                    <a:ea typeface="ＭＳ Ｐゴシック" charset="0"/>
                  </a:rPr>
                </a:br>
                <a:r>
                  <a:rPr lang="pt-PT" sz="2000">
                    <a:ea typeface="ＭＳ Ｐゴシック" charset="0"/>
                  </a:rPr>
                  <a:t>3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72715" name="Rectangle 11"/>
              <p:cNvSpPr>
                <a:spLocks noChangeArrowheads="1"/>
              </p:cNvSpPr>
              <p:nvPr/>
            </p:nvSpPr>
            <p:spPr bwMode="auto">
              <a:xfrm>
                <a:off x="4464" y="3168"/>
                <a:ext cx="768" cy="86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2000" dirty="0" err="1">
                    <a:ea typeface="ＭＳ Ｐゴシック" charset="0"/>
                  </a:rPr>
                  <a:t>Process</a:t>
                </a:r>
                <a:r>
                  <a:rPr lang="pt-PT" sz="2000" dirty="0">
                    <a:ea typeface="ＭＳ Ｐゴシック" charset="0"/>
                  </a:rPr>
                  <a:t/>
                </a:r>
                <a:br>
                  <a:rPr lang="pt-PT" sz="2000" dirty="0">
                    <a:ea typeface="ＭＳ Ｐゴシック" charset="0"/>
                  </a:rPr>
                </a:br>
                <a:r>
                  <a:rPr lang="pt-PT" sz="2000" dirty="0" err="1">
                    <a:ea typeface="ＭＳ Ｐゴシック" charset="0"/>
                  </a:rPr>
                  <a:t>Table</a:t>
                </a:r>
                <a:r>
                  <a:rPr lang="pt-PT" sz="2000" dirty="0">
                    <a:ea typeface="ＭＳ Ｐゴシック" charset="0"/>
                  </a:rPr>
                  <a:t/>
                </a:r>
                <a:br>
                  <a:rPr lang="pt-PT" sz="2000" dirty="0">
                    <a:ea typeface="ＭＳ Ｐゴシック" charset="0"/>
                  </a:rPr>
                </a:br>
                <a:r>
                  <a:rPr lang="pt-PT" sz="2000" dirty="0">
                    <a:ea typeface="ＭＳ Ｐゴシック" charset="0"/>
                  </a:rPr>
                  <a:t>n</a:t>
                </a:r>
                <a:endParaRPr lang="en-US" sz="2000" dirty="0">
                  <a:ea typeface="ＭＳ Ｐゴシック" charset="0"/>
                </a:endParaRPr>
              </a:p>
            </p:txBody>
          </p:sp>
          <p:sp>
            <p:nvSpPr>
              <p:cNvPr id="72716" name="Line 12"/>
              <p:cNvSpPr>
                <a:spLocks noChangeShapeType="1"/>
              </p:cNvSpPr>
              <p:nvPr/>
            </p:nvSpPr>
            <p:spPr bwMode="auto">
              <a:xfrm>
                <a:off x="1392" y="3312"/>
                <a:ext cx="288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72717" name="Line 13"/>
              <p:cNvSpPr>
                <a:spLocks noChangeShapeType="1"/>
              </p:cNvSpPr>
              <p:nvPr/>
            </p:nvSpPr>
            <p:spPr bwMode="auto">
              <a:xfrm>
                <a:off x="2448" y="3312"/>
                <a:ext cx="288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72718" name="Line 14"/>
              <p:cNvSpPr>
                <a:spLocks noChangeShapeType="1"/>
              </p:cNvSpPr>
              <p:nvPr/>
            </p:nvSpPr>
            <p:spPr bwMode="auto">
              <a:xfrm>
                <a:off x="3504" y="3312"/>
                <a:ext cx="288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72719" name="Line 15"/>
              <p:cNvSpPr>
                <a:spLocks noChangeShapeType="1"/>
              </p:cNvSpPr>
              <p:nvPr/>
            </p:nvSpPr>
            <p:spPr bwMode="auto">
              <a:xfrm>
                <a:off x="4176" y="3312"/>
                <a:ext cx="288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72720" name="Line 16"/>
              <p:cNvSpPr>
                <a:spLocks noChangeShapeType="1"/>
              </p:cNvSpPr>
              <p:nvPr/>
            </p:nvSpPr>
            <p:spPr bwMode="auto">
              <a:xfrm>
                <a:off x="5232" y="3312"/>
                <a:ext cx="288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72721" name="Line 17"/>
              <p:cNvSpPr>
                <a:spLocks noChangeShapeType="1"/>
              </p:cNvSpPr>
              <p:nvPr/>
            </p:nvSpPr>
            <p:spPr bwMode="auto">
              <a:xfrm>
                <a:off x="336" y="3312"/>
                <a:ext cx="288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</p:grpSp>
        <p:sp>
          <p:nvSpPr>
            <p:cNvPr id="72723" name="Text Box 19"/>
            <p:cNvSpPr txBox="1">
              <a:spLocks noChangeArrowheads="1"/>
            </p:cNvSpPr>
            <p:nvPr/>
          </p:nvSpPr>
          <p:spPr bwMode="auto">
            <a:xfrm>
              <a:off x="3696" y="2112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>
                  <a:ea typeface="ＭＳ Ｐゴシック" charset="0"/>
                </a:rPr>
                <a:t>...</a:t>
              </a:r>
              <a:endParaRPr lang="en-US">
                <a:ea typeface="ＭＳ Ｐゴシック" charset="0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665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Informação nas Process Tables</a:t>
            </a:r>
            <a:endParaRPr lang="pt-PT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183277"/>
              </p:ext>
            </p:extLst>
          </p:nvPr>
        </p:nvGraphicFramePr>
        <p:xfrm>
          <a:off x="1122745" y="1916832"/>
          <a:ext cx="10232019" cy="414830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410673"/>
                <a:gridCol w="3410673"/>
                <a:gridCol w="3410673"/>
              </a:tblGrid>
              <a:tr h="592615">
                <a:tc>
                  <a:txBody>
                    <a:bodyPr/>
                    <a:lstStyle/>
                    <a:p>
                      <a:r>
                        <a:rPr lang="pt-PT" dirty="0" smtClean="0"/>
                        <a:t>Gestão processos</a:t>
                      </a:r>
                      <a:endParaRPr lang="pt-P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Gestão de memória</a:t>
                      </a:r>
                      <a:endParaRPr lang="pt-P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gestão de ficheiros</a:t>
                      </a:r>
                      <a:endParaRPr lang="pt-P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2615">
                <a:tc>
                  <a:txBody>
                    <a:bodyPr/>
                    <a:lstStyle/>
                    <a:p>
                      <a:r>
                        <a:rPr lang="pt-PT" dirty="0" smtClean="0"/>
                        <a:t>PC, SP, ...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program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segment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current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dir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2615">
                <a:tc>
                  <a:txBody>
                    <a:bodyPr/>
                    <a:lstStyle/>
                    <a:p>
                      <a:r>
                        <a:rPr lang="pt-PT" dirty="0" smtClean="0"/>
                        <a:t>estado, prioridade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heap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segment</a:t>
                      </a:r>
                      <a:r>
                        <a:rPr lang="pt-PT" baseline="0" dirty="0" smtClean="0"/>
                        <a:t> (dados)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err="1" smtClean="0"/>
                        <a:t>default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dir</a:t>
                      </a:r>
                      <a:endParaRPr lang="pt-PT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26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PID, PPID</a:t>
                      </a:r>
                      <a:endParaRPr lang="pt-PT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stack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segment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open files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2615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user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2615">
                <a:tc>
                  <a:txBody>
                    <a:bodyPr/>
                    <a:lstStyle/>
                    <a:p>
                      <a:r>
                        <a:rPr lang="pt-PT" dirty="0" smtClean="0"/>
                        <a:t>data/hora inicio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2615">
                <a:tc>
                  <a:txBody>
                    <a:bodyPr/>
                    <a:lstStyle/>
                    <a:p>
                      <a:r>
                        <a:rPr lang="pt-PT" dirty="0" smtClean="0"/>
                        <a:t>tempo CPU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900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Representação dos Processos</a:t>
            </a:r>
            <a:endParaRPr lang="en-US" alt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smtClean="0"/>
              <a:t>Informação nas Process Tables</a:t>
            </a:r>
          </a:p>
          <a:p>
            <a:pPr lvl="1"/>
            <a:r>
              <a:rPr lang="pt-PT" altLang="en-US" smtClean="0"/>
              <a:t>Gestão de processos</a:t>
            </a:r>
          </a:p>
          <a:p>
            <a:pPr lvl="2"/>
            <a:r>
              <a:rPr lang="pt-PT" altLang="en-US" smtClean="0"/>
              <a:t>Conteúdo dos registos da CPU (incluindo PC e SP)</a:t>
            </a:r>
          </a:p>
          <a:p>
            <a:pPr lvl="2"/>
            <a:r>
              <a:rPr lang="pt-PT" altLang="en-US" smtClean="0"/>
              <a:t>Estado do processo</a:t>
            </a:r>
          </a:p>
          <a:p>
            <a:pPr lvl="2"/>
            <a:r>
              <a:rPr lang="pt-PT" altLang="en-US" smtClean="0"/>
              <a:t>Prioridade do processo</a:t>
            </a:r>
          </a:p>
          <a:p>
            <a:pPr lvl="2"/>
            <a:r>
              <a:rPr lang="pt-PT" altLang="en-US" smtClean="0"/>
              <a:t>Identificação do processo – PID</a:t>
            </a:r>
          </a:p>
          <a:p>
            <a:pPr lvl="2"/>
            <a:r>
              <a:rPr lang="pt-PT" altLang="en-US" smtClean="0"/>
              <a:t>Identificação do processo pai – (PPID)</a:t>
            </a:r>
          </a:p>
          <a:p>
            <a:pPr lvl="2"/>
            <a:r>
              <a:rPr lang="pt-PT" altLang="en-US" smtClean="0"/>
              <a:t>Identificação do utilizador que lançou o processo</a:t>
            </a:r>
          </a:p>
          <a:p>
            <a:pPr lvl="2"/>
            <a:r>
              <a:rPr lang="pt-PT" altLang="en-US" smtClean="0"/>
              <a:t>Data/hora em que o processo foi iniciado</a:t>
            </a:r>
          </a:p>
          <a:p>
            <a:pPr lvl="2"/>
            <a:r>
              <a:rPr lang="pt-PT" altLang="en-US" smtClean="0"/>
              <a:t>Tempo de CPU utilizado pelo processo</a:t>
            </a:r>
            <a:endParaRPr lang="en-US" altLang="en-US" smtClean="0"/>
          </a:p>
          <a:p>
            <a:endParaRPr lang="pt-PT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355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Representação dos Processos</a:t>
            </a:r>
            <a:endParaRPr lang="en-US" alt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t-PT" altLang="en-US" smtClean="0"/>
              <a:t>Gestão de memória</a:t>
            </a:r>
          </a:p>
          <a:p>
            <a:pPr lvl="2"/>
            <a:r>
              <a:rPr lang="pt-PT" altLang="en-US" smtClean="0"/>
              <a:t>Segmento de texto (programa)</a:t>
            </a:r>
          </a:p>
          <a:p>
            <a:pPr lvl="2"/>
            <a:r>
              <a:rPr lang="pt-PT" altLang="en-US" smtClean="0"/>
              <a:t>Segmento de dados (heap)</a:t>
            </a:r>
          </a:p>
          <a:p>
            <a:pPr lvl="2"/>
            <a:r>
              <a:rPr lang="pt-PT" altLang="en-US" smtClean="0"/>
              <a:t>Segmento do stack</a:t>
            </a:r>
          </a:p>
          <a:p>
            <a:pPr lvl="1"/>
            <a:r>
              <a:rPr lang="pt-PT" altLang="en-US" smtClean="0"/>
              <a:t>Gestão de ficheiros</a:t>
            </a:r>
          </a:p>
          <a:p>
            <a:pPr lvl="2"/>
            <a:r>
              <a:rPr lang="pt-PT" altLang="en-US" smtClean="0"/>
              <a:t>Directório actual (de trabalho)</a:t>
            </a:r>
          </a:p>
          <a:p>
            <a:pPr lvl="2"/>
            <a:r>
              <a:rPr lang="pt-PT" altLang="en-US" smtClean="0"/>
              <a:t>Directório por defeito (e.g. root, home)</a:t>
            </a:r>
          </a:p>
          <a:p>
            <a:pPr lvl="2"/>
            <a:r>
              <a:rPr lang="pt-PT" altLang="en-US" smtClean="0"/>
              <a:t>Descritores dos ficheiros abertos</a:t>
            </a:r>
          </a:p>
          <a:p>
            <a:pPr lvl="1"/>
            <a:r>
              <a:rPr lang="pt-PT" altLang="en-US" smtClean="0"/>
              <a:t>Etc.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732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Processos – LINUX</a:t>
            </a:r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smtClean="0"/>
              <a:t>Comandos da </a:t>
            </a:r>
            <a:r>
              <a:rPr lang="pt-PT" altLang="en-US" dirty="0" err="1" smtClean="0"/>
              <a:t>shell</a:t>
            </a:r>
            <a:endParaRPr lang="pt-PT" altLang="en-US" dirty="0" smtClean="0"/>
          </a:p>
          <a:p>
            <a:pPr lvl="1"/>
            <a:r>
              <a:rPr lang="pt-PT" altLang="en-US" dirty="0" err="1" smtClean="0">
                <a:solidFill>
                  <a:schemeClr val="accent5"/>
                </a:solidFill>
              </a:rPr>
              <a:t>ps</a:t>
            </a:r>
            <a:r>
              <a:rPr lang="pt-PT" altLang="en-US" dirty="0" smtClean="0">
                <a:solidFill>
                  <a:schemeClr val="accent5"/>
                </a:solidFill>
              </a:rPr>
              <a:t> </a:t>
            </a:r>
            <a:r>
              <a:rPr lang="pt-PT" altLang="en-US" dirty="0" smtClean="0"/>
              <a:t>– listar processos</a:t>
            </a:r>
          </a:p>
          <a:p>
            <a:pPr lvl="1"/>
            <a:r>
              <a:rPr lang="pt-PT" altLang="en-US" dirty="0" err="1" smtClean="0">
                <a:solidFill>
                  <a:schemeClr val="accent5"/>
                </a:solidFill>
              </a:rPr>
              <a:t>pstree</a:t>
            </a:r>
            <a:r>
              <a:rPr lang="pt-PT" altLang="en-US" dirty="0" smtClean="0">
                <a:solidFill>
                  <a:schemeClr val="accent5"/>
                </a:solidFill>
              </a:rPr>
              <a:t> </a:t>
            </a:r>
            <a:r>
              <a:rPr lang="pt-PT" altLang="en-US" dirty="0" smtClean="0"/>
              <a:t>– ver hierarquia dos processos</a:t>
            </a:r>
          </a:p>
          <a:p>
            <a:pPr lvl="1"/>
            <a:r>
              <a:rPr lang="pt-PT" altLang="en-US" dirty="0" smtClean="0">
                <a:solidFill>
                  <a:schemeClr val="accent5"/>
                </a:solidFill>
              </a:rPr>
              <a:t>top</a:t>
            </a:r>
            <a:r>
              <a:rPr lang="pt-PT" altLang="en-US" dirty="0" smtClean="0">
                <a:solidFill>
                  <a:schemeClr val="accent1"/>
                </a:solidFill>
              </a:rPr>
              <a:t> </a:t>
            </a:r>
            <a:r>
              <a:rPr lang="pt-PT" altLang="en-US" dirty="0" smtClean="0"/>
              <a:t>– ver informações adicionais sobre os processos</a:t>
            </a:r>
          </a:p>
          <a:p>
            <a:pPr lvl="1"/>
            <a:r>
              <a:rPr lang="pt-PT" altLang="en-US" dirty="0" err="1" smtClean="0">
                <a:solidFill>
                  <a:schemeClr val="accent5"/>
                </a:solidFill>
              </a:rPr>
              <a:t>kill</a:t>
            </a:r>
            <a:r>
              <a:rPr lang="pt-PT" altLang="en-US" dirty="0" smtClean="0">
                <a:solidFill>
                  <a:schemeClr val="accent5"/>
                </a:solidFill>
              </a:rPr>
              <a:t> </a:t>
            </a:r>
            <a:r>
              <a:rPr lang="pt-PT" altLang="en-US" dirty="0" smtClean="0"/>
              <a:t>– enviar sinal a um processo (pode ser um sinal para terminar outro processo)</a:t>
            </a:r>
          </a:p>
          <a:p>
            <a:r>
              <a:rPr lang="pt-PT" altLang="en-US" dirty="0" smtClean="0"/>
              <a:t>Chamadas ao sistema</a:t>
            </a:r>
          </a:p>
          <a:p>
            <a:pPr lvl="1"/>
            <a:r>
              <a:rPr lang="pt-PT" altLang="en-US" dirty="0" err="1" smtClean="0">
                <a:solidFill>
                  <a:schemeClr val="accent5"/>
                </a:solidFill>
              </a:rPr>
              <a:t>fork</a:t>
            </a:r>
            <a:r>
              <a:rPr lang="pt-PT" altLang="en-US" dirty="0" smtClean="0">
                <a:solidFill>
                  <a:schemeClr val="accent5"/>
                </a:solidFill>
              </a:rPr>
              <a:t>() </a:t>
            </a:r>
            <a:r>
              <a:rPr lang="pt-PT" altLang="en-US" dirty="0" smtClean="0"/>
              <a:t>– criar um novo processo filho</a:t>
            </a:r>
          </a:p>
          <a:p>
            <a:pPr lvl="1"/>
            <a:r>
              <a:rPr lang="pt-PT" altLang="en-US" dirty="0" smtClean="0">
                <a:solidFill>
                  <a:schemeClr val="accent5"/>
                </a:solidFill>
              </a:rPr>
              <a:t>exit(...) </a:t>
            </a:r>
            <a:r>
              <a:rPr lang="pt-PT" altLang="en-US" dirty="0" smtClean="0"/>
              <a:t>– terminar processo</a:t>
            </a:r>
          </a:p>
          <a:p>
            <a:pPr lvl="1"/>
            <a:r>
              <a:rPr lang="pt-PT" altLang="en-US" dirty="0" err="1" smtClean="0">
                <a:solidFill>
                  <a:schemeClr val="accent5"/>
                </a:solidFill>
              </a:rPr>
              <a:t>kill</a:t>
            </a:r>
            <a:r>
              <a:rPr lang="pt-PT" altLang="en-US" dirty="0" smtClean="0">
                <a:solidFill>
                  <a:schemeClr val="accent5"/>
                </a:solidFill>
              </a:rPr>
              <a:t>(...) </a:t>
            </a:r>
            <a:r>
              <a:rPr lang="pt-PT" altLang="en-US" dirty="0" smtClean="0"/>
              <a:t>– enviar sinal a um outro processo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567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Conceito de Processo</a:t>
            </a:r>
            <a:endParaRPr lang="en-US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altLang="en-US" dirty="0" smtClean="0"/>
              <a:t>Programa</a:t>
            </a:r>
          </a:p>
          <a:p>
            <a:pPr lvl="1"/>
            <a:r>
              <a:rPr lang="pt-PT" altLang="en-US" dirty="0" smtClean="0"/>
              <a:t>Sequência de instruções sem atividade própria – não confundir com processo</a:t>
            </a:r>
            <a:endParaRPr lang="en-US" altLang="en-US" dirty="0" smtClean="0"/>
          </a:p>
          <a:p>
            <a:r>
              <a:rPr lang="pt-PT" altLang="en-US" dirty="0" smtClean="0"/>
              <a:t>Processo </a:t>
            </a:r>
          </a:p>
          <a:p>
            <a:pPr lvl="1"/>
            <a:r>
              <a:rPr lang="pt-PT" altLang="en-US" dirty="0" smtClean="0"/>
              <a:t>Entidade ativa, que corresponde a um </a:t>
            </a:r>
            <a:r>
              <a:rPr lang="pt-PT" altLang="en-US" dirty="0" smtClean="0">
                <a:solidFill>
                  <a:schemeClr val="accent5"/>
                </a:solidFill>
              </a:rPr>
              <a:t>programa em execução</a:t>
            </a:r>
          </a:p>
          <a:p>
            <a:pPr lvl="1"/>
            <a:r>
              <a:rPr lang="pt-PT" altLang="en-US" dirty="0" smtClean="0"/>
              <a:t>Cada processo tem um </a:t>
            </a:r>
            <a:r>
              <a:rPr lang="pt-PT" altLang="en-US" dirty="0" smtClean="0">
                <a:solidFill>
                  <a:schemeClr val="accent5"/>
                </a:solidFill>
              </a:rPr>
              <a:t>espaço de endereçamento próprio</a:t>
            </a:r>
          </a:p>
          <a:p>
            <a:pPr lvl="1"/>
            <a:r>
              <a:rPr lang="pt-PT" altLang="en-US" dirty="0" smtClean="0"/>
              <a:t>A gestão de processos é da responsabilidade do SO, que utiliza estruturas de dados (</a:t>
            </a:r>
            <a:r>
              <a:rPr lang="pt-PT" altLang="en-US" dirty="0" err="1" smtClean="0">
                <a:solidFill>
                  <a:schemeClr val="accent5"/>
                </a:solidFill>
              </a:rPr>
              <a:t>process</a:t>
            </a:r>
            <a:r>
              <a:rPr lang="pt-PT" altLang="en-US" dirty="0" smtClean="0">
                <a:solidFill>
                  <a:schemeClr val="accent5"/>
                </a:solidFill>
              </a:rPr>
              <a:t> </a:t>
            </a:r>
            <a:r>
              <a:rPr lang="pt-PT" altLang="en-US" dirty="0" err="1" smtClean="0">
                <a:solidFill>
                  <a:schemeClr val="accent5"/>
                </a:solidFill>
              </a:rPr>
              <a:t>tables</a:t>
            </a:r>
            <a:r>
              <a:rPr lang="pt-PT" altLang="en-US" dirty="0" smtClean="0"/>
              <a:t>) que descrevem o </a:t>
            </a:r>
            <a:r>
              <a:rPr lang="pt-PT" altLang="en-US" dirty="0" smtClean="0">
                <a:solidFill>
                  <a:schemeClr val="accent5"/>
                </a:solidFill>
              </a:rPr>
              <a:t>contexto de execução </a:t>
            </a:r>
            <a:r>
              <a:rPr lang="pt-PT" altLang="en-US" dirty="0" smtClean="0"/>
              <a:t>de cada processo</a:t>
            </a:r>
          </a:p>
          <a:p>
            <a:pPr lvl="1"/>
            <a:r>
              <a:rPr lang="pt-PT" altLang="en-US" dirty="0" smtClean="0"/>
              <a:t>Um processo pode, durante a sua vida, executar vários programas</a:t>
            </a:r>
          </a:p>
          <a:p>
            <a:pPr lvl="1"/>
            <a:r>
              <a:rPr lang="pt-PT" altLang="en-US" dirty="0" smtClean="0"/>
              <a:t>O próprio sistema operativo é também um conjunto de vários processos</a:t>
            </a:r>
          </a:p>
          <a:p>
            <a:pPr lvl="1"/>
            <a:r>
              <a:rPr lang="pt-PT" altLang="en-US" dirty="0" smtClean="0"/>
              <a:t>Um programa ou partes dele pode ser partilhados por vários processos (ex. DLL)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457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Processos – Windows 2000</a:t>
            </a:r>
            <a:endParaRPr lang="en-US" alt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err="1" smtClean="0"/>
              <a:t>TaskManager</a:t>
            </a:r>
            <a:endParaRPr lang="pt-PT" altLang="en-US" dirty="0" smtClean="0"/>
          </a:p>
          <a:p>
            <a:pPr lvl="1"/>
            <a:r>
              <a:rPr lang="pt-PT" altLang="en-US" dirty="0" smtClean="0"/>
              <a:t>visualizar os processos que estão a correr</a:t>
            </a:r>
          </a:p>
          <a:p>
            <a:pPr lvl="1"/>
            <a:r>
              <a:rPr lang="pt-PT" altLang="en-US" dirty="0" smtClean="0"/>
              <a:t>possibilita ao utilizador a terminação de processos </a:t>
            </a:r>
          </a:p>
          <a:p>
            <a:pPr lvl="1"/>
            <a:endParaRPr lang="pt-PT" altLang="en-US" dirty="0" smtClean="0"/>
          </a:p>
          <a:p>
            <a:r>
              <a:rPr lang="pt-PT" altLang="en-US" dirty="0" smtClean="0"/>
              <a:t>Chamadas ao sistema</a:t>
            </a:r>
          </a:p>
          <a:p>
            <a:pPr lvl="1"/>
            <a:r>
              <a:rPr lang="pt-PT" altLang="en-US" dirty="0" err="1" smtClean="0"/>
              <a:t>CreateProcess</a:t>
            </a:r>
            <a:r>
              <a:rPr lang="pt-PT" altLang="en-US" dirty="0" smtClean="0"/>
              <a:t>(.) – criação de processos</a:t>
            </a:r>
          </a:p>
          <a:p>
            <a:pPr lvl="1"/>
            <a:r>
              <a:rPr lang="pt-PT" altLang="en-US" dirty="0" err="1" smtClean="0"/>
              <a:t>ExitProcess</a:t>
            </a:r>
            <a:r>
              <a:rPr lang="pt-PT" altLang="en-US" dirty="0" smtClean="0"/>
              <a:t>(.) – saída voluntária</a:t>
            </a:r>
          </a:p>
          <a:p>
            <a:pPr lvl="1"/>
            <a:r>
              <a:rPr lang="pt-PT" altLang="en-US" dirty="0" err="1" smtClean="0"/>
              <a:t>TerminateProcess</a:t>
            </a:r>
            <a:r>
              <a:rPr lang="pt-PT" altLang="en-US" dirty="0" smtClean="0"/>
              <a:t>(.) – terminação de outro processo</a:t>
            </a:r>
          </a:p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442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Processos em Unix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Espaço de endereçamento em modo utilizador</a:t>
            </a:r>
          </a:p>
          <a:p>
            <a:pPr lvl="1"/>
            <a:r>
              <a:rPr lang="pt-PT" dirty="0" smtClean="0"/>
              <a:t>organiza-se em três zonas (originalmente designadas por segmentos)</a:t>
            </a:r>
          </a:p>
          <a:p>
            <a:pPr lvl="2"/>
            <a:r>
              <a:rPr lang="pt-PT" dirty="0" smtClean="0"/>
              <a:t>texto </a:t>
            </a:r>
            <a:r>
              <a:rPr lang="mr-IN" dirty="0" smtClean="0"/>
              <a:t>–</a:t>
            </a:r>
            <a:r>
              <a:rPr lang="pt-PT" dirty="0" smtClean="0"/>
              <a:t> código do programa</a:t>
            </a:r>
          </a:p>
          <a:p>
            <a:pPr lvl="2"/>
            <a:r>
              <a:rPr lang="pt-PT" dirty="0" smtClean="0"/>
              <a:t>dados (</a:t>
            </a:r>
            <a:r>
              <a:rPr lang="pt-PT" dirty="0" err="1" smtClean="0"/>
              <a:t>heap</a:t>
            </a:r>
            <a:r>
              <a:rPr lang="pt-PT" dirty="0" smtClean="0"/>
              <a:t>)</a:t>
            </a:r>
          </a:p>
          <a:p>
            <a:pPr lvl="2"/>
            <a:r>
              <a:rPr lang="pt-PT" dirty="0" smtClean="0"/>
              <a:t>pilha (</a:t>
            </a:r>
            <a:r>
              <a:rPr lang="pt-PT" dirty="0" err="1" smtClean="0"/>
              <a:t>stack</a:t>
            </a:r>
            <a:r>
              <a:rPr lang="pt-PT" dirty="0" smtClean="0"/>
              <a:t>)</a:t>
            </a:r>
          </a:p>
          <a:p>
            <a:r>
              <a:rPr lang="pt-PT" dirty="0" smtClean="0"/>
              <a:t>Cada processo tem associado um contexto de execução que contém informações úteis</a:t>
            </a:r>
          </a:p>
          <a:p>
            <a:pPr lvl="2"/>
            <a:r>
              <a:rPr lang="pt-PT" dirty="0" smtClean="0"/>
              <a:t>HOME=/</a:t>
            </a:r>
            <a:r>
              <a:rPr lang="pt-PT" dirty="0" err="1" smtClean="0"/>
              <a:t>home</a:t>
            </a:r>
            <a:r>
              <a:rPr lang="pt-PT" dirty="0" smtClean="0"/>
              <a:t>/</a:t>
            </a:r>
            <a:r>
              <a:rPr lang="pt-PT" dirty="0" err="1" smtClean="0"/>
              <a:t>xpto</a:t>
            </a:r>
            <a:endParaRPr lang="pt-PT" dirty="0" smtClean="0"/>
          </a:p>
          <a:p>
            <a:pPr lvl="2"/>
            <a:r>
              <a:rPr lang="pt-PT" dirty="0" smtClean="0"/>
              <a:t>PATH=/bin:/</a:t>
            </a:r>
            <a:r>
              <a:rPr lang="pt-PT" dirty="0" err="1" smtClean="0"/>
              <a:t>usr</a:t>
            </a:r>
            <a:r>
              <a:rPr lang="pt-PT" dirty="0" smtClean="0"/>
              <a:t>/bin:/</a:t>
            </a:r>
            <a:r>
              <a:rPr lang="pt-PT" dirty="0" err="1" smtClean="0"/>
              <a:t>usr</a:t>
            </a:r>
            <a:r>
              <a:rPr lang="pt-PT" dirty="0" smtClean="0"/>
              <a:t>/local/bin, ...</a:t>
            </a:r>
          </a:p>
          <a:p>
            <a:pPr lvl="1"/>
            <a:r>
              <a:rPr lang="pt-PT" dirty="0" smtClean="0"/>
              <a:t>Este contexto é herdado do processo pai e pode ser modificado livremente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169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Criação de um processo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id = </a:t>
            </a:r>
            <a:r>
              <a:rPr lang="pt-PT" dirty="0" err="1" smtClean="0"/>
              <a:t>fork</a:t>
            </a:r>
            <a:r>
              <a:rPr lang="pt-PT" dirty="0" smtClean="0"/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22</a:t>
            </a:fld>
            <a:endParaRPr lang="pt-PT"/>
          </a:p>
        </p:txBody>
      </p:sp>
      <p:sp>
        <p:nvSpPr>
          <p:cNvPr id="5" name="Rounded Rectangular Callout 4"/>
          <p:cNvSpPr/>
          <p:nvPr/>
        </p:nvSpPr>
        <p:spPr>
          <a:xfrm>
            <a:off x="3036423" y="1718513"/>
            <a:ext cx="4106762" cy="1314852"/>
          </a:xfrm>
          <a:prstGeom prst="wedgeRoundRectCallout">
            <a:avLst>
              <a:gd name="adj1" fmla="val -62318"/>
              <a:gd name="adj2" fmla="val -26600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pt-PT" dirty="0" smtClean="0">
                <a:solidFill>
                  <a:schemeClr val="accent5"/>
                </a:solidFill>
              </a:rPr>
              <a:t>função sem parâmetros</a:t>
            </a:r>
          </a:p>
          <a:p>
            <a:r>
              <a:rPr lang="pt-PT" dirty="0" smtClean="0">
                <a:solidFill>
                  <a:schemeClr val="accent5"/>
                </a:solidFill>
              </a:rPr>
              <a:t>O processo filho vai ser uma cópia do pai</a:t>
            </a:r>
          </a:p>
          <a:p>
            <a:r>
              <a:rPr lang="pt-PT" dirty="0" smtClean="0">
                <a:solidFill>
                  <a:schemeClr val="accent5"/>
                </a:solidFill>
              </a:rPr>
              <a:t> - o espaço de endereçamento é copiado</a:t>
            </a:r>
          </a:p>
          <a:p>
            <a:r>
              <a:rPr lang="pt-PT" dirty="0" smtClean="0">
                <a:solidFill>
                  <a:schemeClr val="accent5"/>
                </a:solidFill>
              </a:rPr>
              <a:t>- o contexto de execução é copiado</a:t>
            </a:r>
            <a:endParaRPr lang="pt-PT" dirty="0">
              <a:solidFill>
                <a:schemeClr val="accent5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946208" y="3085337"/>
            <a:ext cx="4869976" cy="1314852"/>
          </a:xfrm>
          <a:prstGeom prst="wedgeRoundRectCallout">
            <a:avLst>
              <a:gd name="adj1" fmla="val -44628"/>
              <a:gd name="adj2" fmla="val -122365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pt-PT" dirty="0" smtClean="0">
                <a:solidFill>
                  <a:schemeClr val="accent5"/>
                </a:solidFill>
              </a:rPr>
              <a:t>Assume diferentes valores consoante o processo</a:t>
            </a:r>
          </a:p>
          <a:p>
            <a:r>
              <a:rPr lang="pt-PT" dirty="0">
                <a:solidFill>
                  <a:schemeClr val="accent5"/>
                </a:solidFill>
              </a:rPr>
              <a:t> </a:t>
            </a:r>
            <a:r>
              <a:rPr lang="pt-PT" dirty="0" smtClean="0">
                <a:solidFill>
                  <a:schemeClr val="accent5"/>
                </a:solidFill>
              </a:rPr>
              <a:t> - No processo pai retorna o PID do filho</a:t>
            </a:r>
          </a:p>
          <a:p>
            <a:r>
              <a:rPr lang="pt-PT" dirty="0">
                <a:solidFill>
                  <a:schemeClr val="accent5"/>
                </a:solidFill>
              </a:rPr>
              <a:t> </a:t>
            </a:r>
            <a:r>
              <a:rPr lang="pt-PT" dirty="0" smtClean="0">
                <a:solidFill>
                  <a:schemeClr val="accent5"/>
                </a:solidFill>
              </a:rPr>
              <a:t> - No processo filho é devolvido 0</a:t>
            </a:r>
          </a:p>
          <a:p>
            <a:r>
              <a:rPr lang="pt-PT" dirty="0">
                <a:solidFill>
                  <a:schemeClr val="accent5"/>
                </a:solidFill>
              </a:rPr>
              <a:t> </a:t>
            </a:r>
            <a:r>
              <a:rPr lang="pt-PT" dirty="0" smtClean="0">
                <a:solidFill>
                  <a:schemeClr val="accent5"/>
                </a:solidFill>
              </a:rPr>
              <a:t> - no caso de surgir um erro devolve -1</a:t>
            </a:r>
            <a:endParaRPr lang="pt-PT" dirty="0">
              <a:solidFill>
                <a:schemeClr val="accent5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99791" y="4400189"/>
            <a:ext cx="2938073" cy="716370"/>
          </a:xfrm>
          <a:prstGeom prst="wedgeRoundRectCallout">
            <a:avLst>
              <a:gd name="adj1" fmla="val -27320"/>
              <a:gd name="adj2" fmla="val -174317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pt-PT" dirty="0" smtClean="0">
                <a:solidFill>
                  <a:schemeClr val="accent5"/>
                </a:solidFill>
              </a:rPr>
              <a:t>Nunca observado em </a:t>
            </a:r>
            <a:r>
              <a:rPr lang="pt-PT" smtClean="0">
                <a:solidFill>
                  <a:schemeClr val="accent5"/>
                </a:solidFill>
              </a:rPr>
              <a:t>programação sequencial</a:t>
            </a:r>
            <a:endParaRPr lang="pt-PT" dirty="0">
              <a:solidFill>
                <a:schemeClr val="accent5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526891" y="1823835"/>
            <a:ext cx="4415276" cy="4660619"/>
            <a:chOff x="7526891" y="1823835"/>
            <a:chExt cx="4415276" cy="4660619"/>
          </a:xfrm>
        </p:grpSpPr>
        <p:sp>
          <p:nvSpPr>
            <p:cNvPr id="7" name="Rectangle 6"/>
            <p:cNvSpPr/>
            <p:nvPr/>
          </p:nvSpPr>
          <p:spPr>
            <a:xfrm>
              <a:off x="7526891" y="2315924"/>
              <a:ext cx="4415276" cy="41685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pt-PT" noProof="1" smtClean="0">
                  <a:latin typeface="Courier" charset="0"/>
                  <a:ea typeface="Courier" charset="0"/>
                  <a:cs typeface="Courier" charset="0"/>
                </a:rPr>
                <a:t>int main() {</a:t>
              </a:r>
            </a:p>
            <a:p>
              <a:r>
                <a:rPr lang="pt-PT" noProof="1" smtClean="0">
                  <a:latin typeface="Courier" charset="0"/>
                  <a:ea typeface="Courier" charset="0"/>
                  <a:cs typeface="Courier" charset="0"/>
                </a:rPr>
                <a:t>  int pid;</a:t>
              </a:r>
            </a:p>
            <a:p>
              <a:r>
                <a:rPr lang="pt-PT" noProof="1"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pt-PT" noProof="1" smtClean="0">
                  <a:latin typeface="Courier" charset="0"/>
                  <a:ea typeface="Courier" charset="0"/>
                  <a:cs typeface="Courier" charset="0"/>
                </a:rPr>
                <a:t> pid = fork();</a:t>
              </a:r>
            </a:p>
            <a:p>
              <a:r>
                <a:rPr lang="pt-PT" noProof="1"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pt-PT" noProof="1" smtClean="0">
                  <a:latin typeface="Courier" charset="0"/>
                  <a:ea typeface="Courier" charset="0"/>
                  <a:cs typeface="Courier" charset="0"/>
                </a:rPr>
                <a:t> if (pid == -1 ) /* erro */</a:t>
              </a:r>
            </a:p>
            <a:p>
              <a:r>
                <a:rPr lang="pt-PT" noProof="1"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pt-PT" noProof="1" smtClean="0">
                  <a:latin typeface="Courier" charset="0"/>
                  <a:ea typeface="Courier" charset="0"/>
                  <a:cs typeface="Courier" charset="0"/>
                </a:rPr>
                <a:t> if (pid == 0) {</a:t>
              </a:r>
            </a:p>
            <a:p>
              <a:endParaRPr lang="pt-PT" noProof="1">
                <a:latin typeface="Courier" charset="0"/>
                <a:ea typeface="Courier" charset="0"/>
                <a:cs typeface="Courier" charset="0"/>
              </a:endParaRPr>
            </a:p>
            <a:p>
              <a:r>
                <a:rPr lang="pt-PT" noProof="1" smtClean="0">
                  <a:latin typeface="Courier" charset="0"/>
                  <a:ea typeface="Courier" charset="0"/>
                  <a:cs typeface="Courier" charset="0"/>
                </a:rPr>
                <a:t>    /* Código do filho */ </a:t>
              </a:r>
            </a:p>
            <a:p>
              <a:r>
                <a:rPr lang="pt-PT" noProof="1" smtClean="0">
                  <a:latin typeface="Courier" charset="0"/>
                  <a:ea typeface="Courier" charset="0"/>
                  <a:cs typeface="Courier" charset="0"/>
                </a:rPr>
                <a:t> </a:t>
              </a:r>
            </a:p>
            <a:p>
              <a:r>
                <a:rPr lang="pt-PT" noProof="1"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pt-PT" noProof="1" smtClean="0">
                  <a:latin typeface="Courier" charset="0"/>
                  <a:ea typeface="Courier" charset="0"/>
                  <a:cs typeface="Courier" charset="0"/>
                </a:rPr>
                <a:t> } else {</a:t>
              </a:r>
            </a:p>
            <a:p>
              <a:endParaRPr lang="pt-PT" noProof="1">
                <a:latin typeface="Courier" charset="0"/>
                <a:ea typeface="Courier" charset="0"/>
                <a:cs typeface="Courier" charset="0"/>
              </a:endParaRPr>
            </a:p>
            <a:p>
              <a:r>
                <a:rPr lang="pt-PT" noProof="1" smtClean="0">
                  <a:latin typeface="Courier" charset="0"/>
                  <a:ea typeface="Courier" charset="0"/>
                  <a:cs typeface="Courier" charset="0"/>
                </a:rPr>
                <a:t>    /* Código do Pai */</a:t>
              </a:r>
            </a:p>
            <a:p>
              <a:endParaRPr lang="pt-PT" noProof="1">
                <a:latin typeface="Courier" charset="0"/>
                <a:ea typeface="Courier" charset="0"/>
                <a:cs typeface="Courier" charset="0"/>
              </a:endParaRPr>
            </a:p>
            <a:p>
              <a:r>
                <a:rPr lang="pt-PT" noProof="1" smtClean="0">
                  <a:latin typeface="Courier" charset="0"/>
                  <a:ea typeface="Courier" charset="0"/>
                  <a:cs typeface="Courier" charset="0"/>
                </a:rPr>
                <a:t>  }</a:t>
              </a:r>
            </a:p>
            <a:p>
              <a:r>
                <a:rPr lang="pt-PT" noProof="1">
                  <a:latin typeface="Courier" charset="0"/>
                  <a:ea typeface="Courier" charset="0"/>
                  <a:cs typeface="Courier" charset="0"/>
                </a:rPr>
                <a:t>}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610600" y="1823835"/>
              <a:ext cx="22032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2400" dirty="0" smtClean="0"/>
                <a:t>Exemplo de </a:t>
              </a:r>
              <a:r>
                <a:rPr lang="pt-PT" sz="2400" dirty="0" err="1" smtClean="0"/>
                <a:t>fork</a:t>
              </a:r>
              <a:endParaRPr lang="pt-PT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062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Terminação de um processo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void</a:t>
            </a:r>
            <a:r>
              <a:rPr lang="pt-PT" dirty="0" smtClean="0"/>
              <a:t> exit (</a:t>
            </a:r>
            <a:r>
              <a:rPr lang="pt-PT" dirty="0" err="1" smtClean="0"/>
              <a:t>int</a:t>
            </a:r>
            <a:r>
              <a:rPr lang="pt-PT" dirty="0" smtClean="0"/>
              <a:t> status)</a:t>
            </a:r>
          </a:p>
          <a:p>
            <a:pPr lvl="1"/>
            <a:r>
              <a:rPr lang="pt-PT" dirty="0" smtClean="0"/>
              <a:t>Termina o processo, libertando todos os recursos detidos pelo processo</a:t>
            </a:r>
          </a:p>
          <a:p>
            <a:pPr lvl="2"/>
            <a:r>
              <a:rPr lang="pt-PT" dirty="0" smtClean="0"/>
              <a:t>exemplo: ficheiros abertos</a:t>
            </a:r>
          </a:p>
          <a:p>
            <a:pPr lvl="1"/>
            <a:r>
              <a:rPr lang="pt-PT" dirty="0" smtClean="0"/>
              <a:t>Assinala ao pai a terminação</a:t>
            </a:r>
          </a:p>
          <a:p>
            <a:r>
              <a:rPr lang="pt-PT" dirty="0" smtClean="0"/>
              <a:t>E se o </a:t>
            </a:r>
            <a:r>
              <a:rPr lang="pt-PT" dirty="0" err="1" smtClean="0"/>
              <a:t>main</a:t>
            </a:r>
            <a:r>
              <a:rPr lang="pt-PT" dirty="0" smtClean="0"/>
              <a:t> terminar com </a:t>
            </a:r>
            <a:r>
              <a:rPr lang="pt-PT" dirty="0" err="1" smtClean="0"/>
              <a:t>return</a:t>
            </a:r>
            <a:r>
              <a:rPr lang="pt-PT" dirty="0" smtClean="0"/>
              <a:t> em vez de exit ?</a:t>
            </a:r>
          </a:p>
          <a:p>
            <a:pPr lvl="1"/>
            <a:r>
              <a:rPr lang="pt-PT" dirty="0" smtClean="0"/>
              <a:t>O compilador assegura que o </a:t>
            </a:r>
            <a:r>
              <a:rPr lang="pt-PT" dirty="0" err="1" smtClean="0"/>
              <a:t>return</a:t>
            </a:r>
            <a:r>
              <a:rPr lang="pt-PT" dirty="0" smtClean="0"/>
              <a:t> do </a:t>
            </a:r>
            <a:r>
              <a:rPr lang="pt-PT" dirty="0" err="1" smtClean="0"/>
              <a:t>main</a:t>
            </a:r>
            <a:r>
              <a:rPr lang="pt-PT" dirty="0" smtClean="0"/>
              <a:t> resulta em chamada a exit!</a:t>
            </a:r>
            <a:endParaRPr lang="pt-PT" dirty="0"/>
          </a:p>
          <a:p>
            <a:pPr lvl="1"/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pPr/>
              <a:t>23</a:t>
            </a:fld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3365871" y="4657150"/>
            <a:ext cx="5244729" cy="11929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pt-PT" sz="2000" noProof="1" smtClean="0">
                <a:latin typeface="Courier" charset="0"/>
                <a:ea typeface="Courier" charset="0"/>
                <a:cs typeface="Courier" charset="0"/>
              </a:rPr>
              <a:t>main_aux(argc, argv) {</a:t>
            </a:r>
          </a:p>
          <a:p>
            <a:r>
              <a:rPr lang="pt-PT" sz="2000" noProof="1" smtClean="0">
                <a:latin typeface="Courier" charset="0"/>
                <a:ea typeface="Courier" charset="0"/>
                <a:cs typeface="Courier" charset="0"/>
              </a:rPr>
              <a:t>   int s = main(argc, argv);</a:t>
            </a:r>
          </a:p>
          <a:p>
            <a:r>
              <a:rPr lang="pt-PT" sz="2000" noProof="1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pt-PT" sz="2000" noProof="1" smtClean="0">
                <a:latin typeface="Courier" charset="0"/>
                <a:ea typeface="Courier" charset="0"/>
                <a:cs typeface="Courier" charset="0"/>
              </a:rPr>
              <a:t>  exit(s);</a:t>
            </a:r>
            <a:endParaRPr lang="pt-PT" sz="2000" noProof="1">
              <a:latin typeface="Courier" charset="0"/>
              <a:ea typeface="Courier" charset="0"/>
              <a:cs typeface="Courier" charset="0"/>
            </a:endParaRPr>
          </a:p>
          <a:p>
            <a:r>
              <a:rPr lang="pt-PT" sz="2000" noProof="1" smtClean="0">
                <a:latin typeface="Courier" charset="0"/>
                <a:ea typeface="Courier" charset="0"/>
                <a:cs typeface="Courier" charset="0"/>
              </a:rPr>
              <a:t>}</a:t>
            </a:r>
            <a:endParaRPr lang="pt-PT" sz="2000" noProof="1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1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Terminação de um processo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Existe uma função para o pai se sincronizar com a terminação do filho</a:t>
            </a:r>
          </a:p>
          <a:p>
            <a:pPr lvl="1"/>
            <a:r>
              <a:rPr lang="pt-PT" dirty="0" err="1" smtClean="0"/>
              <a:t>int</a:t>
            </a:r>
            <a:r>
              <a:rPr lang="pt-PT" dirty="0" smtClean="0"/>
              <a:t> </a:t>
            </a:r>
            <a:r>
              <a:rPr lang="pt-PT" dirty="0" err="1" smtClean="0"/>
              <a:t>wait</a:t>
            </a:r>
            <a:r>
              <a:rPr lang="pt-PT" dirty="0" smtClean="0"/>
              <a:t>(</a:t>
            </a:r>
            <a:r>
              <a:rPr lang="pt-PT" dirty="0" err="1" smtClean="0"/>
              <a:t>int</a:t>
            </a:r>
            <a:r>
              <a:rPr lang="pt-PT" dirty="0" smtClean="0"/>
              <a:t> * status)</a:t>
            </a:r>
          </a:p>
          <a:p>
            <a:r>
              <a:rPr lang="pt-PT" dirty="0" smtClean="0"/>
              <a:t>Bloqueia o processo pai até que um dos filhos termine</a:t>
            </a:r>
          </a:p>
          <a:p>
            <a:r>
              <a:rPr lang="pt-PT" dirty="0" smtClean="0"/>
              <a:t>Exemplo de sincronização entre pai e filho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pPr/>
              <a:t>24</a:t>
            </a:fld>
            <a:endParaRPr lang="pt-PT"/>
          </a:p>
        </p:txBody>
      </p:sp>
      <p:sp>
        <p:nvSpPr>
          <p:cNvPr id="6" name="Rectangle 5"/>
          <p:cNvSpPr/>
          <p:nvPr/>
        </p:nvSpPr>
        <p:spPr>
          <a:xfrm>
            <a:off x="7175288" y="3179726"/>
            <a:ext cx="4415276" cy="31766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pt-PT" noProof="1" smtClean="0">
                <a:latin typeface="Courier" charset="0"/>
                <a:ea typeface="Courier" charset="0"/>
                <a:cs typeface="Courier" charset="0"/>
              </a:rPr>
              <a:t>int main() {</a:t>
            </a:r>
          </a:p>
          <a:p>
            <a:r>
              <a:rPr lang="pt-PT" noProof="1" smtClean="0">
                <a:latin typeface="Courier" charset="0"/>
                <a:ea typeface="Courier" charset="0"/>
                <a:cs typeface="Courier" charset="0"/>
              </a:rPr>
              <a:t>  int pid;</a:t>
            </a:r>
          </a:p>
          <a:p>
            <a:r>
              <a:rPr lang="pt-PT" noProof="1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pt-PT" noProof="1" smtClean="0">
                <a:latin typeface="Courier" charset="0"/>
                <a:ea typeface="Courier" charset="0"/>
                <a:cs typeface="Courier" charset="0"/>
              </a:rPr>
              <a:t> pid = fork();</a:t>
            </a:r>
          </a:p>
          <a:p>
            <a:r>
              <a:rPr lang="pt-PT" noProof="1" smtClean="0">
                <a:latin typeface="Courier" charset="0"/>
                <a:ea typeface="Courier" charset="0"/>
                <a:cs typeface="Courier" charset="0"/>
              </a:rPr>
              <a:t>  if (pid == 0) {</a:t>
            </a:r>
            <a:endParaRPr lang="pt-PT" noProof="1">
              <a:latin typeface="Courier" charset="0"/>
              <a:ea typeface="Courier" charset="0"/>
              <a:cs typeface="Courier" charset="0"/>
            </a:endParaRPr>
          </a:p>
          <a:p>
            <a:r>
              <a:rPr lang="pt-PT" noProof="1" smtClean="0">
                <a:latin typeface="Courier" charset="0"/>
                <a:ea typeface="Courier" charset="0"/>
                <a:cs typeface="Courier" charset="0"/>
              </a:rPr>
              <a:t>    /* Código do filho */ </a:t>
            </a:r>
          </a:p>
          <a:p>
            <a:r>
              <a:rPr lang="pt-PT" noProof="1" smtClean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pt-PT" noProof="1" smtClean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exit(0);</a:t>
            </a:r>
          </a:p>
          <a:p>
            <a:r>
              <a:rPr lang="pt-PT" noProof="1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pt-PT" noProof="1" smtClean="0">
                <a:latin typeface="Courier" charset="0"/>
                <a:ea typeface="Courier" charset="0"/>
                <a:cs typeface="Courier" charset="0"/>
              </a:rPr>
              <a:t> } else {</a:t>
            </a:r>
            <a:endParaRPr lang="pt-PT" noProof="1">
              <a:latin typeface="Courier" charset="0"/>
              <a:ea typeface="Courier" charset="0"/>
              <a:cs typeface="Courier" charset="0"/>
            </a:endParaRPr>
          </a:p>
          <a:p>
            <a:r>
              <a:rPr lang="pt-PT" noProof="1" smtClean="0">
                <a:latin typeface="Courier" charset="0"/>
                <a:ea typeface="Courier" charset="0"/>
                <a:cs typeface="Courier" charset="0"/>
              </a:rPr>
              <a:t>    /* Pai bloqueia */</a:t>
            </a:r>
          </a:p>
          <a:p>
            <a:r>
              <a:rPr lang="pt-PT" noProof="1" smtClean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pt-PT" noProof="1" smtClean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pid = wait(&amp;estado)</a:t>
            </a:r>
            <a:endParaRPr lang="pt-PT" noProof="1">
              <a:solidFill>
                <a:schemeClr val="accent2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pt-PT" noProof="1" smtClean="0"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r>
              <a:rPr lang="pt-PT" noProof="1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49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Tarefas (</a:t>
            </a:r>
            <a:r>
              <a:rPr lang="pt-PT" i="1" dirty="0" err="1" smtClean="0"/>
              <a:t>threads</a:t>
            </a:r>
            <a:r>
              <a:rPr lang="pt-PT" dirty="0" smtClean="0"/>
              <a:t>)</a:t>
            </a:r>
            <a:endParaRPr lang="en-US" dirty="0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smtClean="0"/>
              <a:t>Mecanismo para criar fluxos de execução independentes, partilhando o mesmo contexto</a:t>
            </a:r>
          </a:p>
          <a:p>
            <a:pPr lvl="1"/>
            <a:r>
              <a:rPr lang="pt-PT" altLang="en-US" dirty="0" smtClean="0"/>
              <a:t>Tal como os processos, as </a:t>
            </a:r>
            <a:r>
              <a:rPr lang="pt-PT" altLang="en-US" dirty="0" err="1" smtClean="0"/>
              <a:t>threads</a:t>
            </a:r>
            <a:r>
              <a:rPr lang="pt-PT" altLang="en-US" dirty="0" smtClean="0"/>
              <a:t> são também </a:t>
            </a:r>
            <a:r>
              <a:rPr lang="pt-PT" altLang="en-US" dirty="0" smtClean="0">
                <a:solidFill>
                  <a:schemeClr val="accent5"/>
                </a:solidFill>
              </a:rPr>
              <a:t>entidades ativas</a:t>
            </a:r>
          </a:p>
          <a:p>
            <a:pPr lvl="1"/>
            <a:r>
              <a:rPr lang="pt-PT" altLang="en-US" dirty="0" smtClean="0"/>
              <a:t>Um processo pode ser composto por várias </a:t>
            </a:r>
            <a:r>
              <a:rPr lang="pt-PT" altLang="en-US" dirty="0" err="1" smtClean="0"/>
              <a:t>threads</a:t>
            </a:r>
            <a:r>
              <a:rPr lang="pt-PT" altLang="en-US" dirty="0" smtClean="0"/>
              <a:t> que </a:t>
            </a:r>
            <a:r>
              <a:rPr lang="pt-PT" altLang="en-US" dirty="0" smtClean="0">
                <a:solidFill>
                  <a:schemeClr val="accent5"/>
                </a:solidFill>
              </a:rPr>
              <a:t>partilham o mesmo espaço de endereçamento</a:t>
            </a:r>
            <a:endParaRPr lang="pt-PT" alt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25</a:t>
            </a:fld>
            <a:endParaRPr lang="pt-PT"/>
          </a:p>
        </p:txBody>
      </p:sp>
      <p:grpSp>
        <p:nvGrpSpPr>
          <p:cNvPr id="12" name="Group 61"/>
          <p:cNvGrpSpPr>
            <a:grpSpLocks/>
          </p:cNvGrpSpPr>
          <p:nvPr/>
        </p:nvGrpSpPr>
        <p:grpSpPr bwMode="auto">
          <a:xfrm>
            <a:off x="6924928" y="4160637"/>
            <a:ext cx="4170433" cy="2106020"/>
            <a:chOff x="1200" y="1536"/>
            <a:chExt cx="3408" cy="1721"/>
          </a:xfrm>
        </p:grpSpPr>
        <p:sp>
          <p:nvSpPr>
            <p:cNvPr id="13" name="Oval 26"/>
            <p:cNvSpPr>
              <a:spLocks noChangeArrowheads="1"/>
            </p:cNvSpPr>
            <p:nvPr/>
          </p:nvSpPr>
          <p:spPr bwMode="auto">
            <a:xfrm>
              <a:off x="1680" y="2112"/>
              <a:ext cx="672" cy="67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4" name="Freeform 27"/>
            <p:cNvSpPr>
              <a:spLocks/>
            </p:cNvSpPr>
            <p:nvPr/>
          </p:nvSpPr>
          <p:spPr bwMode="auto">
            <a:xfrm>
              <a:off x="1968" y="2256"/>
              <a:ext cx="96" cy="384"/>
            </a:xfrm>
            <a:custGeom>
              <a:avLst/>
              <a:gdLst>
                <a:gd name="T0" fmla="*/ 384 w 400"/>
                <a:gd name="T1" fmla="*/ 0 h 1680"/>
                <a:gd name="T2" fmla="*/ 0 w 400"/>
                <a:gd name="T3" fmla="*/ 432 h 1680"/>
                <a:gd name="T4" fmla="*/ 384 w 400"/>
                <a:gd name="T5" fmla="*/ 672 h 1680"/>
                <a:gd name="T6" fmla="*/ 96 w 400"/>
                <a:gd name="T7" fmla="*/ 1008 h 1680"/>
                <a:gd name="T8" fmla="*/ 384 w 400"/>
                <a:gd name="T9" fmla="*/ 1344 h 1680"/>
                <a:gd name="T10" fmla="*/ 144 w 400"/>
                <a:gd name="T11" fmla="*/ 1680 h 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0" h="1680">
                  <a:moveTo>
                    <a:pt x="384" y="0"/>
                  </a:moveTo>
                  <a:cubicBezTo>
                    <a:pt x="192" y="160"/>
                    <a:pt x="0" y="320"/>
                    <a:pt x="0" y="432"/>
                  </a:cubicBezTo>
                  <a:cubicBezTo>
                    <a:pt x="0" y="544"/>
                    <a:pt x="368" y="576"/>
                    <a:pt x="384" y="672"/>
                  </a:cubicBezTo>
                  <a:cubicBezTo>
                    <a:pt x="400" y="768"/>
                    <a:pt x="96" y="896"/>
                    <a:pt x="96" y="1008"/>
                  </a:cubicBezTo>
                  <a:cubicBezTo>
                    <a:pt x="96" y="1120"/>
                    <a:pt x="376" y="1232"/>
                    <a:pt x="384" y="1344"/>
                  </a:cubicBezTo>
                  <a:cubicBezTo>
                    <a:pt x="392" y="1456"/>
                    <a:pt x="296" y="1632"/>
                    <a:pt x="144" y="16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5" name="Line 28"/>
            <p:cNvSpPr>
              <a:spLocks noChangeShapeType="1"/>
            </p:cNvSpPr>
            <p:nvPr/>
          </p:nvSpPr>
          <p:spPr bwMode="auto">
            <a:xfrm flipH="1" flipV="1">
              <a:off x="2112" y="2592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6" name="Line 29"/>
            <p:cNvSpPr>
              <a:spLocks noChangeShapeType="1"/>
            </p:cNvSpPr>
            <p:nvPr/>
          </p:nvSpPr>
          <p:spPr bwMode="auto">
            <a:xfrm>
              <a:off x="2880" y="18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7" name="Line 30"/>
            <p:cNvSpPr>
              <a:spLocks noChangeShapeType="1"/>
            </p:cNvSpPr>
            <p:nvPr/>
          </p:nvSpPr>
          <p:spPr bwMode="auto">
            <a:xfrm>
              <a:off x="1776" y="177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8" name="Line 31"/>
            <p:cNvSpPr>
              <a:spLocks noChangeShapeType="1"/>
            </p:cNvSpPr>
            <p:nvPr/>
          </p:nvSpPr>
          <p:spPr bwMode="auto">
            <a:xfrm flipH="1">
              <a:off x="3888" y="182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9" name="Text Box 32"/>
            <p:cNvSpPr txBox="1">
              <a:spLocks noChangeArrowheads="1"/>
            </p:cNvSpPr>
            <p:nvPr/>
          </p:nvSpPr>
          <p:spPr bwMode="auto">
            <a:xfrm>
              <a:off x="1200" y="1536"/>
              <a:ext cx="115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 dirty="0">
                  <a:ea typeface="ＭＳ Ｐゴシック" charset="0"/>
                </a:rPr>
                <a:t>Processo 1</a:t>
              </a:r>
              <a:endParaRPr lang="en-US" dirty="0">
                <a:ea typeface="ＭＳ Ｐゴシック" charset="0"/>
              </a:endParaRPr>
            </a:p>
          </p:txBody>
        </p:sp>
        <p:sp>
          <p:nvSpPr>
            <p:cNvPr id="20" name="Text Box 33"/>
            <p:cNvSpPr txBox="1">
              <a:spLocks noChangeArrowheads="1"/>
            </p:cNvSpPr>
            <p:nvPr/>
          </p:nvSpPr>
          <p:spPr bwMode="auto">
            <a:xfrm>
              <a:off x="2304" y="1536"/>
              <a:ext cx="115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>
                  <a:ea typeface="ＭＳ Ｐゴシック" charset="0"/>
                </a:rPr>
                <a:t>Processo 2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21" name="Text Box 34"/>
            <p:cNvSpPr txBox="1">
              <a:spLocks noChangeArrowheads="1"/>
            </p:cNvSpPr>
            <p:nvPr/>
          </p:nvSpPr>
          <p:spPr bwMode="auto">
            <a:xfrm>
              <a:off x="3456" y="1536"/>
              <a:ext cx="115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>
                  <a:ea typeface="ＭＳ Ｐゴシック" charset="0"/>
                </a:rPr>
                <a:t>Processo 3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22" name="Text Box 36"/>
            <p:cNvSpPr txBox="1">
              <a:spLocks noChangeArrowheads="1"/>
            </p:cNvSpPr>
            <p:nvPr/>
          </p:nvSpPr>
          <p:spPr bwMode="auto">
            <a:xfrm>
              <a:off x="2304" y="3024"/>
              <a:ext cx="115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>
                  <a:ea typeface="ＭＳ Ｐゴシック" charset="0"/>
                </a:rPr>
                <a:t>Threads</a:t>
              </a:r>
              <a:endParaRPr lang="en-US">
                <a:ea typeface="ＭＳ Ｐゴシック" charset="0"/>
              </a:endParaRPr>
            </a:p>
          </p:txBody>
        </p:sp>
        <p:grpSp>
          <p:nvGrpSpPr>
            <p:cNvPr id="23" name="Group 52"/>
            <p:cNvGrpSpPr>
              <a:grpSpLocks/>
            </p:cNvGrpSpPr>
            <p:nvPr/>
          </p:nvGrpSpPr>
          <p:grpSpPr bwMode="auto">
            <a:xfrm>
              <a:off x="2544" y="2112"/>
              <a:ext cx="672" cy="672"/>
              <a:chOff x="3168" y="2592"/>
              <a:chExt cx="672" cy="672"/>
            </a:xfrm>
          </p:grpSpPr>
          <p:grpSp>
            <p:nvGrpSpPr>
              <p:cNvPr id="32" name="Group 42"/>
              <p:cNvGrpSpPr>
                <a:grpSpLocks/>
              </p:cNvGrpSpPr>
              <p:nvPr/>
            </p:nvGrpSpPr>
            <p:grpSpPr bwMode="auto">
              <a:xfrm>
                <a:off x="3168" y="2592"/>
                <a:ext cx="672" cy="672"/>
                <a:chOff x="384" y="2832"/>
                <a:chExt cx="672" cy="672"/>
              </a:xfrm>
            </p:grpSpPr>
            <p:sp>
              <p:nvSpPr>
                <p:cNvPr id="37" name="Oval 43"/>
                <p:cNvSpPr>
                  <a:spLocks noChangeArrowheads="1"/>
                </p:cNvSpPr>
                <p:nvPr/>
              </p:nvSpPr>
              <p:spPr bwMode="auto">
                <a:xfrm>
                  <a:off x="384" y="2832"/>
                  <a:ext cx="672" cy="67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>
                    <a:ea typeface="ＭＳ Ｐゴシック" charset="0"/>
                  </a:endParaRPr>
                </a:p>
              </p:txBody>
            </p:sp>
            <p:sp>
              <p:nvSpPr>
                <p:cNvPr id="38" name="Freeform 44"/>
                <p:cNvSpPr>
                  <a:spLocks/>
                </p:cNvSpPr>
                <p:nvPr/>
              </p:nvSpPr>
              <p:spPr bwMode="auto">
                <a:xfrm>
                  <a:off x="672" y="2976"/>
                  <a:ext cx="96" cy="384"/>
                </a:xfrm>
                <a:custGeom>
                  <a:avLst/>
                  <a:gdLst>
                    <a:gd name="T0" fmla="*/ 384 w 400"/>
                    <a:gd name="T1" fmla="*/ 0 h 1680"/>
                    <a:gd name="T2" fmla="*/ 0 w 400"/>
                    <a:gd name="T3" fmla="*/ 432 h 1680"/>
                    <a:gd name="T4" fmla="*/ 384 w 400"/>
                    <a:gd name="T5" fmla="*/ 672 h 1680"/>
                    <a:gd name="T6" fmla="*/ 96 w 400"/>
                    <a:gd name="T7" fmla="*/ 1008 h 1680"/>
                    <a:gd name="T8" fmla="*/ 384 w 400"/>
                    <a:gd name="T9" fmla="*/ 1344 h 1680"/>
                    <a:gd name="T10" fmla="*/ 144 w 400"/>
                    <a:gd name="T11" fmla="*/ 1680 h 16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00" h="1680">
                      <a:moveTo>
                        <a:pt x="384" y="0"/>
                      </a:moveTo>
                      <a:cubicBezTo>
                        <a:pt x="192" y="160"/>
                        <a:pt x="0" y="320"/>
                        <a:pt x="0" y="432"/>
                      </a:cubicBezTo>
                      <a:cubicBezTo>
                        <a:pt x="0" y="544"/>
                        <a:pt x="368" y="576"/>
                        <a:pt x="384" y="672"/>
                      </a:cubicBezTo>
                      <a:cubicBezTo>
                        <a:pt x="400" y="768"/>
                        <a:pt x="96" y="896"/>
                        <a:pt x="96" y="1008"/>
                      </a:cubicBezTo>
                      <a:cubicBezTo>
                        <a:pt x="96" y="1120"/>
                        <a:pt x="376" y="1232"/>
                        <a:pt x="384" y="1344"/>
                      </a:cubicBezTo>
                      <a:cubicBezTo>
                        <a:pt x="392" y="1456"/>
                        <a:pt x="296" y="1632"/>
                        <a:pt x="144" y="168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pt-PT">
                    <a:ea typeface="ＭＳ Ｐゴシック" charset="0"/>
                  </a:endParaRPr>
                </a:p>
              </p:txBody>
            </p:sp>
          </p:grpSp>
          <p:sp>
            <p:nvSpPr>
              <p:cNvPr id="33" name="Freeform 48"/>
              <p:cNvSpPr>
                <a:spLocks/>
              </p:cNvSpPr>
              <p:nvPr/>
            </p:nvSpPr>
            <p:spPr bwMode="auto">
              <a:xfrm>
                <a:off x="3360" y="2736"/>
                <a:ext cx="96" cy="384"/>
              </a:xfrm>
              <a:custGeom>
                <a:avLst/>
                <a:gdLst>
                  <a:gd name="T0" fmla="*/ 384 w 400"/>
                  <a:gd name="T1" fmla="*/ 0 h 1680"/>
                  <a:gd name="T2" fmla="*/ 0 w 400"/>
                  <a:gd name="T3" fmla="*/ 432 h 1680"/>
                  <a:gd name="T4" fmla="*/ 384 w 400"/>
                  <a:gd name="T5" fmla="*/ 672 h 1680"/>
                  <a:gd name="T6" fmla="*/ 96 w 400"/>
                  <a:gd name="T7" fmla="*/ 1008 h 1680"/>
                  <a:gd name="T8" fmla="*/ 384 w 400"/>
                  <a:gd name="T9" fmla="*/ 1344 h 1680"/>
                  <a:gd name="T10" fmla="*/ 144 w 400"/>
                  <a:gd name="T11" fmla="*/ 1680 h 1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0" h="1680">
                    <a:moveTo>
                      <a:pt x="384" y="0"/>
                    </a:moveTo>
                    <a:cubicBezTo>
                      <a:pt x="192" y="160"/>
                      <a:pt x="0" y="320"/>
                      <a:pt x="0" y="432"/>
                    </a:cubicBezTo>
                    <a:cubicBezTo>
                      <a:pt x="0" y="544"/>
                      <a:pt x="368" y="576"/>
                      <a:pt x="384" y="672"/>
                    </a:cubicBezTo>
                    <a:cubicBezTo>
                      <a:pt x="400" y="768"/>
                      <a:pt x="96" y="896"/>
                      <a:pt x="96" y="1008"/>
                    </a:cubicBezTo>
                    <a:cubicBezTo>
                      <a:pt x="96" y="1120"/>
                      <a:pt x="376" y="1232"/>
                      <a:pt x="384" y="1344"/>
                    </a:cubicBezTo>
                    <a:cubicBezTo>
                      <a:pt x="392" y="1456"/>
                      <a:pt x="296" y="1632"/>
                      <a:pt x="144" y="16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34" name="Freeform 49"/>
              <p:cNvSpPr>
                <a:spLocks/>
              </p:cNvSpPr>
              <p:nvPr/>
            </p:nvSpPr>
            <p:spPr bwMode="auto">
              <a:xfrm>
                <a:off x="3264" y="2736"/>
                <a:ext cx="96" cy="384"/>
              </a:xfrm>
              <a:custGeom>
                <a:avLst/>
                <a:gdLst>
                  <a:gd name="T0" fmla="*/ 384 w 400"/>
                  <a:gd name="T1" fmla="*/ 0 h 1680"/>
                  <a:gd name="T2" fmla="*/ 0 w 400"/>
                  <a:gd name="T3" fmla="*/ 432 h 1680"/>
                  <a:gd name="T4" fmla="*/ 384 w 400"/>
                  <a:gd name="T5" fmla="*/ 672 h 1680"/>
                  <a:gd name="T6" fmla="*/ 96 w 400"/>
                  <a:gd name="T7" fmla="*/ 1008 h 1680"/>
                  <a:gd name="T8" fmla="*/ 384 w 400"/>
                  <a:gd name="T9" fmla="*/ 1344 h 1680"/>
                  <a:gd name="T10" fmla="*/ 144 w 400"/>
                  <a:gd name="T11" fmla="*/ 1680 h 1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0" h="1680">
                    <a:moveTo>
                      <a:pt x="384" y="0"/>
                    </a:moveTo>
                    <a:cubicBezTo>
                      <a:pt x="192" y="160"/>
                      <a:pt x="0" y="320"/>
                      <a:pt x="0" y="432"/>
                    </a:cubicBezTo>
                    <a:cubicBezTo>
                      <a:pt x="0" y="544"/>
                      <a:pt x="368" y="576"/>
                      <a:pt x="384" y="672"/>
                    </a:cubicBezTo>
                    <a:cubicBezTo>
                      <a:pt x="400" y="768"/>
                      <a:pt x="96" y="896"/>
                      <a:pt x="96" y="1008"/>
                    </a:cubicBezTo>
                    <a:cubicBezTo>
                      <a:pt x="96" y="1120"/>
                      <a:pt x="376" y="1232"/>
                      <a:pt x="384" y="1344"/>
                    </a:cubicBezTo>
                    <a:cubicBezTo>
                      <a:pt x="392" y="1456"/>
                      <a:pt x="296" y="1632"/>
                      <a:pt x="144" y="16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35" name="Freeform 50"/>
              <p:cNvSpPr>
                <a:spLocks/>
              </p:cNvSpPr>
              <p:nvPr/>
            </p:nvSpPr>
            <p:spPr bwMode="auto">
              <a:xfrm>
                <a:off x="3552" y="2736"/>
                <a:ext cx="96" cy="384"/>
              </a:xfrm>
              <a:custGeom>
                <a:avLst/>
                <a:gdLst>
                  <a:gd name="T0" fmla="*/ 384 w 400"/>
                  <a:gd name="T1" fmla="*/ 0 h 1680"/>
                  <a:gd name="T2" fmla="*/ 0 w 400"/>
                  <a:gd name="T3" fmla="*/ 432 h 1680"/>
                  <a:gd name="T4" fmla="*/ 384 w 400"/>
                  <a:gd name="T5" fmla="*/ 672 h 1680"/>
                  <a:gd name="T6" fmla="*/ 96 w 400"/>
                  <a:gd name="T7" fmla="*/ 1008 h 1680"/>
                  <a:gd name="T8" fmla="*/ 384 w 400"/>
                  <a:gd name="T9" fmla="*/ 1344 h 1680"/>
                  <a:gd name="T10" fmla="*/ 144 w 400"/>
                  <a:gd name="T11" fmla="*/ 1680 h 1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0" h="1680">
                    <a:moveTo>
                      <a:pt x="384" y="0"/>
                    </a:moveTo>
                    <a:cubicBezTo>
                      <a:pt x="192" y="160"/>
                      <a:pt x="0" y="320"/>
                      <a:pt x="0" y="432"/>
                    </a:cubicBezTo>
                    <a:cubicBezTo>
                      <a:pt x="0" y="544"/>
                      <a:pt x="368" y="576"/>
                      <a:pt x="384" y="672"/>
                    </a:cubicBezTo>
                    <a:cubicBezTo>
                      <a:pt x="400" y="768"/>
                      <a:pt x="96" y="896"/>
                      <a:pt x="96" y="1008"/>
                    </a:cubicBezTo>
                    <a:cubicBezTo>
                      <a:pt x="96" y="1120"/>
                      <a:pt x="376" y="1232"/>
                      <a:pt x="384" y="1344"/>
                    </a:cubicBezTo>
                    <a:cubicBezTo>
                      <a:pt x="392" y="1456"/>
                      <a:pt x="296" y="1632"/>
                      <a:pt x="144" y="16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36" name="Freeform 51"/>
              <p:cNvSpPr>
                <a:spLocks/>
              </p:cNvSpPr>
              <p:nvPr/>
            </p:nvSpPr>
            <p:spPr bwMode="auto">
              <a:xfrm>
                <a:off x="3648" y="2736"/>
                <a:ext cx="96" cy="384"/>
              </a:xfrm>
              <a:custGeom>
                <a:avLst/>
                <a:gdLst>
                  <a:gd name="T0" fmla="*/ 384 w 400"/>
                  <a:gd name="T1" fmla="*/ 0 h 1680"/>
                  <a:gd name="T2" fmla="*/ 0 w 400"/>
                  <a:gd name="T3" fmla="*/ 432 h 1680"/>
                  <a:gd name="T4" fmla="*/ 384 w 400"/>
                  <a:gd name="T5" fmla="*/ 672 h 1680"/>
                  <a:gd name="T6" fmla="*/ 96 w 400"/>
                  <a:gd name="T7" fmla="*/ 1008 h 1680"/>
                  <a:gd name="T8" fmla="*/ 384 w 400"/>
                  <a:gd name="T9" fmla="*/ 1344 h 1680"/>
                  <a:gd name="T10" fmla="*/ 144 w 400"/>
                  <a:gd name="T11" fmla="*/ 1680 h 1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0" h="1680">
                    <a:moveTo>
                      <a:pt x="384" y="0"/>
                    </a:moveTo>
                    <a:cubicBezTo>
                      <a:pt x="192" y="160"/>
                      <a:pt x="0" y="320"/>
                      <a:pt x="0" y="432"/>
                    </a:cubicBezTo>
                    <a:cubicBezTo>
                      <a:pt x="0" y="544"/>
                      <a:pt x="368" y="576"/>
                      <a:pt x="384" y="672"/>
                    </a:cubicBezTo>
                    <a:cubicBezTo>
                      <a:pt x="400" y="768"/>
                      <a:pt x="96" y="896"/>
                      <a:pt x="96" y="1008"/>
                    </a:cubicBezTo>
                    <a:cubicBezTo>
                      <a:pt x="96" y="1120"/>
                      <a:pt x="376" y="1232"/>
                      <a:pt x="384" y="1344"/>
                    </a:cubicBezTo>
                    <a:cubicBezTo>
                      <a:pt x="392" y="1456"/>
                      <a:pt x="296" y="1632"/>
                      <a:pt x="144" y="16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</p:grpSp>
        <p:grpSp>
          <p:nvGrpSpPr>
            <p:cNvPr id="24" name="Group 54"/>
            <p:cNvGrpSpPr>
              <a:grpSpLocks/>
            </p:cNvGrpSpPr>
            <p:nvPr/>
          </p:nvGrpSpPr>
          <p:grpSpPr bwMode="auto">
            <a:xfrm>
              <a:off x="3408" y="2112"/>
              <a:ext cx="672" cy="672"/>
              <a:chOff x="2304" y="2592"/>
              <a:chExt cx="672" cy="672"/>
            </a:xfrm>
          </p:grpSpPr>
          <p:grpSp>
            <p:nvGrpSpPr>
              <p:cNvPr id="27" name="Group 55"/>
              <p:cNvGrpSpPr>
                <a:grpSpLocks/>
              </p:cNvGrpSpPr>
              <p:nvPr/>
            </p:nvGrpSpPr>
            <p:grpSpPr bwMode="auto">
              <a:xfrm>
                <a:off x="2304" y="2592"/>
                <a:ext cx="672" cy="672"/>
                <a:chOff x="384" y="2832"/>
                <a:chExt cx="672" cy="672"/>
              </a:xfrm>
            </p:grpSpPr>
            <p:sp>
              <p:nvSpPr>
                <p:cNvPr id="30" name="Oval 56"/>
                <p:cNvSpPr>
                  <a:spLocks noChangeArrowheads="1"/>
                </p:cNvSpPr>
                <p:nvPr/>
              </p:nvSpPr>
              <p:spPr bwMode="auto">
                <a:xfrm>
                  <a:off x="384" y="2832"/>
                  <a:ext cx="672" cy="67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PT">
                    <a:ea typeface="ＭＳ Ｐゴシック" charset="0"/>
                  </a:endParaRPr>
                </a:p>
              </p:txBody>
            </p:sp>
            <p:sp>
              <p:nvSpPr>
                <p:cNvPr id="31" name="Freeform 57"/>
                <p:cNvSpPr>
                  <a:spLocks/>
                </p:cNvSpPr>
                <p:nvPr/>
              </p:nvSpPr>
              <p:spPr bwMode="auto">
                <a:xfrm>
                  <a:off x="672" y="2976"/>
                  <a:ext cx="96" cy="384"/>
                </a:xfrm>
                <a:custGeom>
                  <a:avLst/>
                  <a:gdLst>
                    <a:gd name="T0" fmla="*/ 384 w 400"/>
                    <a:gd name="T1" fmla="*/ 0 h 1680"/>
                    <a:gd name="T2" fmla="*/ 0 w 400"/>
                    <a:gd name="T3" fmla="*/ 432 h 1680"/>
                    <a:gd name="T4" fmla="*/ 384 w 400"/>
                    <a:gd name="T5" fmla="*/ 672 h 1680"/>
                    <a:gd name="T6" fmla="*/ 96 w 400"/>
                    <a:gd name="T7" fmla="*/ 1008 h 1680"/>
                    <a:gd name="T8" fmla="*/ 384 w 400"/>
                    <a:gd name="T9" fmla="*/ 1344 h 1680"/>
                    <a:gd name="T10" fmla="*/ 144 w 400"/>
                    <a:gd name="T11" fmla="*/ 1680 h 16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00" h="1680">
                      <a:moveTo>
                        <a:pt x="384" y="0"/>
                      </a:moveTo>
                      <a:cubicBezTo>
                        <a:pt x="192" y="160"/>
                        <a:pt x="0" y="320"/>
                        <a:pt x="0" y="432"/>
                      </a:cubicBezTo>
                      <a:cubicBezTo>
                        <a:pt x="0" y="544"/>
                        <a:pt x="368" y="576"/>
                        <a:pt x="384" y="672"/>
                      </a:cubicBezTo>
                      <a:cubicBezTo>
                        <a:pt x="400" y="768"/>
                        <a:pt x="96" y="896"/>
                        <a:pt x="96" y="1008"/>
                      </a:cubicBezTo>
                      <a:cubicBezTo>
                        <a:pt x="96" y="1120"/>
                        <a:pt x="376" y="1232"/>
                        <a:pt x="384" y="1344"/>
                      </a:cubicBezTo>
                      <a:cubicBezTo>
                        <a:pt x="392" y="1456"/>
                        <a:pt x="296" y="1632"/>
                        <a:pt x="144" y="168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pt-PT">
                    <a:ea typeface="ＭＳ Ｐゴシック" charset="0"/>
                  </a:endParaRPr>
                </a:p>
              </p:txBody>
            </p:sp>
          </p:grpSp>
          <p:sp>
            <p:nvSpPr>
              <p:cNvPr id="28" name="Freeform 58"/>
              <p:cNvSpPr>
                <a:spLocks/>
              </p:cNvSpPr>
              <p:nvPr/>
            </p:nvSpPr>
            <p:spPr bwMode="auto">
              <a:xfrm>
                <a:off x="2448" y="2736"/>
                <a:ext cx="96" cy="384"/>
              </a:xfrm>
              <a:custGeom>
                <a:avLst/>
                <a:gdLst>
                  <a:gd name="T0" fmla="*/ 384 w 400"/>
                  <a:gd name="T1" fmla="*/ 0 h 1680"/>
                  <a:gd name="T2" fmla="*/ 0 w 400"/>
                  <a:gd name="T3" fmla="*/ 432 h 1680"/>
                  <a:gd name="T4" fmla="*/ 384 w 400"/>
                  <a:gd name="T5" fmla="*/ 672 h 1680"/>
                  <a:gd name="T6" fmla="*/ 96 w 400"/>
                  <a:gd name="T7" fmla="*/ 1008 h 1680"/>
                  <a:gd name="T8" fmla="*/ 384 w 400"/>
                  <a:gd name="T9" fmla="*/ 1344 h 1680"/>
                  <a:gd name="T10" fmla="*/ 144 w 400"/>
                  <a:gd name="T11" fmla="*/ 1680 h 1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0" h="1680">
                    <a:moveTo>
                      <a:pt x="384" y="0"/>
                    </a:moveTo>
                    <a:cubicBezTo>
                      <a:pt x="192" y="160"/>
                      <a:pt x="0" y="320"/>
                      <a:pt x="0" y="432"/>
                    </a:cubicBezTo>
                    <a:cubicBezTo>
                      <a:pt x="0" y="544"/>
                      <a:pt x="368" y="576"/>
                      <a:pt x="384" y="672"/>
                    </a:cubicBezTo>
                    <a:cubicBezTo>
                      <a:pt x="400" y="768"/>
                      <a:pt x="96" y="896"/>
                      <a:pt x="96" y="1008"/>
                    </a:cubicBezTo>
                    <a:cubicBezTo>
                      <a:pt x="96" y="1120"/>
                      <a:pt x="376" y="1232"/>
                      <a:pt x="384" y="1344"/>
                    </a:cubicBezTo>
                    <a:cubicBezTo>
                      <a:pt x="392" y="1456"/>
                      <a:pt x="296" y="1632"/>
                      <a:pt x="144" y="16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29" name="Freeform 59"/>
              <p:cNvSpPr>
                <a:spLocks/>
              </p:cNvSpPr>
              <p:nvPr/>
            </p:nvSpPr>
            <p:spPr bwMode="auto">
              <a:xfrm>
                <a:off x="2736" y="2736"/>
                <a:ext cx="96" cy="384"/>
              </a:xfrm>
              <a:custGeom>
                <a:avLst/>
                <a:gdLst>
                  <a:gd name="T0" fmla="*/ 384 w 400"/>
                  <a:gd name="T1" fmla="*/ 0 h 1680"/>
                  <a:gd name="T2" fmla="*/ 0 w 400"/>
                  <a:gd name="T3" fmla="*/ 432 h 1680"/>
                  <a:gd name="T4" fmla="*/ 384 w 400"/>
                  <a:gd name="T5" fmla="*/ 672 h 1680"/>
                  <a:gd name="T6" fmla="*/ 96 w 400"/>
                  <a:gd name="T7" fmla="*/ 1008 h 1680"/>
                  <a:gd name="T8" fmla="*/ 384 w 400"/>
                  <a:gd name="T9" fmla="*/ 1344 h 1680"/>
                  <a:gd name="T10" fmla="*/ 144 w 400"/>
                  <a:gd name="T11" fmla="*/ 1680 h 1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0" h="1680">
                    <a:moveTo>
                      <a:pt x="384" y="0"/>
                    </a:moveTo>
                    <a:cubicBezTo>
                      <a:pt x="192" y="160"/>
                      <a:pt x="0" y="320"/>
                      <a:pt x="0" y="432"/>
                    </a:cubicBezTo>
                    <a:cubicBezTo>
                      <a:pt x="0" y="544"/>
                      <a:pt x="368" y="576"/>
                      <a:pt x="384" y="672"/>
                    </a:cubicBezTo>
                    <a:cubicBezTo>
                      <a:pt x="400" y="768"/>
                      <a:pt x="96" y="896"/>
                      <a:pt x="96" y="1008"/>
                    </a:cubicBezTo>
                    <a:cubicBezTo>
                      <a:pt x="96" y="1120"/>
                      <a:pt x="376" y="1232"/>
                      <a:pt x="384" y="1344"/>
                    </a:cubicBezTo>
                    <a:cubicBezTo>
                      <a:pt x="392" y="1456"/>
                      <a:pt x="296" y="1632"/>
                      <a:pt x="144" y="16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</p:grpSp>
        <p:sp>
          <p:nvSpPr>
            <p:cNvPr id="25" name="Line 45"/>
            <p:cNvSpPr>
              <a:spLocks noChangeShapeType="1"/>
            </p:cNvSpPr>
            <p:nvPr/>
          </p:nvSpPr>
          <p:spPr bwMode="auto">
            <a:xfrm flipV="1">
              <a:off x="3024" y="2640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6" name="Line 41"/>
            <p:cNvSpPr>
              <a:spLocks noChangeShapeType="1"/>
            </p:cNvSpPr>
            <p:nvPr/>
          </p:nvSpPr>
          <p:spPr bwMode="auto">
            <a:xfrm flipV="1">
              <a:off x="2880" y="264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51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Tarefas</a:t>
            </a:r>
            <a:endParaRPr lang="en-US" dirty="0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altLang="en-US" dirty="0" smtClean="0"/>
              <a:t>Processos diferentes possuem recursos diferentes... mas um conjunto de </a:t>
            </a:r>
            <a:r>
              <a:rPr lang="pt-PT" altLang="en-US" dirty="0" err="1" smtClean="0"/>
              <a:t>threads</a:t>
            </a:r>
            <a:r>
              <a:rPr lang="pt-PT" altLang="en-US" dirty="0" smtClean="0"/>
              <a:t> dentro do mesmo processo </a:t>
            </a:r>
            <a:r>
              <a:rPr lang="pt-PT" altLang="en-US" dirty="0" smtClean="0">
                <a:solidFill>
                  <a:schemeClr val="accent5"/>
                </a:solidFill>
              </a:rPr>
              <a:t>partilha os mesmos recursos</a:t>
            </a:r>
          </a:p>
          <a:p>
            <a:r>
              <a:rPr lang="pt-PT" altLang="en-US" dirty="0" smtClean="0"/>
              <a:t>Partilham</a:t>
            </a:r>
          </a:p>
          <a:p>
            <a:pPr lvl="1"/>
            <a:r>
              <a:rPr lang="pt-PT" altLang="en-US" dirty="0" smtClean="0"/>
              <a:t>Programa</a:t>
            </a:r>
          </a:p>
          <a:p>
            <a:pPr lvl="1"/>
            <a:r>
              <a:rPr lang="pt-PT" altLang="en-US" dirty="0" err="1" smtClean="0"/>
              <a:t>Heap</a:t>
            </a:r>
            <a:r>
              <a:rPr lang="pt-PT" altLang="en-US" dirty="0" smtClean="0"/>
              <a:t> (variáveis globais e variáveis dinamicamente alocadas)</a:t>
            </a:r>
          </a:p>
          <a:p>
            <a:pPr lvl="1"/>
            <a:r>
              <a:rPr lang="pt-PT" altLang="en-US" dirty="0" smtClean="0"/>
              <a:t>Atributos do processo: </a:t>
            </a:r>
            <a:r>
              <a:rPr lang="pt-PT" altLang="en-US" dirty="0" err="1" smtClean="0"/>
              <a:t>Pid</a:t>
            </a:r>
            <a:r>
              <a:rPr lang="pt-PT" altLang="en-US" dirty="0" smtClean="0"/>
              <a:t>, Ficheiros abertos, UID, GID, etc. </a:t>
            </a:r>
          </a:p>
          <a:p>
            <a:r>
              <a:rPr lang="pt-PT" altLang="en-US" dirty="0" smtClean="0"/>
              <a:t>Não partilham</a:t>
            </a:r>
          </a:p>
          <a:p>
            <a:pPr lvl="1"/>
            <a:r>
              <a:rPr lang="pt-PT" altLang="en-US" dirty="0"/>
              <a:t>R</a:t>
            </a:r>
            <a:r>
              <a:rPr lang="pt-PT" altLang="en-US" dirty="0" smtClean="0"/>
              <a:t>egistos do processador, </a:t>
            </a:r>
            <a:r>
              <a:rPr lang="pt-PT" altLang="en-US" dirty="0" err="1" smtClean="0"/>
              <a:t>program</a:t>
            </a:r>
            <a:r>
              <a:rPr lang="pt-PT" altLang="en-US" dirty="0" smtClean="0"/>
              <a:t> </a:t>
            </a:r>
            <a:r>
              <a:rPr lang="pt-PT" altLang="en-US" dirty="0" err="1" smtClean="0"/>
              <a:t>counter</a:t>
            </a:r>
            <a:r>
              <a:rPr lang="pt-PT" altLang="en-US" dirty="0" smtClean="0"/>
              <a:t>, pilha (</a:t>
            </a:r>
            <a:r>
              <a:rPr lang="pt-PT" altLang="en-US" dirty="0" err="1" smtClean="0"/>
              <a:t>stack</a:t>
            </a:r>
            <a:r>
              <a:rPr lang="pt-PT" altLang="en-US" dirty="0" smtClean="0"/>
              <a:t>) e estado próprios</a:t>
            </a:r>
          </a:p>
          <a:p>
            <a:pPr lvl="1"/>
            <a:r>
              <a:rPr lang="pt-PT" altLang="en-US" dirty="0" smtClean="0"/>
              <a:t>Atributos específicos da tarefa: </a:t>
            </a:r>
            <a:r>
              <a:rPr lang="pt-PT" altLang="en-US" dirty="0" err="1" smtClean="0"/>
              <a:t>thread</a:t>
            </a:r>
            <a:r>
              <a:rPr lang="pt-PT" altLang="en-US" dirty="0" smtClean="0"/>
              <a:t> id (</a:t>
            </a:r>
            <a:r>
              <a:rPr lang="pt-PT" altLang="en-US" dirty="0" err="1" smtClean="0"/>
              <a:t>tid</a:t>
            </a:r>
            <a:r>
              <a:rPr lang="pt-PT" altLang="en-US" dirty="0" smtClean="0"/>
              <a:t>), prioridade da tarefa, etc.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pPr/>
              <a:t>26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845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Tarefas</a:t>
            </a:r>
            <a:endParaRPr lang="en-US" dirty="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altLang="en-US" dirty="0" smtClean="0"/>
              <a:t>Razões para utilização de </a:t>
            </a:r>
            <a:r>
              <a:rPr lang="pt-PT" altLang="en-US" dirty="0" err="1" smtClean="0"/>
              <a:t>threads</a:t>
            </a:r>
            <a:r>
              <a:rPr lang="pt-PT" altLang="en-US" dirty="0" smtClean="0"/>
              <a:t>, ou seja programas </a:t>
            </a:r>
            <a:r>
              <a:rPr lang="pt-PT" altLang="en-US" dirty="0" err="1" smtClean="0"/>
              <a:t>multi-tarefa</a:t>
            </a:r>
            <a:endParaRPr lang="pt-PT" altLang="en-US" dirty="0" smtClean="0"/>
          </a:p>
          <a:p>
            <a:pPr lvl="1"/>
            <a:r>
              <a:rPr lang="pt-PT" altLang="en-US" dirty="0" smtClean="0"/>
              <a:t>Alguns programas são naturalmente compostos por múltiplas tarefas concorrentes</a:t>
            </a:r>
          </a:p>
          <a:p>
            <a:pPr lvl="2"/>
            <a:r>
              <a:rPr lang="pt-PT" altLang="en-US" dirty="0" smtClean="0"/>
              <a:t>Num processador de texto podem existir </a:t>
            </a:r>
            <a:r>
              <a:rPr lang="pt-PT" altLang="en-US" dirty="0" err="1" smtClean="0"/>
              <a:t>threads</a:t>
            </a:r>
            <a:r>
              <a:rPr lang="pt-PT" altLang="en-US" dirty="0" smtClean="0"/>
              <a:t> para:</a:t>
            </a:r>
          </a:p>
          <a:p>
            <a:pPr lvl="3"/>
            <a:r>
              <a:rPr lang="pt-PT" altLang="en-US" dirty="0" smtClean="0"/>
              <a:t>Ler input do teclado; Refrescar o écran; Salvar automaticamente; Reformatar o documento, </a:t>
            </a:r>
            <a:r>
              <a:rPr lang="pt-PT" altLang="en-US" dirty="0" err="1" smtClean="0"/>
              <a:t>etc</a:t>
            </a:r>
            <a:endParaRPr lang="pt-PT" altLang="en-US" dirty="0" smtClean="0"/>
          </a:p>
          <a:p>
            <a:pPr lvl="2"/>
            <a:r>
              <a:rPr lang="pt-PT" altLang="en-US" dirty="0" smtClean="0"/>
              <a:t>Web Server – dois tipos de </a:t>
            </a:r>
            <a:r>
              <a:rPr lang="pt-PT" altLang="en-US" dirty="0" err="1" smtClean="0"/>
              <a:t>threads</a:t>
            </a:r>
            <a:endParaRPr lang="pt-PT" altLang="en-US" dirty="0" smtClean="0"/>
          </a:p>
          <a:p>
            <a:pPr lvl="3"/>
            <a:r>
              <a:rPr lang="pt-PT" altLang="en-GB" dirty="0" smtClean="0"/>
              <a:t>“</a:t>
            </a:r>
            <a:r>
              <a:rPr lang="pt-PT" altLang="en-US" dirty="0" err="1" smtClean="0"/>
              <a:t>dispatcher</a:t>
            </a:r>
            <a:r>
              <a:rPr lang="pt-PT" altLang="en-GB" dirty="0" smtClean="0"/>
              <a:t>”</a:t>
            </a:r>
            <a:r>
              <a:rPr lang="pt-PT" altLang="ja-JP" dirty="0" smtClean="0"/>
              <a:t> – sempre que chega um pedido de página, a </a:t>
            </a:r>
            <a:r>
              <a:rPr lang="pt-PT" altLang="ja-JP" dirty="0" err="1" smtClean="0"/>
              <a:t>thread</a:t>
            </a:r>
            <a:r>
              <a:rPr lang="pt-PT" altLang="ja-JP" dirty="0" smtClean="0"/>
              <a:t> </a:t>
            </a:r>
            <a:r>
              <a:rPr lang="pt-PT" altLang="en-GB" dirty="0" smtClean="0"/>
              <a:t>“</a:t>
            </a:r>
            <a:r>
              <a:rPr lang="pt-PT" altLang="ja-JP" dirty="0" err="1" smtClean="0"/>
              <a:t>dispatcher</a:t>
            </a:r>
            <a:r>
              <a:rPr lang="pt-PT" altLang="en-GB" dirty="0" smtClean="0"/>
              <a:t>”</a:t>
            </a:r>
            <a:r>
              <a:rPr lang="pt-PT" altLang="ja-JP" dirty="0" smtClean="0"/>
              <a:t> lança a </a:t>
            </a:r>
            <a:r>
              <a:rPr lang="pt-PT" altLang="ja-JP" dirty="0" err="1" smtClean="0"/>
              <a:t>thread</a:t>
            </a:r>
            <a:r>
              <a:rPr lang="pt-PT" altLang="ja-JP" dirty="0" smtClean="0"/>
              <a:t> </a:t>
            </a:r>
            <a:r>
              <a:rPr lang="pt-PT" altLang="en-GB" dirty="0" smtClean="0"/>
              <a:t>“</a:t>
            </a:r>
            <a:r>
              <a:rPr lang="pt-PT" altLang="ja-JP" dirty="0" err="1" smtClean="0"/>
              <a:t>worker</a:t>
            </a:r>
            <a:r>
              <a:rPr lang="pt-PT" altLang="en-GB" dirty="0" smtClean="0"/>
              <a:t>” que </a:t>
            </a:r>
            <a:r>
              <a:rPr lang="pt-PT" altLang="ja-JP" dirty="0" smtClean="0"/>
              <a:t>procura a página pedida na cache e, caso não a encontre, vai buscá-la ao disco</a:t>
            </a:r>
          </a:p>
          <a:p>
            <a:pPr lvl="1"/>
            <a:r>
              <a:rPr lang="pt-PT" dirty="0"/>
              <a:t>Permite otimizar programas que interagem com </a:t>
            </a:r>
            <a:r>
              <a:rPr lang="pt-PT" dirty="0" smtClean="0"/>
              <a:t>periféricos </a:t>
            </a:r>
            <a:r>
              <a:rPr lang="pt-PT" dirty="0"/>
              <a:t>lentos </a:t>
            </a:r>
            <a:endParaRPr lang="pt-PT" dirty="0" smtClean="0">
              <a:effectLst/>
            </a:endParaRPr>
          </a:p>
          <a:p>
            <a:pPr lvl="2"/>
            <a:r>
              <a:rPr lang="pt-PT" dirty="0" smtClean="0"/>
              <a:t>Enquanto periférico o demora </a:t>
            </a:r>
            <a:r>
              <a:rPr lang="pt-PT" dirty="0"/>
              <a:t>a responder, </a:t>
            </a:r>
            <a:r>
              <a:rPr lang="pt-PT" dirty="0" smtClean="0"/>
              <a:t>o processo </a:t>
            </a:r>
            <a:r>
              <a:rPr lang="pt-PT" dirty="0"/>
              <a:t>pode continuar </a:t>
            </a:r>
            <a:r>
              <a:rPr lang="pt-PT" dirty="0" smtClean="0"/>
              <a:t>noutras </a:t>
            </a:r>
            <a:r>
              <a:rPr lang="pt-PT" dirty="0"/>
              <a:t>tarefas </a:t>
            </a:r>
            <a:endParaRPr lang="pt-PT" dirty="0" smtClean="0">
              <a:effectLst/>
            </a:endParaRPr>
          </a:p>
          <a:p>
            <a:pPr lvl="1"/>
            <a:r>
              <a:rPr lang="en-US" altLang="en-US" dirty="0" err="1" smtClean="0"/>
              <a:t>Permite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explorar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múltiplos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processadores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incluindo</a:t>
            </a:r>
            <a:r>
              <a:rPr lang="en-US" altLang="en-US" dirty="0" smtClean="0"/>
              <a:t> dual-cores, quad-cores, etc.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27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056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Tarefas vs. Processos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É mais difícil a partilha de dados em processos</a:t>
            </a:r>
          </a:p>
          <a:p>
            <a:pPr lvl="1"/>
            <a:r>
              <a:rPr lang="pt-PT" dirty="0" smtClean="0"/>
              <a:t>obrigam ao isolamento, dado que possuem espaços de endereçamento disjuntos</a:t>
            </a:r>
          </a:p>
          <a:p>
            <a:r>
              <a:rPr lang="pt-PT" dirty="0" smtClean="0"/>
              <a:t>A criação e comutação de tarefas é mais eficiente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28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427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Modelos multitarefa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Operações sobre as tarefas</a:t>
            </a:r>
          </a:p>
          <a:p>
            <a:pPr lvl="1"/>
            <a:r>
              <a:rPr lang="pt-PT" dirty="0" err="1" smtClean="0"/>
              <a:t>idtarefa</a:t>
            </a:r>
            <a:r>
              <a:rPr lang="pt-PT" dirty="0" smtClean="0"/>
              <a:t> = </a:t>
            </a:r>
            <a:r>
              <a:rPr lang="pt-PT" dirty="0" err="1" smtClean="0"/>
              <a:t>Criar_tarefa</a:t>
            </a:r>
            <a:r>
              <a:rPr lang="pt-PT" dirty="0" smtClean="0"/>
              <a:t>(</a:t>
            </a:r>
            <a:r>
              <a:rPr lang="pt-PT" dirty="0" err="1" smtClean="0"/>
              <a:t>funcao</a:t>
            </a:r>
            <a:r>
              <a:rPr lang="pt-PT" dirty="0" smtClean="0"/>
              <a:t>);</a:t>
            </a:r>
          </a:p>
          <a:p>
            <a:pPr lvl="1"/>
            <a:endParaRPr lang="pt-PT" dirty="0"/>
          </a:p>
          <a:p>
            <a:pPr lvl="1"/>
            <a:r>
              <a:rPr lang="pt-PT" dirty="0" err="1" smtClean="0"/>
              <a:t>eliminar_tarefa</a:t>
            </a:r>
            <a:r>
              <a:rPr lang="pt-PT" dirty="0" smtClean="0"/>
              <a:t>(</a:t>
            </a:r>
            <a:r>
              <a:rPr lang="pt-PT" dirty="0" err="1" smtClean="0"/>
              <a:t>idtarefa</a:t>
            </a:r>
            <a:r>
              <a:rPr lang="pt-PT" dirty="0" smtClean="0"/>
              <a:t>);</a:t>
            </a:r>
          </a:p>
          <a:p>
            <a:pPr lvl="1"/>
            <a:r>
              <a:rPr lang="pt-PT" dirty="0" err="1" smtClean="0"/>
              <a:t>espera_tarefa</a:t>
            </a:r>
            <a:r>
              <a:rPr lang="pt-PT" dirty="0" smtClean="0"/>
              <a:t>(</a:t>
            </a:r>
            <a:r>
              <a:rPr lang="pt-PT" dirty="0" err="1" smtClean="0"/>
              <a:t>idtarefa</a:t>
            </a:r>
            <a:r>
              <a:rPr lang="pt-PT" dirty="0" smtClean="0"/>
              <a:t>);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29</a:t>
            </a:fld>
            <a:endParaRPr lang="pt-PT"/>
          </a:p>
        </p:txBody>
      </p:sp>
      <p:sp>
        <p:nvSpPr>
          <p:cNvPr id="5" name="Rounded Rectangular Callout 4"/>
          <p:cNvSpPr/>
          <p:nvPr/>
        </p:nvSpPr>
        <p:spPr>
          <a:xfrm>
            <a:off x="5277080" y="2633031"/>
            <a:ext cx="3999123" cy="672029"/>
          </a:xfrm>
          <a:prstGeom prst="wedgeRoundRectCallout">
            <a:avLst>
              <a:gd name="adj1" fmla="val -67390"/>
              <a:gd name="adj2" fmla="val -53592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accent5"/>
                </a:solidFill>
              </a:rPr>
              <a:t>A tarefa começa a executar a função passada como parâmetro, que </a:t>
            </a:r>
            <a:endParaRPr lang="pt-PT" dirty="0">
              <a:solidFill>
                <a:schemeClr val="accent5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538950" y="3937567"/>
            <a:ext cx="4814371" cy="661012"/>
          </a:xfrm>
          <a:prstGeom prst="wedgeRoundRectCallout">
            <a:avLst>
              <a:gd name="adj1" fmla="val -63930"/>
              <a:gd name="adj2" fmla="val -54224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accent5"/>
                </a:solidFill>
              </a:rPr>
              <a:t>Bloqueia a tarefa indicada, que pode ser a própria tarefa à espera que outra </a:t>
            </a:r>
            <a:r>
              <a:rPr lang="pt-PT" smtClean="0">
                <a:solidFill>
                  <a:schemeClr val="accent5"/>
                </a:solidFill>
              </a:rPr>
              <a:t>tarefa termine</a:t>
            </a:r>
            <a:endParaRPr lang="pt-PT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04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Processo como uma máquina virtual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Elementos que o SO disponibiliza ao processo</a:t>
            </a:r>
          </a:p>
          <a:p>
            <a:pPr lvl="1"/>
            <a:r>
              <a:rPr lang="pt-PT" dirty="0" smtClean="0"/>
              <a:t>Espaço de endereçamento (virtual)</a:t>
            </a:r>
          </a:p>
          <a:p>
            <a:pPr lvl="2"/>
            <a:r>
              <a:rPr lang="pt-PT" dirty="0" smtClean="0"/>
              <a:t>conjunto de posições de memória acessíveis</a:t>
            </a:r>
          </a:p>
          <a:p>
            <a:pPr lvl="2"/>
            <a:r>
              <a:rPr lang="pt-PT" dirty="0" smtClean="0"/>
              <a:t>Código, dados, pilha</a:t>
            </a:r>
          </a:p>
          <a:p>
            <a:pPr lvl="1"/>
            <a:r>
              <a:rPr lang="pt-PT" dirty="0" smtClean="0"/>
              <a:t>Reportório de instruções</a:t>
            </a:r>
          </a:p>
          <a:p>
            <a:pPr lvl="2"/>
            <a:r>
              <a:rPr lang="pt-PT" dirty="0" smtClean="0"/>
              <a:t>Instruções do processador executáveis em modo </a:t>
            </a:r>
            <a:r>
              <a:rPr lang="pt-PT" dirty="0" err="1" smtClean="0"/>
              <a:t>user</a:t>
            </a:r>
            <a:endParaRPr lang="pt-PT" dirty="0" smtClean="0"/>
          </a:p>
          <a:p>
            <a:pPr lvl="2"/>
            <a:r>
              <a:rPr lang="pt-PT" dirty="0" smtClean="0"/>
              <a:t>Funções do sistema operativo</a:t>
            </a:r>
          </a:p>
          <a:p>
            <a:pPr lvl="1"/>
            <a:r>
              <a:rPr lang="pt-PT" dirty="0" smtClean="0"/>
              <a:t>Contexto de execução (estado interno)</a:t>
            </a:r>
          </a:p>
          <a:p>
            <a:pPr lvl="2"/>
            <a:r>
              <a:rPr lang="pt-PT" dirty="0" smtClean="0"/>
              <a:t>Valor dos registos do processador</a:t>
            </a:r>
          </a:p>
          <a:p>
            <a:pPr lvl="2"/>
            <a:r>
              <a:rPr lang="pt-PT" dirty="0" smtClean="0"/>
              <a:t>Toda a informação necessária para retomar a execução</a:t>
            </a:r>
          </a:p>
          <a:p>
            <a:pPr lvl="2"/>
            <a:r>
              <a:rPr lang="pt-PT" dirty="0" smtClean="0"/>
              <a:t>Memorizado quando o processo é retirado de execução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3</a:t>
            </a:fld>
            <a:endParaRPr lang="pt-PT"/>
          </a:p>
        </p:txBody>
      </p:sp>
      <p:sp>
        <p:nvSpPr>
          <p:cNvPr id="5" name="Rectangle 4"/>
          <p:cNvSpPr/>
          <p:nvPr/>
        </p:nvSpPr>
        <p:spPr>
          <a:xfrm>
            <a:off x="7859210" y="1883258"/>
            <a:ext cx="3731354" cy="41355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ctangle 5"/>
          <p:cNvSpPr/>
          <p:nvPr/>
        </p:nvSpPr>
        <p:spPr>
          <a:xfrm>
            <a:off x="7972468" y="2135627"/>
            <a:ext cx="1738859" cy="24433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Espaço </a:t>
            </a:r>
            <a:r>
              <a:rPr lang="pt-PT" smtClean="0"/>
              <a:t>de endereçamento</a:t>
            </a:r>
            <a:endParaRPr lang="pt-PT"/>
          </a:p>
        </p:txBody>
      </p:sp>
      <p:sp>
        <p:nvSpPr>
          <p:cNvPr id="7" name="Rectangle 6"/>
          <p:cNvSpPr/>
          <p:nvPr/>
        </p:nvSpPr>
        <p:spPr>
          <a:xfrm>
            <a:off x="7972468" y="4249239"/>
            <a:ext cx="1738859" cy="3297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mtClean="0"/>
              <a:t>código</a:t>
            </a:r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7972469" y="2150615"/>
            <a:ext cx="1738858" cy="3137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mtClean="0"/>
              <a:t>pilha</a:t>
            </a:r>
            <a:endParaRPr lang="pt-PT" dirty="0"/>
          </a:p>
        </p:txBody>
      </p:sp>
      <p:sp>
        <p:nvSpPr>
          <p:cNvPr id="9" name="Rectangle 8"/>
          <p:cNvSpPr/>
          <p:nvPr/>
        </p:nvSpPr>
        <p:spPr>
          <a:xfrm>
            <a:off x="7972468" y="3914611"/>
            <a:ext cx="1738859" cy="29980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dados</a:t>
            </a:r>
            <a:endParaRPr lang="pt-PT" dirty="0"/>
          </a:p>
        </p:txBody>
      </p:sp>
      <p:sp>
        <p:nvSpPr>
          <p:cNvPr id="10" name="Rectangle 9"/>
          <p:cNvSpPr/>
          <p:nvPr/>
        </p:nvSpPr>
        <p:spPr>
          <a:xfrm>
            <a:off x="7972468" y="4930219"/>
            <a:ext cx="3492657" cy="8962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pt-PT" dirty="0" smtClean="0"/>
              <a:t>Contexto </a:t>
            </a:r>
            <a:r>
              <a:rPr lang="pt-PT" smtClean="0"/>
              <a:t>de execução</a:t>
            </a:r>
            <a:endParaRPr lang="pt-PT" dirty="0"/>
          </a:p>
        </p:txBody>
      </p:sp>
      <p:sp>
        <p:nvSpPr>
          <p:cNvPr id="13" name="Rectangle 12"/>
          <p:cNvSpPr/>
          <p:nvPr/>
        </p:nvSpPr>
        <p:spPr>
          <a:xfrm>
            <a:off x="10988940" y="5392213"/>
            <a:ext cx="412650" cy="3827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pt-PT" dirty="0"/>
          </a:p>
        </p:txBody>
      </p:sp>
      <p:sp>
        <p:nvSpPr>
          <p:cNvPr id="14" name="Rectangle 13"/>
          <p:cNvSpPr/>
          <p:nvPr/>
        </p:nvSpPr>
        <p:spPr>
          <a:xfrm>
            <a:off x="8539578" y="5392213"/>
            <a:ext cx="412650" cy="3827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pt-PT" dirty="0"/>
          </a:p>
        </p:txBody>
      </p:sp>
      <p:sp>
        <p:nvSpPr>
          <p:cNvPr id="15" name="Rectangle 14"/>
          <p:cNvSpPr/>
          <p:nvPr/>
        </p:nvSpPr>
        <p:spPr>
          <a:xfrm>
            <a:off x="8049706" y="5392213"/>
            <a:ext cx="412650" cy="3827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pt-PT" dirty="0"/>
          </a:p>
        </p:txBody>
      </p:sp>
      <p:sp>
        <p:nvSpPr>
          <p:cNvPr id="16" name="Rectangle 15"/>
          <p:cNvSpPr/>
          <p:nvPr/>
        </p:nvSpPr>
        <p:spPr>
          <a:xfrm>
            <a:off x="9899954" y="2135627"/>
            <a:ext cx="1565171" cy="24433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pt-PT" dirty="0" smtClean="0"/>
              <a:t>Reportório de instruções</a:t>
            </a:r>
            <a:endParaRPr lang="pt-PT" dirty="0"/>
          </a:p>
        </p:txBody>
      </p:sp>
      <p:sp>
        <p:nvSpPr>
          <p:cNvPr id="17" name="Rectangle 16"/>
          <p:cNvSpPr/>
          <p:nvPr/>
        </p:nvSpPr>
        <p:spPr>
          <a:xfrm>
            <a:off x="10499066" y="5392213"/>
            <a:ext cx="412650" cy="3827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pt-PT" dirty="0"/>
          </a:p>
        </p:txBody>
      </p:sp>
      <p:sp>
        <p:nvSpPr>
          <p:cNvPr id="18" name="Rectangle 17"/>
          <p:cNvSpPr/>
          <p:nvPr/>
        </p:nvSpPr>
        <p:spPr>
          <a:xfrm>
            <a:off x="10009194" y="5392213"/>
            <a:ext cx="412650" cy="3827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pt-PT" dirty="0"/>
          </a:p>
        </p:txBody>
      </p:sp>
      <p:sp>
        <p:nvSpPr>
          <p:cNvPr id="19" name="Rectangle 18"/>
          <p:cNvSpPr/>
          <p:nvPr/>
        </p:nvSpPr>
        <p:spPr>
          <a:xfrm>
            <a:off x="9519322" y="5392213"/>
            <a:ext cx="412650" cy="3827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pt-PT" dirty="0"/>
          </a:p>
        </p:txBody>
      </p:sp>
      <p:sp>
        <p:nvSpPr>
          <p:cNvPr id="20" name="Rectangle 19"/>
          <p:cNvSpPr/>
          <p:nvPr/>
        </p:nvSpPr>
        <p:spPr>
          <a:xfrm>
            <a:off x="9029450" y="5392213"/>
            <a:ext cx="412650" cy="3827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pt-PT" dirty="0"/>
          </a:p>
        </p:txBody>
      </p:sp>
      <p:sp>
        <p:nvSpPr>
          <p:cNvPr id="26" name="Freeform 25"/>
          <p:cNvSpPr/>
          <p:nvPr/>
        </p:nvSpPr>
        <p:spPr>
          <a:xfrm>
            <a:off x="10592492" y="3307507"/>
            <a:ext cx="735739" cy="738081"/>
          </a:xfrm>
          <a:custGeom>
            <a:avLst/>
            <a:gdLst>
              <a:gd name="connsiteX0" fmla="*/ 0 w 848793"/>
              <a:gd name="connsiteY0" fmla="*/ 541259 h 738081"/>
              <a:gd name="connsiteX1" fmla="*/ 0 w 848793"/>
              <a:gd name="connsiteY1" fmla="*/ 738081 h 738081"/>
              <a:gd name="connsiteX2" fmla="*/ 848793 w 848793"/>
              <a:gd name="connsiteY2" fmla="*/ 738081 h 738081"/>
              <a:gd name="connsiteX3" fmla="*/ 848793 w 848793"/>
              <a:gd name="connsiteY3" fmla="*/ 0 h 738081"/>
              <a:gd name="connsiteX4" fmla="*/ 344437 w 848793"/>
              <a:gd name="connsiteY4" fmla="*/ 0 h 738081"/>
              <a:gd name="connsiteX5" fmla="*/ 344437 w 848793"/>
              <a:gd name="connsiteY5" fmla="*/ 135315 h 738081"/>
              <a:gd name="connsiteX6" fmla="*/ 0 w 848793"/>
              <a:gd name="connsiteY6" fmla="*/ 541259 h 738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93" h="738081">
                <a:moveTo>
                  <a:pt x="0" y="541259"/>
                </a:moveTo>
                <a:lnTo>
                  <a:pt x="0" y="738081"/>
                </a:lnTo>
                <a:lnTo>
                  <a:pt x="848793" y="738081"/>
                </a:lnTo>
                <a:lnTo>
                  <a:pt x="848793" y="0"/>
                </a:lnTo>
                <a:lnTo>
                  <a:pt x="344437" y="0"/>
                </a:lnTo>
                <a:lnTo>
                  <a:pt x="344437" y="135315"/>
                </a:lnTo>
                <a:lnTo>
                  <a:pt x="0" y="541259"/>
                </a:ln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5" name="Freeform 24"/>
          <p:cNvSpPr/>
          <p:nvPr/>
        </p:nvSpPr>
        <p:spPr>
          <a:xfrm>
            <a:off x="9932735" y="3380012"/>
            <a:ext cx="1259732" cy="593073"/>
          </a:xfrm>
          <a:custGeom>
            <a:avLst/>
            <a:gdLst>
              <a:gd name="connsiteX0" fmla="*/ 0 w 1197331"/>
              <a:gd name="connsiteY0" fmla="*/ 8201 h 401844"/>
              <a:gd name="connsiteX1" fmla="*/ 381342 w 1197331"/>
              <a:gd name="connsiteY1" fmla="*/ 8201 h 401844"/>
              <a:gd name="connsiteX2" fmla="*/ 602766 w 1197331"/>
              <a:gd name="connsiteY2" fmla="*/ 229625 h 401844"/>
              <a:gd name="connsiteX3" fmla="*/ 832391 w 1197331"/>
              <a:gd name="connsiteY3" fmla="*/ 0 h 401844"/>
              <a:gd name="connsiteX4" fmla="*/ 1197331 w 1197331"/>
              <a:gd name="connsiteY4" fmla="*/ 0 h 401844"/>
              <a:gd name="connsiteX5" fmla="*/ 795487 w 1197331"/>
              <a:gd name="connsiteY5" fmla="*/ 401844 h 401844"/>
              <a:gd name="connsiteX6" fmla="*/ 389543 w 1197331"/>
              <a:gd name="connsiteY6" fmla="*/ 401844 h 401844"/>
              <a:gd name="connsiteX7" fmla="*/ 0 w 1197331"/>
              <a:gd name="connsiteY7" fmla="*/ 8201 h 401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7331" h="401844">
                <a:moveTo>
                  <a:pt x="0" y="8201"/>
                </a:moveTo>
                <a:lnTo>
                  <a:pt x="381342" y="8201"/>
                </a:lnTo>
                <a:lnTo>
                  <a:pt x="602766" y="229625"/>
                </a:lnTo>
                <a:lnTo>
                  <a:pt x="832391" y="0"/>
                </a:lnTo>
                <a:lnTo>
                  <a:pt x="1197331" y="0"/>
                </a:lnTo>
                <a:lnTo>
                  <a:pt x="795487" y="401844"/>
                </a:lnTo>
                <a:lnTo>
                  <a:pt x="389543" y="401844"/>
                </a:lnTo>
                <a:lnTo>
                  <a:pt x="0" y="8201"/>
                </a:ln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7" name="Left-Right Arrow 26"/>
          <p:cNvSpPr/>
          <p:nvPr/>
        </p:nvSpPr>
        <p:spPr>
          <a:xfrm>
            <a:off x="11246763" y="3723883"/>
            <a:ext cx="566932" cy="184210"/>
          </a:xfrm>
          <a:prstGeom prst="left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074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Interface POSIX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err</a:t>
            </a:r>
            <a:r>
              <a:rPr lang="pt-PT" dirty="0" smtClean="0"/>
              <a:t> = </a:t>
            </a:r>
            <a:r>
              <a:rPr lang="pt-PT" dirty="0" err="1" smtClean="0"/>
              <a:t>pthread_create</a:t>
            </a:r>
            <a:r>
              <a:rPr lang="pt-PT" dirty="0" smtClean="0"/>
              <a:t>(&amp;</a:t>
            </a:r>
            <a:r>
              <a:rPr lang="pt-PT" dirty="0" err="1" smtClean="0"/>
              <a:t>tid</a:t>
            </a:r>
            <a:r>
              <a:rPr lang="pt-PT" dirty="0" smtClean="0"/>
              <a:t>, </a:t>
            </a:r>
            <a:r>
              <a:rPr lang="pt-PT" dirty="0" err="1" smtClean="0"/>
              <a:t>attr</a:t>
            </a:r>
            <a:r>
              <a:rPr lang="pt-PT" dirty="0" smtClean="0"/>
              <a:t>, </a:t>
            </a:r>
            <a:r>
              <a:rPr lang="pt-PT" dirty="0" err="1" smtClean="0"/>
              <a:t>function</a:t>
            </a:r>
            <a:r>
              <a:rPr lang="pt-PT" dirty="0" smtClean="0"/>
              <a:t>, </a:t>
            </a:r>
            <a:r>
              <a:rPr lang="pt-PT" dirty="0" err="1" smtClean="0"/>
              <a:t>arg</a:t>
            </a:r>
            <a:r>
              <a:rPr lang="pt-PT" dirty="0" smtClean="0"/>
              <a:t>);</a:t>
            </a:r>
          </a:p>
          <a:p>
            <a:pPr lvl="1"/>
            <a:r>
              <a:rPr lang="pt-PT" dirty="0" err="1" smtClean="0">
                <a:solidFill>
                  <a:schemeClr val="accent5"/>
                </a:solidFill>
              </a:rPr>
              <a:t>tid</a:t>
            </a:r>
            <a:r>
              <a:rPr lang="pt-PT" dirty="0" smtClean="0"/>
              <a:t>: apontador para o identificador da tarefa</a:t>
            </a:r>
          </a:p>
          <a:p>
            <a:pPr lvl="1"/>
            <a:r>
              <a:rPr lang="pt-PT" dirty="0" err="1" smtClean="0">
                <a:solidFill>
                  <a:schemeClr val="accent5"/>
                </a:solidFill>
              </a:rPr>
              <a:t>attr</a:t>
            </a:r>
            <a:r>
              <a:rPr lang="pt-PT" dirty="0" smtClean="0"/>
              <a:t>: define os atributos da tarefa. </a:t>
            </a:r>
            <a:r>
              <a:rPr lang="pt-PT" dirty="0" err="1" smtClean="0"/>
              <a:t>ex</a:t>
            </a:r>
            <a:r>
              <a:rPr lang="pt-PT" dirty="0" smtClean="0"/>
              <a:t>: prioridade </a:t>
            </a:r>
          </a:p>
          <a:p>
            <a:pPr lvl="1"/>
            <a:r>
              <a:rPr lang="pt-PT" dirty="0" err="1" smtClean="0">
                <a:solidFill>
                  <a:schemeClr val="accent5"/>
                </a:solidFill>
              </a:rPr>
              <a:t>function</a:t>
            </a:r>
            <a:r>
              <a:rPr lang="pt-PT" dirty="0" smtClean="0"/>
              <a:t>: função a executar</a:t>
            </a:r>
          </a:p>
          <a:p>
            <a:pPr lvl="1"/>
            <a:r>
              <a:rPr lang="pt-PT" dirty="0" err="1" smtClean="0">
                <a:solidFill>
                  <a:schemeClr val="accent5"/>
                </a:solidFill>
              </a:rPr>
              <a:t>arg</a:t>
            </a:r>
            <a:r>
              <a:rPr lang="pt-PT" dirty="0" smtClean="0"/>
              <a:t>: argumentos da função</a:t>
            </a:r>
            <a:endParaRPr lang="pt-PT" dirty="0"/>
          </a:p>
          <a:p>
            <a:r>
              <a:rPr lang="pt-PT" dirty="0" err="1" smtClean="0"/>
              <a:t>pthread_exit</a:t>
            </a:r>
            <a:r>
              <a:rPr lang="pt-PT" dirty="0" smtClean="0"/>
              <a:t>(</a:t>
            </a:r>
            <a:r>
              <a:rPr lang="pt-PT" dirty="0" err="1" smtClean="0"/>
              <a:t>void</a:t>
            </a:r>
            <a:r>
              <a:rPr lang="pt-PT" dirty="0" smtClean="0"/>
              <a:t> *</a:t>
            </a:r>
            <a:r>
              <a:rPr lang="pt-PT" dirty="0" err="1" smtClean="0"/>
              <a:t>value_ptr</a:t>
            </a:r>
            <a:r>
              <a:rPr lang="pt-PT" dirty="0" smtClean="0"/>
              <a:t>);</a:t>
            </a:r>
          </a:p>
          <a:p>
            <a:r>
              <a:rPr lang="pt-PT" dirty="0" err="1" smtClean="0"/>
              <a:t>int</a:t>
            </a:r>
            <a:r>
              <a:rPr lang="pt-PT" dirty="0" smtClean="0"/>
              <a:t> </a:t>
            </a:r>
            <a:r>
              <a:rPr lang="pt-PT" dirty="0" err="1" smtClean="0"/>
              <a:t>pthread_join</a:t>
            </a:r>
            <a:r>
              <a:rPr lang="pt-PT" dirty="0" smtClean="0"/>
              <a:t>(</a:t>
            </a:r>
            <a:r>
              <a:rPr lang="pt-PT" dirty="0" err="1" smtClean="0"/>
              <a:t>pthread_t</a:t>
            </a:r>
            <a:r>
              <a:rPr lang="pt-PT" dirty="0" smtClean="0"/>
              <a:t> </a:t>
            </a:r>
            <a:r>
              <a:rPr lang="pt-PT" dirty="0" err="1" smtClean="0"/>
              <a:t>thread</a:t>
            </a:r>
            <a:r>
              <a:rPr lang="pt-PT" dirty="0" smtClean="0"/>
              <a:t>, </a:t>
            </a:r>
            <a:r>
              <a:rPr lang="pt-PT" dirty="0" err="1" smtClean="0"/>
              <a:t>void</a:t>
            </a:r>
            <a:r>
              <a:rPr lang="pt-PT" dirty="0" smtClean="0"/>
              <a:t> **</a:t>
            </a:r>
            <a:r>
              <a:rPr lang="pt-PT" dirty="0" err="1" smtClean="0"/>
              <a:t>value_ptr</a:t>
            </a:r>
            <a:r>
              <a:rPr lang="pt-PT" dirty="0" smtClean="0"/>
              <a:t>);</a:t>
            </a:r>
          </a:p>
          <a:p>
            <a:pPr lvl="1"/>
            <a:r>
              <a:rPr lang="pt-PT" dirty="0" smtClean="0"/>
              <a:t>suspende a tarefa que chamou a função até a “</a:t>
            </a:r>
            <a:r>
              <a:rPr lang="pt-PT" dirty="0" err="1" smtClean="0"/>
              <a:t>pthread_t</a:t>
            </a:r>
            <a:r>
              <a:rPr lang="pt-PT" dirty="0" smtClean="0"/>
              <a:t> </a:t>
            </a:r>
            <a:r>
              <a:rPr lang="pt-PT" dirty="0" err="1" smtClean="0"/>
              <a:t>thread</a:t>
            </a:r>
            <a:r>
              <a:rPr lang="pt-PT" dirty="0" smtClean="0"/>
              <a:t>” terminar</a:t>
            </a:r>
          </a:p>
          <a:p>
            <a:pPr lvl="1"/>
            <a:r>
              <a:rPr lang="pt-PT" dirty="0" smtClean="0"/>
              <a:t>continua a execução caso “</a:t>
            </a:r>
            <a:r>
              <a:rPr lang="pt-PT" dirty="0" err="1" smtClean="0"/>
              <a:t>pthread_t</a:t>
            </a:r>
            <a:r>
              <a:rPr lang="pt-PT" dirty="0" smtClean="0"/>
              <a:t> </a:t>
            </a:r>
            <a:r>
              <a:rPr lang="pt-PT" dirty="0" err="1" smtClean="0"/>
              <a:t>thread</a:t>
            </a:r>
            <a:r>
              <a:rPr lang="pt-PT" dirty="0" smtClean="0"/>
              <a:t>” já tenha terminado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30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13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Exemplo (sequencial)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31</a:t>
            </a:fld>
            <a:endParaRPr lang="pt-PT"/>
          </a:p>
        </p:txBody>
      </p:sp>
      <p:sp>
        <p:nvSpPr>
          <p:cNvPr id="7" name="Rectangle 6"/>
          <p:cNvSpPr/>
          <p:nvPr/>
        </p:nvSpPr>
        <p:spPr>
          <a:xfrm>
            <a:off x="601436" y="1715097"/>
            <a:ext cx="4415276" cy="4823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#include &lt;stdio.h&gt;</a:t>
            </a:r>
          </a:p>
          <a:p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#include &lt;stdlib.h&gt;</a:t>
            </a:r>
          </a:p>
          <a:p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#include &lt;unistd.h&gt;</a:t>
            </a:r>
          </a:p>
          <a:p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#include &lt;pthread.h&gt;</a:t>
            </a:r>
          </a:p>
          <a:p>
            <a:endParaRPr lang="pt-PT" sz="1400" noProof="1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#define N 5</a:t>
            </a:r>
          </a:p>
          <a:p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#define TAMANHO 10</a:t>
            </a:r>
          </a:p>
          <a:p>
            <a:endParaRPr lang="pt-PT" sz="1400" noProof="1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int buffer[N][TAMANHO];</a:t>
            </a:r>
          </a:p>
          <a:p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int nsomas;</a:t>
            </a:r>
          </a:p>
          <a:p>
            <a:endParaRPr lang="pt-PT" sz="1400" noProof="1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400" noProof="1" smtClean="0">
                <a:latin typeface="Courier" charset="0"/>
                <a:ea typeface="Courier" charset="0"/>
                <a:cs typeface="Courier" charset="0"/>
              </a:rPr>
              <a:t>void *soma_linha (int *linha) {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int c, soma=0;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pt-BR" sz="1400" noProof="1" smtClean="0">
                <a:latin typeface="Courier" charset="0"/>
                <a:ea typeface="Courier" charset="0"/>
                <a:cs typeface="Courier" charset="0"/>
              </a:rPr>
              <a:t>int *b = linha;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for (c=0; c &lt; TAMANHO -1; c++) {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  soma += b[c];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  nsomas++;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400" noProof="1" smtClean="0">
                <a:latin typeface="Courier" charset="0"/>
                <a:ea typeface="Courier" charset="0"/>
                <a:cs typeface="Courier" charset="0"/>
              </a:rPr>
              <a:t>b[c]=soma; /* soma na ultima col */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400" noProof="1" smtClean="0">
                <a:latin typeface="Courier" charset="0"/>
                <a:ea typeface="Courier" charset="0"/>
                <a:cs typeface="Courier" charset="0"/>
              </a:rPr>
              <a:t>return NULL;</a:t>
            </a:r>
          </a:p>
          <a:p>
            <a:r>
              <a:rPr lang="en-US" sz="1400" noProof="1" smtClean="0">
                <a:latin typeface="Courier" charset="0"/>
                <a:ea typeface="Courier" charset="0"/>
                <a:cs typeface="Courier" charset="0"/>
              </a:rPr>
              <a:t>}</a:t>
            </a:r>
            <a:endParaRPr lang="pt-PT" sz="1400" noProof="1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41626" y="1715096"/>
            <a:ext cx="5981076" cy="4823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1400" noProof="1" smtClean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>void inicializaMatriz(int linhas, int colunas) {</a:t>
            </a:r>
          </a:p>
          <a:p>
            <a:r>
              <a:rPr lang="mr-IN" sz="1400" noProof="1" smtClean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pt-BR" sz="1400" noProof="1" smtClean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>for(int i=0;i &lt; linhas; i++)</a:t>
            </a:r>
          </a:p>
          <a:p>
            <a:r>
              <a:rPr lang="mr-IN" sz="1400" noProof="1" smtClean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>    for(int j=1; j&lt; colunas; j++)</a:t>
            </a:r>
          </a:p>
          <a:p>
            <a:r>
              <a:rPr lang="mr-IN" sz="1400" noProof="1" smtClean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>      buffer[i][j] = i+j;</a:t>
            </a:r>
          </a:p>
          <a:p>
            <a:r>
              <a:rPr lang="mr-IN" sz="1400" noProof="1" smtClean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r>
              <a:rPr lang="en-US" sz="1400" noProof="1" smtClean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>void imprimeResultados(int linhas, int colunas) {</a:t>
            </a:r>
          </a:p>
          <a:p>
            <a:r>
              <a:rPr lang="mr-IN" sz="1400" noProof="1" smtClean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pt-BR" sz="1400" noProof="1" smtClean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>for(int i=0;i &lt; linhas; i++) {</a:t>
            </a:r>
          </a:p>
          <a:p>
            <a:r>
              <a:rPr lang="mr-IN" sz="1400" noProof="1" smtClean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>    for(int j=1; j&lt; colunas; j++)</a:t>
            </a:r>
          </a:p>
          <a:p>
            <a:r>
              <a:rPr lang="mr-IN" sz="1400" noProof="1" smtClean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>      printf("%3d ", buffer[i][j]);</a:t>
            </a:r>
          </a:p>
          <a:p>
            <a:r>
              <a:rPr lang="mr-IN" sz="1400" noProof="1" smtClean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>    printf("\n");</a:t>
            </a:r>
          </a:p>
          <a:p>
            <a:r>
              <a:rPr lang="mr-IN" sz="1400" noProof="1" smtClean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r>
              <a:rPr lang="mr-IN" sz="1400" noProof="1" smtClean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endParaRPr lang="pt-PT" sz="1400" noProof="1" smtClean="0">
              <a:solidFill>
                <a:schemeClr val="accent3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int main (void) {</a:t>
            </a:r>
          </a:p>
          <a:p>
            <a:r>
              <a:rPr lang="da-DK" sz="1400" noProof="1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a-DK" sz="1400" noProof="1" smtClean="0">
                <a:latin typeface="Courier" charset="0"/>
                <a:ea typeface="Courier" charset="0"/>
                <a:cs typeface="Courier" charset="0"/>
              </a:rPr>
              <a:t> int i,j;</a:t>
            </a:r>
          </a:p>
          <a:p>
            <a:r>
              <a:rPr lang="da-DK" sz="1400" noProof="1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a-DK" sz="1400" noProof="1" smtClean="0">
                <a:latin typeface="Courier" charset="0"/>
                <a:ea typeface="Courier" charset="0"/>
                <a:cs typeface="Courier" charset="0"/>
              </a:rPr>
              <a:t> inicializaMatriz(N, TAMANHO);</a:t>
            </a:r>
          </a:p>
          <a:p>
            <a:endParaRPr lang="da-DK" sz="1400" noProof="1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pt-PT" sz="1400" noProof="1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for (i=0; i&lt; N; i++)</a:t>
            </a:r>
            <a:endParaRPr lang="pt-PT" sz="1400" noProof="1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1400" noProof="1" smtClean="0">
                <a:latin typeface="Courier" charset="0"/>
                <a:ea typeface="Courier" charset="0"/>
                <a:cs typeface="Courier" charset="0"/>
              </a:rPr>
              <a:t>soma_linha(buffer[i]);</a:t>
            </a:r>
          </a:p>
          <a:p>
            <a:endParaRPr lang="en-US" sz="1400" noProof="1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400" noProof="1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noProof="1" smtClean="0">
                <a:latin typeface="Courier" charset="0"/>
                <a:ea typeface="Courier" charset="0"/>
                <a:cs typeface="Courier" charset="0"/>
              </a:rPr>
              <a:t> imprimeResultados(N, TAMANHO);</a:t>
            </a:r>
          </a:p>
          <a:p>
            <a:r>
              <a:rPr lang="pt-PT" sz="1400" noProof="1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exit(0);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}</a:t>
            </a:r>
            <a:endParaRPr lang="pt-PT" sz="1400" noProof="1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89288" y="5661127"/>
            <a:ext cx="2481157" cy="10603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100" dirty="0">
                <a:latin typeface="Courier" charset="0"/>
                <a:ea typeface="Courier" charset="0"/>
                <a:cs typeface="Courier" charset="0"/>
              </a:rPr>
              <a:t> 1  2  3  4  5  6  7  8 36</a:t>
            </a:r>
          </a:p>
          <a:p>
            <a:r>
              <a:rPr lang="de-DE" sz="1100" dirty="0">
                <a:latin typeface="Courier" charset="0"/>
                <a:ea typeface="Courier" charset="0"/>
                <a:cs typeface="Courier" charset="0"/>
              </a:rPr>
              <a:t> 2  3  4  5  6  7  8  9 44</a:t>
            </a:r>
          </a:p>
          <a:p>
            <a:r>
              <a:rPr lang="mr-IN" sz="1100" dirty="0">
                <a:latin typeface="Courier" charset="0"/>
                <a:ea typeface="Courier" charset="0"/>
                <a:cs typeface="Courier" charset="0"/>
              </a:rPr>
              <a:t> 3  4  5  6  7  8  9 10 52</a:t>
            </a:r>
          </a:p>
          <a:p>
            <a:r>
              <a:rPr lang="mr-IN" sz="1100" dirty="0">
                <a:latin typeface="Courier" charset="0"/>
                <a:ea typeface="Courier" charset="0"/>
                <a:cs typeface="Courier" charset="0"/>
              </a:rPr>
              <a:t> 4  5  6  7  8  9 10 11 60</a:t>
            </a:r>
          </a:p>
          <a:p>
            <a:r>
              <a:rPr lang="mr-IN" sz="1100" dirty="0">
                <a:latin typeface="Courier" charset="0"/>
                <a:ea typeface="Courier" charset="0"/>
                <a:cs typeface="Courier" charset="0"/>
              </a:rPr>
              <a:t> 5  6  7  8  9 10 11 12 68</a:t>
            </a:r>
            <a:endParaRPr lang="pt-PT" sz="1100" noProof="1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55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Exemplo (paralelo)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32</a:t>
            </a:fld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4527031" y="1715096"/>
            <a:ext cx="7315199" cy="4823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int main (void) {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int i,j;</a:t>
            </a:r>
          </a:p>
          <a:p>
            <a:r>
              <a:rPr lang="mr-IN" sz="1400" noProof="1" smtClean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400" noProof="1" smtClean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pthread_t tid[N];</a:t>
            </a:r>
            <a:endParaRPr lang="en-US" sz="1400" noProof="1" smtClean="0">
              <a:latin typeface="Courier" charset="0"/>
              <a:ea typeface="Courier" charset="0"/>
              <a:cs typeface="Courier" charset="0"/>
            </a:endParaRPr>
          </a:p>
          <a:p>
            <a:endParaRPr lang="pt-PT" sz="1400" noProof="1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400" noProof="1" smtClean="0">
                <a:latin typeface="Courier" charset="0"/>
                <a:ea typeface="Courier" charset="0"/>
                <a:cs typeface="Courier" charset="0"/>
              </a:rPr>
              <a:t>inicializaMatriz(N, TAMANHO);</a:t>
            </a:r>
          </a:p>
          <a:p>
            <a:endParaRPr lang="en-US" sz="1400" noProof="1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for (i=0; i&lt; N; i++)</a:t>
            </a:r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 {</a:t>
            </a:r>
          </a:p>
          <a:p>
            <a:r>
              <a:rPr lang="pt-PT" sz="1400" noProof="1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   x=</a:t>
            </a:r>
            <a:r>
              <a:rPr lang="en-US" sz="1400" noProof="1" smtClean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pthread_create(&amp;(tid[i]), NULL, (void*)soma_linha, buffer[i])</a:t>
            </a:r>
            <a:endParaRPr lang="mr-IN" sz="1400" noProof="1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400" noProof="1" smtClean="0">
                <a:latin typeface="Courier" charset="0"/>
                <a:ea typeface="Courier" charset="0"/>
                <a:cs typeface="Courier" charset="0"/>
              </a:rPr>
              <a:t>if( </a:t>
            </a:r>
            <a:r>
              <a:rPr lang="en-US" sz="1400" noProof="1" smtClean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x </a:t>
            </a:r>
            <a:r>
              <a:rPr lang="en-US" sz="1400" noProof="1" smtClean="0">
                <a:latin typeface="Courier" charset="0"/>
                <a:ea typeface="Courier" charset="0"/>
                <a:cs typeface="Courier" charset="0"/>
              </a:rPr>
              <a:t>== 0)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printf("Foi criada a tarefa %</a:t>
            </a:r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l</a:t>
            </a:r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d\n", tid[i]);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else {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400" noProof="1" smtClean="0">
                <a:latin typeface="Courier" charset="0"/>
                <a:ea typeface="Courier" charset="0"/>
                <a:cs typeface="Courier" charset="0"/>
              </a:rPr>
              <a:t>printf("Erro ao criar a tarefa\n");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exit(1);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r>
              <a:rPr lang="pt-PT" sz="1400" noProof="1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 }</a:t>
            </a:r>
            <a:endParaRPr lang="mr-IN" sz="1400" noProof="1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for (i=0; i&lt; N; i++)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400" noProof="1" smtClean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pthread_join(tid[i], NULL)</a:t>
            </a:r>
            <a:r>
              <a:rPr lang="en-US" sz="1400" noProof="1" smtClean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400" noProof="1" smtClean="0">
                <a:latin typeface="Courier" charset="0"/>
                <a:ea typeface="Courier" charset="0"/>
                <a:cs typeface="Courier" charset="0"/>
              </a:rPr>
              <a:t>printf("Terminaram as tarefas\n");</a:t>
            </a:r>
          </a:p>
          <a:p>
            <a:endParaRPr lang="en-US" sz="1400" noProof="1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400" noProof="1" smtClean="0">
                <a:latin typeface="Courier" charset="0"/>
                <a:ea typeface="Courier" charset="0"/>
                <a:cs typeface="Courier" charset="0"/>
              </a:rPr>
              <a:t>imprimeResultados(N, TAMANHO);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exit(0);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}</a:t>
            </a:r>
            <a:endParaRPr lang="pt-PT" sz="1400" noProof="1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72348" y="4499731"/>
            <a:ext cx="3076644" cy="22217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1000" dirty="0" err="1">
                <a:latin typeface="Courier" charset="0"/>
                <a:ea typeface="Courier" charset="0"/>
                <a:cs typeface="Courier" charset="0"/>
              </a:rPr>
              <a:t>gcc</a:t>
            </a:r>
            <a:r>
              <a:rPr lang="pt-PT" sz="1000" dirty="0">
                <a:latin typeface="Courier" charset="0"/>
                <a:ea typeface="Courier" charset="0"/>
                <a:cs typeface="Courier" charset="0"/>
              </a:rPr>
              <a:t> pt2.c -o pt2 -</a:t>
            </a:r>
            <a:r>
              <a:rPr lang="pt-PT" sz="1000" dirty="0" err="1">
                <a:latin typeface="Courier" charset="0"/>
                <a:ea typeface="Courier" charset="0"/>
                <a:cs typeface="Courier" charset="0"/>
              </a:rPr>
              <a:t>std</a:t>
            </a:r>
            <a:r>
              <a:rPr lang="pt-PT" sz="1000" dirty="0">
                <a:latin typeface="Courier" charset="0"/>
                <a:ea typeface="Courier" charset="0"/>
                <a:cs typeface="Courier" charset="0"/>
              </a:rPr>
              <a:t>=c99 -</a:t>
            </a:r>
            <a:r>
              <a:rPr lang="pt-PT" sz="1000" dirty="0" err="1">
                <a:latin typeface="Courier" charset="0"/>
                <a:ea typeface="Courier" charset="0"/>
                <a:cs typeface="Courier" charset="0"/>
              </a:rPr>
              <a:t>lpthread</a:t>
            </a:r>
            <a:endParaRPr lang="pt-PT" sz="100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pt-PT" sz="1000" dirty="0" smtClean="0">
                <a:latin typeface="Courier" charset="0"/>
                <a:ea typeface="Courier" charset="0"/>
                <a:cs typeface="Courier" charset="0"/>
              </a:rPr>
              <a:t>./</a:t>
            </a:r>
            <a:r>
              <a:rPr lang="pt-PT" sz="1000" dirty="0">
                <a:latin typeface="Courier" charset="0"/>
                <a:ea typeface="Courier" charset="0"/>
                <a:cs typeface="Courier" charset="0"/>
              </a:rPr>
              <a:t>pt2</a:t>
            </a:r>
          </a:p>
          <a:p>
            <a:r>
              <a:rPr lang="pt-BR" sz="1000" dirty="0" smtClean="0">
                <a:latin typeface="Courier" charset="0"/>
                <a:ea typeface="Courier" charset="0"/>
                <a:cs typeface="Courier" charset="0"/>
              </a:rPr>
              <a:t>Foi criada </a:t>
            </a:r>
            <a:r>
              <a:rPr lang="pt-BR" sz="1000" dirty="0">
                <a:latin typeface="Courier" charset="0"/>
                <a:ea typeface="Courier" charset="0"/>
                <a:cs typeface="Courier" charset="0"/>
              </a:rPr>
              <a:t>a tarefa 139916082210560</a:t>
            </a:r>
          </a:p>
          <a:p>
            <a:r>
              <a:rPr lang="pt-BR" sz="1000" dirty="0">
                <a:latin typeface="Courier" charset="0"/>
                <a:ea typeface="Courier" charset="0"/>
                <a:cs typeface="Courier" charset="0"/>
              </a:rPr>
              <a:t>Foi criada a tarefa 139916073817856</a:t>
            </a:r>
          </a:p>
          <a:p>
            <a:r>
              <a:rPr lang="pt-BR" sz="1000" dirty="0">
                <a:latin typeface="Courier" charset="0"/>
                <a:ea typeface="Courier" charset="0"/>
                <a:cs typeface="Courier" charset="0"/>
              </a:rPr>
              <a:t>Foi criada a tarefa 139916065425152</a:t>
            </a:r>
          </a:p>
          <a:p>
            <a:r>
              <a:rPr lang="pt-BR" sz="1000" dirty="0">
                <a:latin typeface="Courier" charset="0"/>
                <a:ea typeface="Courier" charset="0"/>
                <a:cs typeface="Courier" charset="0"/>
              </a:rPr>
              <a:t>Foi criada a tarefa 139916057032448</a:t>
            </a:r>
          </a:p>
          <a:p>
            <a:r>
              <a:rPr lang="pt-BR" sz="1000" dirty="0">
                <a:latin typeface="Courier" charset="0"/>
                <a:ea typeface="Courier" charset="0"/>
                <a:cs typeface="Courier" charset="0"/>
              </a:rPr>
              <a:t>Foi criada a tarefa 139916048639744</a:t>
            </a:r>
          </a:p>
          <a:p>
            <a:r>
              <a:rPr lang="pt-BR" sz="1000" dirty="0">
                <a:latin typeface="Courier" charset="0"/>
                <a:ea typeface="Courier" charset="0"/>
                <a:cs typeface="Courier" charset="0"/>
              </a:rPr>
              <a:t>Terminaram </a:t>
            </a:r>
            <a:r>
              <a:rPr lang="pt-BR" sz="1000" dirty="0" smtClean="0">
                <a:latin typeface="Courier" charset="0"/>
                <a:ea typeface="Courier" charset="0"/>
                <a:cs typeface="Courier" charset="0"/>
              </a:rPr>
              <a:t>as </a:t>
            </a:r>
            <a:r>
              <a:rPr lang="pt-BR" sz="1000" dirty="0">
                <a:latin typeface="Courier" charset="0"/>
                <a:ea typeface="Courier" charset="0"/>
                <a:cs typeface="Courier" charset="0"/>
              </a:rPr>
              <a:t>tarefas</a:t>
            </a:r>
          </a:p>
          <a:p>
            <a:r>
              <a:rPr lang="de-DE" sz="1000" dirty="0">
                <a:latin typeface="Courier" charset="0"/>
                <a:ea typeface="Courier" charset="0"/>
                <a:cs typeface="Courier" charset="0"/>
              </a:rPr>
              <a:t> 1  2  3  4  5  6  7  8 36</a:t>
            </a:r>
          </a:p>
          <a:p>
            <a:r>
              <a:rPr lang="de-DE" sz="1000" dirty="0">
                <a:latin typeface="Courier" charset="0"/>
                <a:ea typeface="Courier" charset="0"/>
                <a:cs typeface="Courier" charset="0"/>
              </a:rPr>
              <a:t> 2  3  4  5  6  7  8  9 44</a:t>
            </a:r>
          </a:p>
          <a:p>
            <a:r>
              <a:rPr lang="mr-IN" sz="1000" dirty="0">
                <a:latin typeface="Courier" charset="0"/>
                <a:ea typeface="Courier" charset="0"/>
                <a:cs typeface="Courier" charset="0"/>
              </a:rPr>
              <a:t> 3  4  5  6  7  8  9 10 52</a:t>
            </a:r>
          </a:p>
          <a:p>
            <a:r>
              <a:rPr lang="mr-IN" sz="1000" dirty="0">
                <a:latin typeface="Courier" charset="0"/>
                <a:ea typeface="Courier" charset="0"/>
                <a:cs typeface="Courier" charset="0"/>
              </a:rPr>
              <a:t> 4  5  6  7  8  9 10 11 60</a:t>
            </a:r>
          </a:p>
          <a:p>
            <a:r>
              <a:rPr lang="mr-IN" sz="1000" dirty="0">
                <a:latin typeface="Courier" charset="0"/>
                <a:ea typeface="Courier" charset="0"/>
                <a:cs typeface="Courier" charset="0"/>
              </a:rPr>
              <a:t> 5  6  7  8  9 10 11 12 68</a:t>
            </a:r>
            <a:endParaRPr lang="pt-PT" sz="1000" noProof="1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436" y="1715097"/>
            <a:ext cx="3818833" cy="4823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#include &lt;stdio.h&gt;</a:t>
            </a:r>
          </a:p>
          <a:p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#include &lt;stdlib.h&gt;</a:t>
            </a:r>
          </a:p>
          <a:p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#include &lt;unistd.h&gt;</a:t>
            </a:r>
          </a:p>
          <a:p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#include &lt;pthread.h&gt;</a:t>
            </a:r>
          </a:p>
          <a:p>
            <a:endParaRPr lang="pt-PT" sz="1400" noProof="1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#define N 5</a:t>
            </a:r>
          </a:p>
          <a:p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#define TAMANHO 10</a:t>
            </a:r>
          </a:p>
          <a:p>
            <a:endParaRPr lang="pt-PT" sz="1400" noProof="1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int buffer[N][TAMANHO];</a:t>
            </a:r>
          </a:p>
          <a:p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int nsomas;</a:t>
            </a:r>
          </a:p>
          <a:p>
            <a:endParaRPr lang="pt-PT" sz="1400" noProof="1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400" noProof="1" smtClean="0">
                <a:latin typeface="Courier" charset="0"/>
                <a:ea typeface="Courier" charset="0"/>
                <a:cs typeface="Courier" charset="0"/>
              </a:rPr>
              <a:t>void *soma_linha (int *linha) {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int c, soma=0;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pt-BR" sz="1400" noProof="1" smtClean="0">
                <a:latin typeface="Courier" charset="0"/>
                <a:ea typeface="Courier" charset="0"/>
                <a:cs typeface="Courier" charset="0"/>
              </a:rPr>
              <a:t>int *b = linha;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for (c=0; c &lt; TAMANHO -1; c++) {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soma += b[c];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pt-PT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nsomas++;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400" noProof="1" smtClean="0">
                <a:latin typeface="Courier" charset="0"/>
                <a:ea typeface="Courier" charset="0"/>
                <a:cs typeface="Courier" charset="0"/>
              </a:rPr>
              <a:t>b[c]=soma; /* soma ultima col */</a:t>
            </a:r>
          </a:p>
          <a:p>
            <a:r>
              <a:rPr lang="mr-IN" sz="1400" noProof="1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400" noProof="1" smtClean="0">
                <a:latin typeface="Courier" charset="0"/>
                <a:ea typeface="Courier" charset="0"/>
                <a:cs typeface="Courier" charset="0"/>
              </a:rPr>
              <a:t>return NULL;</a:t>
            </a:r>
          </a:p>
          <a:p>
            <a:r>
              <a:rPr lang="en-US" sz="1400" noProof="1" smtClean="0">
                <a:latin typeface="Courier" charset="0"/>
                <a:ea typeface="Courier" charset="0"/>
                <a:cs typeface="Courier" charset="0"/>
              </a:rPr>
              <a:t>}</a:t>
            </a:r>
            <a:endParaRPr lang="pt-PT" sz="1400" noProof="1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23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Formas de implementação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Tarefas núcleo (mais comuns)</a:t>
            </a:r>
          </a:p>
          <a:p>
            <a:pPr lvl="1"/>
            <a:r>
              <a:rPr lang="pt-PT" dirty="0" smtClean="0"/>
              <a:t>Implementadas no núcleo do SO</a:t>
            </a:r>
          </a:p>
          <a:p>
            <a:pPr lvl="1"/>
            <a:r>
              <a:rPr lang="pt-PT" dirty="0" smtClean="0"/>
              <a:t>Lista de tarefas e respetivo contexto são mantidos pelo núcleo</a:t>
            </a:r>
          </a:p>
          <a:p>
            <a:r>
              <a:rPr lang="pt-PT" dirty="0" smtClean="0"/>
              <a:t>Tarefas utilizador (</a:t>
            </a:r>
            <a:r>
              <a:rPr lang="pt-PT" dirty="0" err="1" smtClean="0"/>
              <a:t>pseudotarefas</a:t>
            </a:r>
            <a:r>
              <a:rPr lang="pt-PT" dirty="0" smtClean="0"/>
              <a:t>)</a:t>
            </a:r>
          </a:p>
          <a:p>
            <a:pPr lvl="1"/>
            <a:r>
              <a:rPr lang="pt-PT" dirty="0" smtClean="0"/>
              <a:t>Implementadas numa biblioteca de funções no espaço de endereçamento do utilizador</a:t>
            </a:r>
          </a:p>
          <a:p>
            <a:pPr lvl="1"/>
            <a:r>
              <a:rPr lang="pt-PT" dirty="0" smtClean="0"/>
              <a:t>Processo guarda a lista de tarefas e o respetivo contexto</a:t>
            </a:r>
          </a:p>
          <a:p>
            <a:pPr lvl="1"/>
            <a:r>
              <a:rPr lang="pt-PT" dirty="0" smtClean="0"/>
              <a:t>Núcleo apenas “vê” um processo. </a:t>
            </a:r>
          </a:p>
          <a:p>
            <a:pPr lvl="2"/>
            <a:r>
              <a:rPr lang="pt-PT" dirty="0" smtClean="0"/>
              <a:t>Resultado ?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33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772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Gestor de processos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altLang="en-US" dirty="0" smtClean="0"/>
              <a:t>Despacho (</a:t>
            </a:r>
            <a:r>
              <a:rPr lang="pt-PT" altLang="en-US" dirty="0" err="1" smtClean="0"/>
              <a:t>dispatcher</a:t>
            </a:r>
            <a:r>
              <a:rPr lang="pt-PT" altLang="en-US" dirty="0" smtClean="0"/>
              <a:t>)</a:t>
            </a:r>
          </a:p>
          <a:p>
            <a:pPr lvl="1"/>
            <a:r>
              <a:rPr lang="pt-PT" altLang="en-US" dirty="0" smtClean="0"/>
              <a:t>rotina executada sempre que o processo em execução deva ser comutado ou exista essa possibilidade</a:t>
            </a:r>
          </a:p>
          <a:p>
            <a:r>
              <a:rPr lang="pt-PT" altLang="en-US" dirty="0" err="1" smtClean="0"/>
              <a:t>Escalonador</a:t>
            </a:r>
            <a:r>
              <a:rPr lang="pt-PT" altLang="en-US" dirty="0" smtClean="0"/>
              <a:t> (</a:t>
            </a:r>
            <a:r>
              <a:rPr lang="pt-PT" altLang="en-US" dirty="0" err="1" smtClean="0"/>
              <a:t>scheduler</a:t>
            </a:r>
            <a:r>
              <a:rPr lang="pt-PT" altLang="en-US" dirty="0" smtClean="0"/>
              <a:t>)</a:t>
            </a:r>
          </a:p>
          <a:p>
            <a:pPr lvl="1"/>
            <a:r>
              <a:rPr lang="pt-PT" altLang="en-US" dirty="0" smtClean="0"/>
              <a:t>Executa-se quando ocorre uma comutação de processos</a:t>
            </a:r>
          </a:p>
          <a:p>
            <a:pPr lvl="1"/>
            <a:r>
              <a:rPr lang="pt-PT" altLang="en-US" dirty="0" smtClean="0"/>
              <a:t>determina quais os processos que devem prioritariamente executar-se, tentando otimizar a utilização dos recursos (em particular do CPU)</a:t>
            </a:r>
          </a:p>
          <a:p>
            <a:pPr lvl="1"/>
            <a:r>
              <a:rPr lang="pt-PT" altLang="en-US" dirty="0" smtClean="0"/>
              <a:t>A escolha é feita de acordo com um dado </a:t>
            </a:r>
            <a:r>
              <a:rPr lang="pt-PT" altLang="en-US" dirty="0" smtClean="0">
                <a:solidFill>
                  <a:schemeClr val="accent5"/>
                </a:solidFill>
              </a:rPr>
              <a:t>algoritmo de escalonamento</a:t>
            </a:r>
          </a:p>
          <a:p>
            <a:pPr lvl="1"/>
            <a:r>
              <a:rPr lang="pt-PT" altLang="en-US" dirty="0" smtClean="0"/>
              <a:t>Após a escolha, o </a:t>
            </a:r>
            <a:r>
              <a:rPr lang="pt-PT" altLang="en-US" dirty="0" smtClean="0">
                <a:solidFill>
                  <a:schemeClr val="accent5"/>
                </a:solidFill>
              </a:rPr>
              <a:t>despacho</a:t>
            </a:r>
            <a:r>
              <a:rPr lang="pt-PT" altLang="en-US" dirty="0" smtClean="0">
                <a:solidFill>
                  <a:schemeClr val="accent1"/>
                </a:solidFill>
              </a:rPr>
              <a:t> </a:t>
            </a:r>
            <a:r>
              <a:rPr lang="pt-PT" altLang="en-US" dirty="0" smtClean="0"/>
              <a:t>encarrega-se de colocar o processo em execução.</a:t>
            </a:r>
            <a:endParaRPr lang="pt-PT" alt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34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180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Escalonamento</a:t>
            </a:r>
            <a:endParaRPr lang="en-US" dirty="0" smtClean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PT" altLang="en-US" dirty="0" err="1" smtClean="0"/>
              <a:t>Objectivos</a:t>
            </a:r>
            <a:r>
              <a:rPr lang="pt-PT" altLang="en-US" dirty="0" smtClean="0"/>
              <a:t> gerais do escalonamento</a:t>
            </a:r>
          </a:p>
          <a:p>
            <a:pPr lvl="1"/>
            <a:r>
              <a:rPr lang="pt-PT" altLang="en-US" dirty="0" smtClean="0">
                <a:solidFill>
                  <a:schemeClr val="accent1"/>
                </a:solidFill>
              </a:rPr>
              <a:t>Justiça </a:t>
            </a:r>
            <a:r>
              <a:rPr lang="pt-PT" altLang="en-US" dirty="0" smtClean="0"/>
              <a:t>– garantir que todos os processos terão direito a uma fatia justa de tempo de CPU</a:t>
            </a:r>
          </a:p>
          <a:p>
            <a:pPr lvl="1"/>
            <a:r>
              <a:rPr lang="pt-PT" altLang="en-US" dirty="0" smtClean="0">
                <a:solidFill>
                  <a:schemeClr val="accent1"/>
                </a:solidFill>
              </a:rPr>
              <a:t>Equilíbrio </a:t>
            </a:r>
            <a:r>
              <a:rPr lang="pt-PT" altLang="en-US" dirty="0" smtClean="0"/>
              <a:t>– manter os recursos do sistema com uma elevada taxa de ocupação, sempre que possível</a:t>
            </a:r>
          </a:p>
          <a:p>
            <a:pPr lvl="1"/>
            <a:r>
              <a:rPr lang="pt-PT" altLang="en-US" dirty="0" smtClean="0">
                <a:solidFill>
                  <a:schemeClr val="accent1"/>
                </a:solidFill>
              </a:rPr>
              <a:t>Prioridades </a:t>
            </a:r>
            <a:r>
              <a:rPr lang="pt-PT" altLang="en-US" dirty="0" smtClean="0"/>
              <a:t>– dar maior tempo de CPU aos processos com maior importância</a:t>
            </a:r>
          </a:p>
          <a:p>
            <a:r>
              <a:rPr lang="pt-PT" altLang="en-US" dirty="0" smtClean="0"/>
              <a:t>mas ... o projeto do </a:t>
            </a:r>
            <a:r>
              <a:rPr lang="pt-PT" altLang="en-US" dirty="0" err="1" smtClean="0">
                <a:solidFill>
                  <a:schemeClr val="accent1"/>
                </a:solidFill>
              </a:rPr>
              <a:t>escalonador</a:t>
            </a:r>
            <a:r>
              <a:rPr lang="pt-PT" altLang="en-US" dirty="0" smtClean="0">
                <a:solidFill>
                  <a:schemeClr val="accent1"/>
                </a:solidFill>
              </a:rPr>
              <a:t> </a:t>
            </a:r>
            <a:r>
              <a:rPr lang="pt-PT" altLang="en-US" dirty="0" smtClean="0"/>
              <a:t>deve ter em conta as características do sistema em causa</a:t>
            </a:r>
          </a:p>
          <a:p>
            <a:pPr lvl="1"/>
            <a:r>
              <a:rPr lang="pt-PT" altLang="en-US" dirty="0" smtClean="0"/>
              <a:t>Sistema em lotes (</a:t>
            </a:r>
            <a:r>
              <a:rPr lang="pt-PT" altLang="en-US" dirty="0" err="1" smtClean="0"/>
              <a:t>batch</a:t>
            </a:r>
            <a:r>
              <a:rPr lang="pt-PT" altLang="en-US" dirty="0" smtClean="0"/>
              <a:t>)</a:t>
            </a:r>
          </a:p>
          <a:p>
            <a:pPr lvl="1"/>
            <a:r>
              <a:rPr lang="pt-PT" altLang="en-US" dirty="0" smtClean="0"/>
              <a:t>Sistema interativo</a:t>
            </a:r>
          </a:p>
          <a:p>
            <a:pPr lvl="1"/>
            <a:r>
              <a:rPr lang="pt-PT" altLang="en-US" dirty="0" smtClean="0"/>
              <a:t>Sistema em tempo real</a:t>
            </a:r>
            <a:endParaRPr lang="pt-PT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35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9625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Escalonamento</a:t>
            </a:r>
            <a:endParaRPr lang="en-US" dirty="0" smtClean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altLang="en-US" dirty="0" err="1" smtClean="0"/>
              <a:t>Objectivos</a:t>
            </a:r>
            <a:r>
              <a:rPr lang="pt-PT" altLang="en-US" dirty="0" smtClean="0"/>
              <a:t> do escalonamento</a:t>
            </a:r>
          </a:p>
          <a:p>
            <a:pPr lvl="1"/>
            <a:r>
              <a:rPr lang="pt-PT" altLang="en-US" dirty="0" smtClean="0"/>
              <a:t>Sistemas </a:t>
            </a:r>
            <a:r>
              <a:rPr lang="pt-PT" altLang="en-US" dirty="0" err="1" smtClean="0"/>
              <a:t>Batch</a:t>
            </a:r>
            <a:endParaRPr lang="pt-PT" altLang="en-US" dirty="0" smtClean="0"/>
          </a:p>
          <a:p>
            <a:pPr lvl="2"/>
            <a:r>
              <a:rPr lang="pt-PT" altLang="en-US" dirty="0" smtClean="0"/>
              <a:t>Maximizar </a:t>
            </a:r>
            <a:r>
              <a:rPr lang="pt-PT" altLang="en-US" dirty="0" smtClean="0">
                <a:solidFill>
                  <a:schemeClr val="accent1"/>
                </a:solidFill>
              </a:rPr>
              <a:t>nº de processos concluídos </a:t>
            </a:r>
            <a:r>
              <a:rPr lang="pt-PT" altLang="en-US" dirty="0" smtClean="0"/>
              <a:t>por unidade tempo (</a:t>
            </a:r>
            <a:r>
              <a:rPr lang="pt-PT" altLang="en-US" dirty="0" err="1" smtClean="0"/>
              <a:t>throughput</a:t>
            </a:r>
            <a:r>
              <a:rPr lang="pt-PT" altLang="en-US" dirty="0" smtClean="0"/>
              <a:t>)</a:t>
            </a:r>
          </a:p>
          <a:p>
            <a:pPr lvl="2"/>
            <a:r>
              <a:rPr lang="pt-PT" altLang="en-US" dirty="0" smtClean="0"/>
              <a:t>Maximizar a </a:t>
            </a:r>
            <a:r>
              <a:rPr lang="pt-PT" altLang="en-US" dirty="0" smtClean="0">
                <a:solidFill>
                  <a:schemeClr val="accent1"/>
                </a:solidFill>
              </a:rPr>
              <a:t>taxa de utilização do CPU </a:t>
            </a:r>
            <a:r>
              <a:rPr lang="pt-PT" altLang="en-US" dirty="0" smtClean="0"/>
              <a:t>em processamento útil</a:t>
            </a:r>
          </a:p>
          <a:p>
            <a:pPr lvl="2"/>
            <a:r>
              <a:rPr lang="pt-PT" altLang="en-US" dirty="0" smtClean="0"/>
              <a:t>Minimizar o tempo entre a submissão e terminação</a:t>
            </a:r>
          </a:p>
          <a:p>
            <a:pPr lvl="1"/>
            <a:r>
              <a:rPr lang="pt-PT" altLang="en-US" dirty="0" smtClean="0"/>
              <a:t>Sistemas interativos</a:t>
            </a:r>
          </a:p>
          <a:p>
            <a:pPr lvl="2"/>
            <a:r>
              <a:rPr lang="pt-PT" altLang="en-US" dirty="0" smtClean="0"/>
              <a:t>Minimizar o </a:t>
            </a:r>
            <a:r>
              <a:rPr lang="pt-PT" altLang="en-US" dirty="0" smtClean="0">
                <a:solidFill>
                  <a:schemeClr val="accent1"/>
                </a:solidFill>
              </a:rPr>
              <a:t>tempo de resposta</a:t>
            </a:r>
          </a:p>
          <a:p>
            <a:pPr lvl="2"/>
            <a:r>
              <a:rPr lang="pt-PT" altLang="en-US" dirty="0" smtClean="0">
                <a:solidFill>
                  <a:schemeClr val="accent1"/>
                </a:solidFill>
              </a:rPr>
              <a:t>Proporcionalidade </a:t>
            </a:r>
            <a:r>
              <a:rPr lang="pt-PT" altLang="en-US" dirty="0" smtClean="0"/>
              <a:t>– satisfazer espectativas dos utilizadores</a:t>
            </a:r>
          </a:p>
          <a:p>
            <a:pPr lvl="2"/>
            <a:r>
              <a:rPr lang="pt-PT" altLang="en-US" dirty="0" smtClean="0">
                <a:solidFill>
                  <a:schemeClr val="accent1"/>
                </a:solidFill>
              </a:rPr>
              <a:t>Prioridades </a:t>
            </a:r>
            <a:r>
              <a:rPr lang="pt-PT" altLang="en-US" dirty="0" smtClean="0"/>
              <a:t>– dar maior tempo de CPU aos processos com maior importância</a:t>
            </a:r>
          </a:p>
          <a:p>
            <a:pPr lvl="1"/>
            <a:r>
              <a:rPr lang="pt-PT" altLang="en-US" dirty="0" smtClean="0"/>
              <a:t>Sistemas real-time</a:t>
            </a:r>
          </a:p>
          <a:p>
            <a:pPr lvl="2"/>
            <a:r>
              <a:rPr lang="pt-PT" altLang="en-US" dirty="0" smtClean="0"/>
              <a:t>Cumprir os deadlines</a:t>
            </a:r>
          </a:p>
          <a:p>
            <a:pPr lvl="2"/>
            <a:r>
              <a:rPr lang="pt-PT" altLang="en-US" dirty="0" smtClean="0"/>
              <a:t>Previsibilidade – um mesmo programa deve ser corretamente executado, independentemente da carga do sistema</a:t>
            </a:r>
          </a:p>
        </p:txBody>
      </p:sp>
      <p:sp>
        <p:nvSpPr>
          <p:cNvPr id="8" name="Rectangle 7"/>
          <p:cNvSpPr/>
          <p:nvPr/>
        </p:nvSpPr>
        <p:spPr>
          <a:xfrm>
            <a:off x="4363490" y="5897325"/>
            <a:ext cx="5011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Mas ... </a:t>
            </a:r>
            <a:r>
              <a:rPr lang="en-US" dirty="0" err="1">
                <a:solidFill>
                  <a:schemeClr val="accent1"/>
                </a:solidFill>
              </a:rPr>
              <a:t>alguns</a:t>
            </a:r>
            <a:r>
              <a:rPr lang="en-US" dirty="0">
                <a:solidFill>
                  <a:schemeClr val="accent1"/>
                </a:solidFill>
              </a:rPr>
              <a:t> dos </a:t>
            </a:r>
            <a:r>
              <a:rPr lang="en-US" dirty="0" err="1">
                <a:solidFill>
                  <a:schemeClr val="accent1"/>
                </a:solidFill>
              </a:rPr>
              <a:t>objetivos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são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contraditórios</a:t>
            </a:r>
            <a:r>
              <a:rPr lang="en-US" dirty="0">
                <a:solidFill>
                  <a:schemeClr val="accent1"/>
                </a:solidFill>
              </a:rPr>
              <a:t>!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36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34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Escalonamento</a:t>
            </a:r>
            <a:endParaRPr lang="en-US" dirty="0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smtClean="0"/>
              <a:t>Comportamento dos processos</a:t>
            </a:r>
          </a:p>
          <a:p>
            <a:pPr lvl="1"/>
            <a:r>
              <a:rPr lang="pt-PT" altLang="en-US" dirty="0" smtClean="0"/>
              <a:t>I/O-</a:t>
            </a:r>
            <a:r>
              <a:rPr lang="pt-PT" altLang="en-US" dirty="0" err="1" smtClean="0"/>
              <a:t>bound</a:t>
            </a:r>
            <a:endParaRPr lang="pt-PT" altLang="en-US" dirty="0" smtClean="0"/>
          </a:p>
          <a:p>
            <a:pPr marL="540000" lvl="2" indent="0">
              <a:buNone/>
            </a:pPr>
            <a:r>
              <a:rPr lang="pt-PT" altLang="en-US" dirty="0" smtClean="0"/>
              <a:t>Processo caracterizado por uma taxa elevada de operações I/O face à utilização do CPU</a:t>
            </a:r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r>
              <a:rPr lang="pt-PT" altLang="en-US" dirty="0" smtClean="0"/>
              <a:t>Compute-</a:t>
            </a:r>
            <a:r>
              <a:rPr lang="pt-PT" altLang="en-US" dirty="0" err="1" smtClean="0"/>
              <a:t>bound</a:t>
            </a:r>
            <a:endParaRPr lang="pt-PT" altLang="en-US" dirty="0" smtClean="0"/>
          </a:p>
          <a:p>
            <a:pPr marL="540000" lvl="2" indent="0">
              <a:buNone/>
            </a:pPr>
            <a:r>
              <a:rPr lang="pt-PT" altLang="en-US" dirty="0" smtClean="0"/>
              <a:t>Processo caracterizado por uma taxa elevada de utilização do CPU face a operações de I/O</a:t>
            </a:r>
          </a:p>
        </p:txBody>
      </p:sp>
      <p:grpSp>
        <p:nvGrpSpPr>
          <p:cNvPr id="44036" name="Group 32"/>
          <p:cNvGrpSpPr>
            <a:grpSpLocks/>
          </p:cNvGrpSpPr>
          <p:nvPr/>
        </p:nvGrpSpPr>
        <p:grpSpPr bwMode="auto">
          <a:xfrm>
            <a:off x="4267200" y="3356492"/>
            <a:ext cx="6705600" cy="152400"/>
            <a:chOff x="672" y="2448"/>
            <a:chExt cx="4224" cy="96"/>
          </a:xfrm>
          <a:solidFill>
            <a:schemeClr val="accent2"/>
          </a:solidFill>
        </p:grpSpPr>
        <p:sp>
          <p:nvSpPr>
            <p:cNvPr id="84996" name="Rectangle 4"/>
            <p:cNvSpPr>
              <a:spLocks noChangeArrowheads="1"/>
            </p:cNvSpPr>
            <p:nvPr/>
          </p:nvSpPr>
          <p:spPr bwMode="auto">
            <a:xfrm>
              <a:off x="672" y="2448"/>
              <a:ext cx="144" cy="9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4997" name="Line 5"/>
            <p:cNvSpPr>
              <a:spLocks noChangeShapeType="1"/>
            </p:cNvSpPr>
            <p:nvPr/>
          </p:nvSpPr>
          <p:spPr bwMode="auto">
            <a:xfrm>
              <a:off x="816" y="2496"/>
              <a:ext cx="43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4998" name="Rectangle 6"/>
            <p:cNvSpPr>
              <a:spLocks noChangeArrowheads="1"/>
            </p:cNvSpPr>
            <p:nvPr/>
          </p:nvSpPr>
          <p:spPr bwMode="auto">
            <a:xfrm>
              <a:off x="1248" y="2448"/>
              <a:ext cx="48" cy="9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4999" name="Line 7"/>
            <p:cNvSpPr>
              <a:spLocks noChangeShapeType="1"/>
            </p:cNvSpPr>
            <p:nvPr/>
          </p:nvSpPr>
          <p:spPr bwMode="auto">
            <a:xfrm>
              <a:off x="1296" y="2496"/>
              <a:ext cx="288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5000" name="Rectangle 8"/>
            <p:cNvSpPr>
              <a:spLocks noChangeArrowheads="1"/>
            </p:cNvSpPr>
            <p:nvPr/>
          </p:nvSpPr>
          <p:spPr bwMode="auto">
            <a:xfrm>
              <a:off x="1584" y="2448"/>
              <a:ext cx="144" cy="9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5003" name="Line 11"/>
            <p:cNvSpPr>
              <a:spLocks noChangeShapeType="1"/>
            </p:cNvSpPr>
            <p:nvPr/>
          </p:nvSpPr>
          <p:spPr bwMode="auto">
            <a:xfrm>
              <a:off x="1728" y="2496"/>
              <a:ext cx="43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5005" name="Rectangle 13"/>
            <p:cNvSpPr>
              <a:spLocks noChangeArrowheads="1"/>
            </p:cNvSpPr>
            <p:nvPr/>
          </p:nvSpPr>
          <p:spPr bwMode="auto">
            <a:xfrm>
              <a:off x="2160" y="2448"/>
              <a:ext cx="144" cy="9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5007" name="Line 15"/>
            <p:cNvSpPr>
              <a:spLocks noChangeShapeType="1"/>
            </p:cNvSpPr>
            <p:nvPr/>
          </p:nvSpPr>
          <p:spPr bwMode="auto">
            <a:xfrm>
              <a:off x="2304" y="2496"/>
              <a:ext cx="43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5013" name="Rectangle 21"/>
            <p:cNvSpPr>
              <a:spLocks noChangeArrowheads="1"/>
            </p:cNvSpPr>
            <p:nvPr/>
          </p:nvSpPr>
          <p:spPr bwMode="auto">
            <a:xfrm>
              <a:off x="2736" y="2448"/>
              <a:ext cx="144" cy="9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5014" name="Line 22"/>
            <p:cNvSpPr>
              <a:spLocks noChangeShapeType="1"/>
            </p:cNvSpPr>
            <p:nvPr/>
          </p:nvSpPr>
          <p:spPr bwMode="auto">
            <a:xfrm>
              <a:off x="2880" y="2496"/>
              <a:ext cx="43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5015" name="Rectangle 23"/>
            <p:cNvSpPr>
              <a:spLocks noChangeArrowheads="1"/>
            </p:cNvSpPr>
            <p:nvPr/>
          </p:nvSpPr>
          <p:spPr bwMode="auto">
            <a:xfrm>
              <a:off x="3312" y="2448"/>
              <a:ext cx="48" cy="9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5016" name="Line 24"/>
            <p:cNvSpPr>
              <a:spLocks noChangeShapeType="1"/>
            </p:cNvSpPr>
            <p:nvPr/>
          </p:nvSpPr>
          <p:spPr bwMode="auto">
            <a:xfrm>
              <a:off x="3360" y="2496"/>
              <a:ext cx="288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5017" name="Rectangle 25"/>
            <p:cNvSpPr>
              <a:spLocks noChangeArrowheads="1"/>
            </p:cNvSpPr>
            <p:nvPr/>
          </p:nvSpPr>
          <p:spPr bwMode="auto">
            <a:xfrm>
              <a:off x="3648" y="2448"/>
              <a:ext cx="144" cy="9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5018" name="Line 26"/>
            <p:cNvSpPr>
              <a:spLocks noChangeShapeType="1"/>
            </p:cNvSpPr>
            <p:nvPr/>
          </p:nvSpPr>
          <p:spPr bwMode="auto">
            <a:xfrm>
              <a:off x="3792" y="2496"/>
              <a:ext cx="43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5019" name="Rectangle 27"/>
            <p:cNvSpPr>
              <a:spLocks noChangeArrowheads="1"/>
            </p:cNvSpPr>
            <p:nvPr/>
          </p:nvSpPr>
          <p:spPr bwMode="auto">
            <a:xfrm>
              <a:off x="4224" y="2448"/>
              <a:ext cx="144" cy="9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5020" name="Line 28"/>
            <p:cNvSpPr>
              <a:spLocks noChangeShapeType="1"/>
            </p:cNvSpPr>
            <p:nvPr/>
          </p:nvSpPr>
          <p:spPr bwMode="auto">
            <a:xfrm>
              <a:off x="4368" y="2496"/>
              <a:ext cx="528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grpSp>
        <p:nvGrpSpPr>
          <p:cNvPr id="44037" name="Group 33"/>
          <p:cNvGrpSpPr>
            <a:grpSpLocks/>
          </p:cNvGrpSpPr>
          <p:nvPr/>
        </p:nvGrpSpPr>
        <p:grpSpPr bwMode="auto">
          <a:xfrm>
            <a:off x="4267200" y="5459413"/>
            <a:ext cx="6705600" cy="152400"/>
            <a:chOff x="672" y="3120"/>
            <a:chExt cx="4224" cy="96"/>
          </a:xfrm>
          <a:solidFill>
            <a:schemeClr val="accent2"/>
          </a:solidFill>
        </p:grpSpPr>
        <p:sp>
          <p:nvSpPr>
            <p:cNvPr id="85008" name="Rectangle 16"/>
            <p:cNvSpPr>
              <a:spLocks noChangeArrowheads="1"/>
            </p:cNvSpPr>
            <p:nvPr/>
          </p:nvSpPr>
          <p:spPr bwMode="auto">
            <a:xfrm>
              <a:off x="672" y="3120"/>
              <a:ext cx="1680" cy="9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5009" name="Line 17"/>
            <p:cNvSpPr>
              <a:spLocks noChangeShapeType="1"/>
            </p:cNvSpPr>
            <p:nvPr/>
          </p:nvSpPr>
          <p:spPr bwMode="auto">
            <a:xfrm>
              <a:off x="2352" y="3168"/>
              <a:ext cx="14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5010" name="Rectangle 18"/>
            <p:cNvSpPr>
              <a:spLocks noChangeArrowheads="1"/>
            </p:cNvSpPr>
            <p:nvPr/>
          </p:nvSpPr>
          <p:spPr bwMode="auto">
            <a:xfrm>
              <a:off x="2496" y="3120"/>
              <a:ext cx="1152" cy="9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5012" name="Line 20"/>
            <p:cNvSpPr>
              <a:spLocks noChangeShapeType="1"/>
            </p:cNvSpPr>
            <p:nvPr/>
          </p:nvSpPr>
          <p:spPr bwMode="auto">
            <a:xfrm>
              <a:off x="3648" y="3168"/>
              <a:ext cx="288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5021" name="Rectangle 29"/>
            <p:cNvSpPr>
              <a:spLocks noChangeArrowheads="1"/>
            </p:cNvSpPr>
            <p:nvPr/>
          </p:nvSpPr>
          <p:spPr bwMode="auto">
            <a:xfrm>
              <a:off x="3936" y="3120"/>
              <a:ext cx="768" cy="9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5023" name="Line 31"/>
            <p:cNvSpPr>
              <a:spLocks noChangeShapeType="1"/>
            </p:cNvSpPr>
            <p:nvPr/>
          </p:nvSpPr>
          <p:spPr bwMode="auto">
            <a:xfrm flipV="1">
              <a:off x="4704" y="3168"/>
              <a:ext cx="19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sp>
        <p:nvSpPr>
          <p:cNvPr id="85026" name="Line 34"/>
          <p:cNvSpPr>
            <a:spLocks noChangeShapeType="1"/>
          </p:cNvSpPr>
          <p:nvPr/>
        </p:nvSpPr>
        <p:spPr bwMode="auto">
          <a:xfrm flipV="1">
            <a:off x="4114800" y="3508892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85027" name="Line 35"/>
          <p:cNvSpPr>
            <a:spLocks noChangeShapeType="1"/>
          </p:cNvSpPr>
          <p:nvPr/>
        </p:nvSpPr>
        <p:spPr bwMode="auto">
          <a:xfrm flipH="1" flipV="1">
            <a:off x="4953000" y="3508892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85028" name="Text Box 36"/>
          <p:cNvSpPr txBox="1">
            <a:spLocks noChangeArrowheads="1"/>
          </p:cNvSpPr>
          <p:nvPr/>
        </p:nvSpPr>
        <p:spPr bwMode="auto">
          <a:xfrm>
            <a:off x="3657600" y="3737492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sz="1600">
                <a:ea typeface="ＭＳ Ｐゴシック" charset="0"/>
              </a:rPr>
              <a:t>CPU</a:t>
            </a:r>
            <a:endParaRPr lang="en-US" sz="1600">
              <a:ea typeface="ＭＳ Ｐゴシック" charset="0"/>
            </a:endParaRPr>
          </a:p>
        </p:txBody>
      </p:sp>
      <p:sp>
        <p:nvSpPr>
          <p:cNvPr id="85029" name="Text Box 37"/>
          <p:cNvSpPr txBox="1">
            <a:spLocks noChangeArrowheads="1"/>
          </p:cNvSpPr>
          <p:nvPr/>
        </p:nvSpPr>
        <p:spPr bwMode="auto">
          <a:xfrm>
            <a:off x="5181600" y="3737492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sz="1600">
                <a:ea typeface="ＭＳ Ｐゴシック" charset="0"/>
              </a:rPr>
              <a:t>I/O</a:t>
            </a:r>
            <a:endParaRPr lang="en-US" sz="1600">
              <a:ea typeface="ＭＳ Ｐゴシック" charset="0"/>
            </a:endParaRPr>
          </a:p>
        </p:txBody>
      </p:sp>
      <p:sp>
        <p:nvSpPr>
          <p:cNvPr id="85030" name="Line 38"/>
          <p:cNvSpPr>
            <a:spLocks noChangeShapeType="1"/>
          </p:cNvSpPr>
          <p:nvPr/>
        </p:nvSpPr>
        <p:spPr bwMode="auto">
          <a:xfrm flipV="1">
            <a:off x="5029200" y="5611813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85031" name="Line 39"/>
          <p:cNvSpPr>
            <a:spLocks noChangeShapeType="1"/>
          </p:cNvSpPr>
          <p:nvPr/>
        </p:nvSpPr>
        <p:spPr bwMode="auto">
          <a:xfrm flipH="1" flipV="1">
            <a:off x="7086600" y="5611813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85032" name="Text Box 40"/>
          <p:cNvSpPr txBox="1">
            <a:spLocks noChangeArrowheads="1"/>
          </p:cNvSpPr>
          <p:nvPr/>
        </p:nvSpPr>
        <p:spPr bwMode="auto">
          <a:xfrm>
            <a:off x="4572000" y="5840413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sz="1600">
                <a:ea typeface="ＭＳ Ｐゴシック" charset="0"/>
              </a:rPr>
              <a:t>CPU</a:t>
            </a:r>
            <a:endParaRPr lang="en-US" sz="1600">
              <a:ea typeface="ＭＳ Ｐゴシック" charset="0"/>
            </a:endParaRPr>
          </a:p>
        </p:txBody>
      </p:sp>
      <p:sp>
        <p:nvSpPr>
          <p:cNvPr id="85033" name="Text Box 41"/>
          <p:cNvSpPr txBox="1">
            <a:spLocks noChangeArrowheads="1"/>
          </p:cNvSpPr>
          <p:nvPr/>
        </p:nvSpPr>
        <p:spPr bwMode="auto">
          <a:xfrm>
            <a:off x="7315200" y="5840413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sz="1600">
                <a:ea typeface="ＭＳ Ｐゴシック" charset="0"/>
              </a:rPr>
              <a:t>I/O</a:t>
            </a:r>
            <a:endParaRPr lang="en-US" sz="1600">
              <a:ea typeface="ＭＳ Ｐゴシック" charset="0"/>
            </a:endParaRPr>
          </a:p>
        </p:txBody>
      </p:sp>
      <p:grpSp>
        <p:nvGrpSpPr>
          <p:cNvPr id="44046" name="Group 45"/>
          <p:cNvGrpSpPr>
            <a:grpSpLocks/>
          </p:cNvGrpSpPr>
          <p:nvPr/>
        </p:nvGrpSpPr>
        <p:grpSpPr bwMode="auto">
          <a:xfrm>
            <a:off x="9829800" y="3585092"/>
            <a:ext cx="1143000" cy="381000"/>
            <a:chOff x="3600" y="2400"/>
            <a:chExt cx="720" cy="240"/>
          </a:xfrm>
        </p:grpSpPr>
        <p:sp>
          <p:nvSpPr>
            <p:cNvPr id="85035" name="Line 43"/>
            <p:cNvSpPr>
              <a:spLocks noChangeShapeType="1"/>
            </p:cNvSpPr>
            <p:nvPr/>
          </p:nvSpPr>
          <p:spPr bwMode="auto">
            <a:xfrm>
              <a:off x="3600" y="264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5036" name="Text Box 44"/>
            <p:cNvSpPr txBox="1">
              <a:spLocks noChangeArrowheads="1"/>
            </p:cNvSpPr>
            <p:nvPr/>
          </p:nvSpPr>
          <p:spPr bwMode="auto">
            <a:xfrm>
              <a:off x="3600" y="2400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>
                  <a:ea typeface="ＭＳ Ｐゴシック" charset="0"/>
                </a:rPr>
                <a:t>tempo</a:t>
              </a:r>
              <a:endParaRPr lang="en-US">
                <a:ea typeface="ＭＳ Ｐゴシック" charset="0"/>
              </a:endParaRPr>
            </a:p>
          </p:txBody>
        </p:sp>
      </p:grpSp>
      <p:grpSp>
        <p:nvGrpSpPr>
          <p:cNvPr id="44047" name="Group 46"/>
          <p:cNvGrpSpPr>
            <a:grpSpLocks/>
          </p:cNvGrpSpPr>
          <p:nvPr/>
        </p:nvGrpSpPr>
        <p:grpSpPr bwMode="auto">
          <a:xfrm>
            <a:off x="9906000" y="5688013"/>
            <a:ext cx="1143000" cy="381000"/>
            <a:chOff x="3600" y="2400"/>
            <a:chExt cx="720" cy="240"/>
          </a:xfrm>
        </p:grpSpPr>
        <p:sp>
          <p:nvSpPr>
            <p:cNvPr id="85039" name="Line 47"/>
            <p:cNvSpPr>
              <a:spLocks noChangeShapeType="1"/>
            </p:cNvSpPr>
            <p:nvPr/>
          </p:nvSpPr>
          <p:spPr bwMode="auto">
            <a:xfrm>
              <a:off x="3600" y="264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85040" name="Text Box 48"/>
            <p:cNvSpPr txBox="1">
              <a:spLocks noChangeArrowheads="1"/>
            </p:cNvSpPr>
            <p:nvPr/>
          </p:nvSpPr>
          <p:spPr bwMode="auto">
            <a:xfrm>
              <a:off x="3600" y="2400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>
                  <a:ea typeface="ＭＳ Ｐゴシック" charset="0"/>
                </a:rPr>
                <a:t>tempo</a:t>
              </a:r>
              <a:endParaRPr lang="en-US">
                <a:ea typeface="ＭＳ Ｐゴシック" charset="0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37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1218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Algoritmos de escalonamento </a:t>
            </a:r>
            <a:endParaRPr lang="en-US" dirty="0" smtClean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smtClean="0"/>
              <a:t>First-come, first-served (ou FIFO)</a:t>
            </a:r>
          </a:p>
          <a:p>
            <a:pPr lvl="1"/>
            <a:r>
              <a:rPr lang="pt-PT" altLang="en-US" smtClean="0"/>
              <a:t>O CPU é atribuído aos processos pela sua ordem de chegada</a:t>
            </a:r>
          </a:p>
          <a:p>
            <a:pPr lvl="1"/>
            <a:r>
              <a:rPr lang="pt-PT" altLang="en-US" smtClean="0"/>
              <a:t>Cada processo monopoliza o CPU até terminar, ou até bloquear numa operação de I/O</a:t>
            </a:r>
          </a:p>
          <a:p>
            <a:pPr lvl="1"/>
            <a:endParaRPr lang="pt-PT" altLang="en-US" smtClean="0"/>
          </a:p>
          <a:p>
            <a:pPr lvl="1"/>
            <a:r>
              <a:rPr lang="pt-PT" altLang="en-US" smtClean="0"/>
              <a:t>Características:</a:t>
            </a:r>
          </a:p>
          <a:p>
            <a:pPr lvl="2"/>
            <a:r>
              <a:rPr lang="pt-PT" altLang="en-US" smtClean="0"/>
              <a:t>Algoritmo muito simples</a:t>
            </a:r>
          </a:p>
          <a:p>
            <a:pPr lvl="2"/>
            <a:r>
              <a:rPr lang="pt-PT" altLang="en-US" smtClean="0"/>
              <a:t>Não é aplicável para processamento interativo, mas pode ser utilizado em conjunto com outros algoritmos</a:t>
            </a:r>
          </a:p>
          <a:p>
            <a:pPr lvl="2"/>
            <a:r>
              <a:rPr lang="pt-PT" altLang="en-US" smtClean="0"/>
              <a:t>Utilizado em sistemas batch</a:t>
            </a:r>
            <a:endParaRPr lang="pt-PT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38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7042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Algoritmos de escalonamento </a:t>
            </a:r>
            <a:endParaRPr lang="en-US" dirty="0" smtClean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smtClean="0"/>
              <a:t>Round-</a:t>
            </a:r>
            <a:r>
              <a:rPr lang="pt-PT" altLang="en-US" dirty="0" err="1" smtClean="0"/>
              <a:t>robin</a:t>
            </a:r>
            <a:endParaRPr lang="pt-PT" altLang="en-US" dirty="0" smtClean="0"/>
          </a:p>
          <a:p>
            <a:pPr lvl="1"/>
            <a:r>
              <a:rPr lang="pt-PT" altLang="en-US" dirty="0" smtClean="0"/>
              <a:t>Cada processo tem direito a um certo tempo de CPU – o quantum – ou time-</a:t>
            </a:r>
            <a:r>
              <a:rPr lang="pt-PT" altLang="en-US" dirty="0" err="1" smtClean="0"/>
              <a:t>slice</a:t>
            </a:r>
            <a:endParaRPr lang="pt-PT" altLang="en-US" dirty="0" smtClean="0"/>
          </a:p>
          <a:p>
            <a:pPr lvl="1"/>
            <a:r>
              <a:rPr lang="pt-PT" altLang="en-US" dirty="0" smtClean="0"/>
              <a:t>Após o fim do quantum é colocado no fim da fila dos processos executáveis</a:t>
            </a:r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r>
              <a:rPr lang="pt-PT" altLang="en-US" dirty="0" smtClean="0"/>
              <a:t>Características</a:t>
            </a:r>
          </a:p>
          <a:p>
            <a:pPr lvl="2"/>
            <a:r>
              <a:rPr lang="pt-PT" altLang="en-US" dirty="0" smtClean="0"/>
              <a:t>Trata todos os processos de modo igual</a:t>
            </a:r>
          </a:p>
          <a:p>
            <a:pPr lvl="2"/>
            <a:r>
              <a:rPr lang="pt-PT" altLang="en-US" dirty="0" smtClean="0"/>
              <a:t>Permite interatividade</a:t>
            </a:r>
          </a:p>
          <a:p>
            <a:pPr lvl="2"/>
            <a:r>
              <a:rPr lang="pt-PT" altLang="en-US" dirty="0" smtClean="0"/>
              <a:t>Utilizado em conjunto com outros algoritmos</a:t>
            </a:r>
            <a:endParaRPr lang="en-US" altLang="en-US" dirty="0"/>
          </a:p>
        </p:txBody>
      </p:sp>
      <p:grpSp>
        <p:nvGrpSpPr>
          <p:cNvPr id="47108" name="Group 20"/>
          <p:cNvGrpSpPr>
            <a:grpSpLocks/>
          </p:cNvGrpSpPr>
          <p:nvPr/>
        </p:nvGrpSpPr>
        <p:grpSpPr bwMode="auto">
          <a:xfrm>
            <a:off x="7555926" y="3278529"/>
            <a:ext cx="3124200" cy="609600"/>
            <a:chOff x="2784" y="2832"/>
            <a:chExt cx="2304" cy="624"/>
          </a:xfrm>
          <a:solidFill>
            <a:schemeClr val="bg2"/>
          </a:solidFill>
        </p:grpSpPr>
        <p:sp>
          <p:nvSpPr>
            <p:cNvPr id="139270" name="Rectangle 6"/>
            <p:cNvSpPr>
              <a:spLocks noChangeArrowheads="1"/>
            </p:cNvSpPr>
            <p:nvPr/>
          </p:nvSpPr>
          <p:spPr bwMode="auto">
            <a:xfrm>
              <a:off x="3120" y="2977"/>
              <a:ext cx="33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>
                  <a:ea typeface="ＭＳ Ｐゴシック" charset="0"/>
                </a:rPr>
                <a:t>C</a:t>
              </a:r>
              <a:endParaRPr lang="en-US" sz="2000">
                <a:ea typeface="ＭＳ Ｐゴシック" charset="0"/>
              </a:endParaRPr>
            </a:p>
          </p:txBody>
        </p:sp>
        <p:sp>
          <p:nvSpPr>
            <p:cNvPr id="139271" name="Rectangle 7"/>
            <p:cNvSpPr>
              <a:spLocks noChangeArrowheads="1"/>
            </p:cNvSpPr>
            <p:nvPr/>
          </p:nvSpPr>
          <p:spPr bwMode="auto">
            <a:xfrm>
              <a:off x="2784" y="2977"/>
              <a:ext cx="33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>
                  <a:ea typeface="ＭＳ Ｐゴシック" charset="0"/>
                </a:rPr>
                <a:t>D</a:t>
              </a:r>
              <a:endParaRPr lang="en-US" sz="2000">
                <a:ea typeface="ＭＳ Ｐゴシック" charset="0"/>
              </a:endParaRPr>
            </a:p>
          </p:txBody>
        </p:sp>
        <p:sp>
          <p:nvSpPr>
            <p:cNvPr id="139272" name="Rectangle 8"/>
            <p:cNvSpPr>
              <a:spLocks noChangeArrowheads="1"/>
            </p:cNvSpPr>
            <p:nvPr/>
          </p:nvSpPr>
          <p:spPr bwMode="auto">
            <a:xfrm>
              <a:off x="3456" y="2977"/>
              <a:ext cx="33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>
                  <a:ea typeface="ＭＳ Ｐゴシック" charset="0"/>
                </a:rPr>
                <a:t>B</a:t>
              </a:r>
              <a:endParaRPr lang="en-US" sz="2000">
                <a:ea typeface="ＭＳ Ｐゴシック" charset="0"/>
              </a:endParaRPr>
            </a:p>
          </p:txBody>
        </p:sp>
        <p:sp>
          <p:nvSpPr>
            <p:cNvPr id="139273" name="Rectangle 9"/>
            <p:cNvSpPr>
              <a:spLocks noChangeArrowheads="1"/>
            </p:cNvSpPr>
            <p:nvPr/>
          </p:nvSpPr>
          <p:spPr bwMode="auto">
            <a:xfrm>
              <a:off x="3792" y="2977"/>
              <a:ext cx="33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>
                  <a:ea typeface="ＭＳ Ｐゴシック" charset="0"/>
                </a:rPr>
                <a:t>A</a:t>
              </a:r>
              <a:endParaRPr lang="en-US" sz="2000">
                <a:ea typeface="ＭＳ Ｐゴシック" charset="0"/>
              </a:endParaRPr>
            </a:p>
          </p:txBody>
        </p:sp>
        <p:sp>
          <p:nvSpPr>
            <p:cNvPr id="139274" name="Rectangle 10"/>
            <p:cNvSpPr>
              <a:spLocks noChangeArrowheads="1"/>
            </p:cNvSpPr>
            <p:nvPr/>
          </p:nvSpPr>
          <p:spPr bwMode="auto">
            <a:xfrm>
              <a:off x="4320" y="2832"/>
              <a:ext cx="768" cy="62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 b="1">
                  <a:ea typeface="ＭＳ Ｐゴシック" charset="0"/>
                </a:rPr>
                <a:t>CPU</a:t>
              </a:r>
              <a:endParaRPr lang="en-US" sz="2000" b="1">
                <a:ea typeface="ＭＳ Ｐゴシック" charset="0"/>
              </a:endParaRPr>
            </a:p>
          </p:txBody>
        </p:sp>
        <p:sp>
          <p:nvSpPr>
            <p:cNvPr id="139275" name="Line 11"/>
            <p:cNvSpPr>
              <a:spLocks noChangeShapeType="1"/>
            </p:cNvSpPr>
            <p:nvPr/>
          </p:nvSpPr>
          <p:spPr bwMode="auto">
            <a:xfrm>
              <a:off x="4176" y="3120"/>
              <a:ext cx="9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grpSp>
        <p:nvGrpSpPr>
          <p:cNvPr id="47109" name="Group 28"/>
          <p:cNvGrpSpPr>
            <a:grpSpLocks/>
          </p:cNvGrpSpPr>
          <p:nvPr/>
        </p:nvGrpSpPr>
        <p:grpSpPr bwMode="auto">
          <a:xfrm>
            <a:off x="7555926" y="4192929"/>
            <a:ext cx="3124200" cy="609600"/>
            <a:chOff x="2784" y="3936"/>
            <a:chExt cx="2304" cy="624"/>
          </a:xfrm>
          <a:solidFill>
            <a:schemeClr val="bg2"/>
          </a:solidFill>
        </p:grpSpPr>
        <p:sp>
          <p:nvSpPr>
            <p:cNvPr id="139276" name="Rectangle 12"/>
            <p:cNvSpPr>
              <a:spLocks noChangeArrowheads="1"/>
            </p:cNvSpPr>
            <p:nvPr/>
          </p:nvSpPr>
          <p:spPr bwMode="auto">
            <a:xfrm>
              <a:off x="3456" y="4081"/>
              <a:ext cx="33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>
                  <a:ea typeface="ＭＳ Ｐゴシック" charset="0"/>
                </a:rPr>
                <a:t>C</a:t>
              </a:r>
              <a:endParaRPr lang="en-US" sz="2000">
                <a:ea typeface="ＭＳ Ｐゴシック" charset="0"/>
              </a:endParaRPr>
            </a:p>
          </p:txBody>
        </p:sp>
        <p:sp>
          <p:nvSpPr>
            <p:cNvPr id="139277" name="Rectangle 13"/>
            <p:cNvSpPr>
              <a:spLocks noChangeArrowheads="1"/>
            </p:cNvSpPr>
            <p:nvPr/>
          </p:nvSpPr>
          <p:spPr bwMode="auto">
            <a:xfrm>
              <a:off x="3120" y="4081"/>
              <a:ext cx="33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>
                  <a:ea typeface="ＭＳ Ｐゴシック" charset="0"/>
                </a:rPr>
                <a:t>D</a:t>
              </a:r>
              <a:endParaRPr lang="en-US" sz="2000">
                <a:ea typeface="ＭＳ Ｐゴシック" charset="0"/>
              </a:endParaRPr>
            </a:p>
          </p:txBody>
        </p:sp>
        <p:sp>
          <p:nvSpPr>
            <p:cNvPr id="139278" name="Rectangle 14"/>
            <p:cNvSpPr>
              <a:spLocks noChangeArrowheads="1"/>
            </p:cNvSpPr>
            <p:nvPr/>
          </p:nvSpPr>
          <p:spPr bwMode="auto">
            <a:xfrm>
              <a:off x="3792" y="4081"/>
              <a:ext cx="33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>
                  <a:ea typeface="ＭＳ Ｐゴシック" charset="0"/>
                </a:rPr>
                <a:t>B</a:t>
              </a:r>
              <a:endParaRPr lang="en-US" sz="2000">
                <a:ea typeface="ＭＳ Ｐゴシック" charset="0"/>
              </a:endParaRPr>
            </a:p>
          </p:txBody>
        </p:sp>
        <p:sp>
          <p:nvSpPr>
            <p:cNvPr id="139279" name="Rectangle 15"/>
            <p:cNvSpPr>
              <a:spLocks noChangeArrowheads="1"/>
            </p:cNvSpPr>
            <p:nvPr/>
          </p:nvSpPr>
          <p:spPr bwMode="auto">
            <a:xfrm>
              <a:off x="2784" y="4081"/>
              <a:ext cx="336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>
                  <a:ea typeface="ＭＳ Ｐゴシック" charset="0"/>
                </a:rPr>
                <a:t>A</a:t>
              </a:r>
              <a:endParaRPr lang="en-US" sz="2000">
                <a:ea typeface="ＭＳ Ｐゴシック" charset="0"/>
              </a:endParaRPr>
            </a:p>
          </p:txBody>
        </p:sp>
        <p:sp>
          <p:nvSpPr>
            <p:cNvPr id="139280" name="Rectangle 16"/>
            <p:cNvSpPr>
              <a:spLocks noChangeArrowheads="1"/>
            </p:cNvSpPr>
            <p:nvPr/>
          </p:nvSpPr>
          <p:spPr bwMode="auto">
            <a:xfrm>
              <a:off x="4320" y="3936"/>
              <a:ext cx="768" cy="62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sz="2000" b="1">
                  <a:ea typeface="ＭＳ Ｐゴシック" charset="0"/>
                </a:rPr>
                <a:t>CPU</a:t>
              </a:r>
              <a:endParaRPr lang="en-US" sz="2000" b="1">
                <a:ea typeface="ＭＳ Ｐゴシック" charset="0"/>
              </a:endParaRPr>
            </a:p>
          </p:txBody>
        </p:sp>
        <p:sp>
          <p:nvSpPr>
            <p:cNvPr id="139281" name="Line 17"/>
            <p:cNvSpPr>
              <a:spLocks noChangeShapeType="1"/>
            </p:cNvSpPr>
            <p:nvPr/>
          </p:nvSpPr>
          <p:spPr bwMode="auto">
            <a:xfrm>
              <a:off x="4176" y="4224"/>
              <a:ext cx="9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sp>
        <p:nvSpPr>
          <p:cNvPr id="139283" name="Text Box 19"/>
          <p:cNvSpPr txBox="1">
            <a:spLocks noChangeArrowheads="1"/>
          </p:cNvSpPr>
          <p:nvPr/>
        </p:nvSpPr>
        <p:spPr bwMode="auto">
          <a:xfrm>
            <a:off x="5498526" y="381193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dirty="0">
                <a:ea typeface="ＭＳ Ｐゴシック" charset="0"/>
              </a:rPr>
              <a:t>Fim do </a:t>
            </a:r>
            <a:r>
              <a:rPr lang="pt-PT" i="1" dirty="0">
                <a:ea typeface="ＭＳ Ｐゴシック" charset="0"/>
              </a:rPr>
              <a:t>quantum</a:t>
            </a:r>
            <a:endParaRPr lang="en-US" i="1" dirty="0">
              <a:ea typeface="ＭＳ Ｐゴシック" charset="0"/>
            </a:endParaRPr>
          </a:p>
        </p:txBody>
      </p:sp>
      <p:sp>
        <p:nvSpPr>
          <p:cNvPr id="139294" name="Freeform 30"/>
          <p:cNvSpPr>
            <a:spLocks/>
          </p:cNvSpPr>
          <p:nvPr/>
        </p:nvSpPr>
        <p:spPr bwMode="auto">
          <a:xfrm>
            <a:off x="6617713" y="3811929"/>
            <a:ext cx="2413000" cy="685800"/>
          </a:xfrm>
          <a:custGeom>
            <a:avLst/>
            <a:gdLst>
              <a:gd name="T0" fmla="*/ 1520 w 1520"/>
              <a:gd name="T1" fmla="*/ 0 h 432"/>
              <a:gd name="T2" fmla="*/ 176 w 1520"/>
              <a:gd name="T3" fmla="*/ 336 h 432"/>
              <a:gd name="T4" fmla="*/ 464 w 1520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20" h="432">
                <a:moveTo>
                  <a:pt x="1520" y="0"/>
                </a:moveTo>
                <a:cubicBezTo>
                  <a:pt x="936" y="132"/>
                  <a:pt x="352" y="264"/>
                  <a:pt x="176" y="336"/>
                </a:cubicBezTo>
                <a:cubicBezTo>
                  <a:pt x="0" y="408"/>
                  <a:pt x="416" y="416"/>
                  <a:pt x="464" y="4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39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836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 err="1" smtClean="0"/>
              <a:t>Pseudo-paralelismo</a:t>
            </a:r>
            <a:r>
              <a:rPr lang="pt-PT" altLang="en-US" dirty="0" smtClean="0"/>
              <a:t> ou </a:t>
            </a:r>
            <a:r>
              <a:rPr lang="pt-PT" altLang="en-US" dirty="0" err="1" smtClean="0"/>
              <a:t>pseudo-concorrência</a:t>
            </a:r>
            <a:endParaRPr lang="en-US" alt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smtClean="0"/>
              <a:t>Num sistema </a:t>
            </a:r>
            <a:r>
              <a:rPr lang="pt-PT" altLang="en-US" dirty="0" err="1" smtClean="0"/>
              <a:t>multi-programado</a:t>
            </a:r>
            <a:r>
              <a:rPr lang="pt-PT" altLang="en-US" dirty="0" smtClean="0"/>
              <a:t>, mesmo que só exista um processador é possível vários processos estarem ativos simultaneamente</a:t>
            </a:r>
          </a:p>
          <a:p>
            <a:pPr lvl="1"/>
            <a:r>
              <a:rPr lang="pt-PT" altLang="en-US" dirty="0" smtClean="0"/>
              <a:t>Contudo, a cada instante temporal, apenas um deles pode utilizar o processador</a:t>
            </a:r>
          </a:p>
          <a:p>
            <a:r>
              <a:rPr lang="pt-PT" altLang="en-US" dirty="0" smtClean="0"/>
              <a:t>A esta ilusão de vários processos correrem aparentemente em paralelo, dá-se o nome de </a:t>
            </a:r>
            <a:r>
              <a:rPr lang="pt-PT" altLang="en-US" dirty="0" err="1" smtClean="0">
                <a:solidFill>
                  <a:schemeClr val="accent5"/>
                </a:solidFill>
              </a:rPr>
              <a:t>pseudo-paralelismo</a:t>
            </a:r>
            <a:r>
              <a:rPr lang="pt-PT" altLang="en-US" dirty="0" smtClean="0">
                <a:solidFill>
                  <a:schemeClr val="accent5"/>
                </a:solidFill>
              </a:rPr>
              <a:t> ou </a:t>
            </a:r>
            <a:r>
              <a:rPr lang="pt-PT" altLang="en-US" dirty="0" err="1" smtClean="0">
                <a:solidFill>
                  <a:schemeClr val="accent5"/>
                </a:solidFill>
              </a:rPr>
              <a:t>pseudo-concorrência</a:t>
            </a:r>
            <a:endParaRPr lang="en-US" altLang="en-US" dirty="0">
              <a:solidFill>
                <a:schemeClr val="accent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4</a:t>
            </a:fld>
            <a:endParaRPr lang="pt-PT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120" y="4298157"/>
            <a:ext cx="73660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1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Algoritmos de escalonamento </a:t>
            </a:r>
            <a:endParaRPr lang="en-US" dirty="0" smtClean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PT" altLang="en-US" dirty="0" smtClean="0"/>
              <a:t>Round-</a:t>
            </a:r>
            <a:r>
              <a:rPr lang="pt-PT" altLang="en-US" dirty="0" err="1" smtClean="0"/>
              <a:t>robin</a:t>
            </a:r>
            <a:endParaRPr lang="pt-PT" altLang="en-US" dirty="0" smtClean="0"/>
          </a:p>
          <a:p>
            <a:pPr lvl="1"/>
            <a:r>
              <a:rPr lang="pt-PT" altLang="en-US" dirty="0" smtClean="0"/>
              <a:t>O dimensionamento do quantum pode ter um impacto muito forte no desempenho do sistema</a:t>
            </a:r>
          </a:p>
          <a:p>
            <a:pPr lvl="2"/>
            <a:r>
              <a:rPr lang="pt-PT" altLang="en-US" dirty="0" smtClean="0"/>
              <a:t>Quantum pequeno – o CPU perde rendimento...</a:t>
            </a:r>
          </a:p>
          <a:p>
            <a:pPr lvl="2"/>
            <a:r>
              <a:rPr lang="pt-PT" altLang="en-US" dirty="0" smtClean="0"/>
              <a:t>Quantum grande – aumenta o rendimento, mas perde-se interatividade...</a:t>
            </a:r>
          </a:p>
          <a:p>
            <a:pPr lvl="2"/>
            <a:endParaRPr lang="pt-PT" altLang="en-US" dirty="0" smtClean="0"/>
          </a:p>
          <a:p>
            <a:pPr lvl="2"/>
            <a:endParaRPr lang="pt-PT" altLang="en-US" dirty="0" smtClean="0"/>
          </a:p>
          <a:p>
            <a:pPr lvl="2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2"/>
            <a:r>
              <a:rPr lang="pt-PT" altLang="en-US" dirty="0" err="1" smtClean="0">
                <a:solidFill>
                  <a:schemeClr val="accent1"/>
                </a:solidFill>
              </a:rPr>
              <a:t>Overhead</a:t>
            </a:r>
            <a:r>
              <a:rPr lang="pt-PT" altLang="en-US" dirty="0" smtClean="0">
                <a:solidFill>
                  <a:schemeClr val="accent1"/>
                </a:solidFill>
              </a:rPr>
              <a:t> </a:t>
            </a:r>
            <a:r>
              <a:rPr lang="pt-PT" altLang="en-US" dirty="0" smtClean="0"/>
              <a:t>– tempo necessário para o SO atualizar estruturas quando ocorre uma comutação de processos</a:t>
            </a:r>
            <a:endParaRPr lang="pt-PT" altLang="en-US" dirty="0"/>
          </a:p>
        </p:txBody>
      </p:sp>
      <p:graphicFrame>
        <p:nvGraphicFramePr>
          <p:cNvPr id="49156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503538"/>
              </p:ext>
            </p:extLst>
          </p:nvPr>
        </p:nvGraphicFramePr>
        <p:xfrm>
          <a:off x="6213285" y="4126136"/>
          <a:ext cx="5279737" cy="467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3" imgW="4737100" imgH="419100" progId="Equation.3">
                  <p:embed/>
                </p:oleObj>
              </mc:Choice>
              <mc:Fallback>
                <p:oleObj name="Equation" r:id="rId3" imgW="4737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3285" y="4126136"/>
                        <a:ext cx="5279737" cy="4674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157" name="Group 36"/>
          <p:cNvGrpSpPr>
            <a:grpSpLocks/>
          </p:cNvGrpSpPr>
          <p:nvPr/>
        </p:nvGrpSpPr>
        <p:grpSpPr bwMode="auto">
          <a:xfrm>
            <a:off x="2257064" y="3887452"/>
            <a:ext cx="3276600" cy="1066800"/>
            <a:chOff x="912" y="2688"/>
            <a:chExt cx="2064" cy="672"/>
          </a:xfrm>
        </p:grpSpPr>
        <p:grpSp>
          <p:nvGrpSpPr>
            <p:cNvPr id="49158" name="Group 27"/>
            <p:cNvGrpSpPr>
              <a:grpSpLocks/>
            </p:cNvGrpSpPr>
            <p:nvPr/>
          </p:nvGrpSpPr>
          <p:grpSpPr bwMode="auto">
            <a:xfrm>
              <a:off x="912" y="2928"/>
              <a:ext cx="1872" cy="240"/>
              <a:chOff x="1056" y="2112"/>
              <a:chExt cx="1872" cy="240"/>
            </a:xfrm>
          </p:grpSpPr>
          <p:sp>
            <p:nvSpPr>
              <p:cNvPr id="138260" name="Line 20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38261" name="Line 21"/>
              <p:cNvSpPr>
                <a:spLocks noChangeShapeType="1"/>
              </p:cNvSpPr>
              <p:nvPr/>
            </p:nvSpPr>
            <p:spPr bwMode="auto">
              <a:xfrm>
                <a:off x="1056" y="211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38262" name="Line 22"/>
              <p:cNvSpPr>
                <a:spLocks noChangeShapeType="1"/>
              </p:cNvSpPr>
              <p:nvPr/>
            </p:nvSpPr>
            <p:spPr bwMode="auto">
              <a:xfrm>
                <a:off x="1056" y="2256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38263" name="Line 23"/>
              <p:cNvSpPr>
                <a:spLocks noChangeShapeType="1"/>
              </p:cNvSpPr>
              <p:nvPr/>
            </p:nvSpPr>
            <p:spPr bwMode="auto">
              <a:xfrm>
                <a:off x="2544" y="211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38264" name="Line 24"/>
              <p:cNvSpPr>
                <a:spLocks noChangeShapeType="1"/>
              </p:cNvSpPr>
              <p:nvPr/>
            </p:nvSpPr>
            <p:spPr bwMode="auto">
              <a:xfrm>
                <a:off x="2544" y="220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38265" name="Line 25"/>
              <p:cNvSpPr>
                <a:spLocks noChangeShapeType="1"/>
              </p:cNvSpPr>
              <p:nvPr/>
            </p:nvSpPr>
            <p:spPr bwMode="auto">
              <a:xfrm>
                <a:off x="2544" y="225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38266" name="Line 26"/>
              <p:cNvSpPr>
                <a:spLocks noChangeShapeType="1"/>
              </p:cNvSpPr>
              <p:nvPr/>
            </p:nvSpPr>
            <p:spPr bwMode="auto">
              <a:xfrm>
                <a:off x="2928" y="211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</p:grpSp>
        <p:sp>
          <p:nvSpPr>
            <p:cNvPr id="138269" name="Text Box 29"/>
            <p:cNvSpPr txBox="1">
              <a:spLocks noChangeArrowheads="1"/>
            </p:cNvSpPr>
            <p:nvPr/>
          </p:nvSpPr>
          <p:spPr bwMode="auto">
            <a:xfrm>
              <a:off x="1200" y="2688"/>
              <a:ext cx="9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>
                  <a:ea typeface="ＭＳ Ｐゴシック" charset="0"/>
                </a:rPr>
                <a:t>Quantum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138270" name="Text Box 30"/>
            <p:cNvSpPr txBox="1">
              <a:spLocks noChangeArrowheads="1"/>
            </p:cNvSpPr>
            <p:nvPr/>
          </p:nvSpPr>
          <p:spPr bwMode="auto">
            <a:xfrm>
              <a:off x="2208" y="268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>
                  <a:ea typeface="ＭＳ Ｐゴシック" charset="0"/>
                </a:rPr>
                <a:t>Overhead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138272" name="Line 32"/>
            <p:cNvSpPr>
              <a:spLocks noChangeShapeType="1"/>
            </p:cNvSpPr>
            <p:nvPr/>
          </p:nvSpPr>
          <p:spPr bwMode="auto">
            <a:xfrm>
              <a:off x="2592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38274" name="Line 34"/>
            <p:cNvSpPr>
              <a:spLocks noChangeShapeType="1"/>
            </p:cNvSpPr>
            <p:nvPr/>
          </p:nvSpPr>
          <p:spPr bwMode="auto">
            <a:xfrm>
              <a:off x="1488" y="336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38275" name="Text Box 35"/>
            <p:cNvSpPr txBox="1">
              <a:spLocks noChangeArrowheads="1"/>
            </p:cNvSpPr>
            <p:nvPr/>
          </p:nvSpPr>
          <p:spPr bwMode="auto">
            <a:xfrm>
              <a:off x="1488" y="3120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>
                  <a:ea typeface="ＭＳ Ｐゴシック" charset="0"/>
                </a:rPr>
                <a:t>tempo</a:t>
              </a:r>
              <a:endParaRPr lang="en-US">
                <a:ea typeface="ＭＳ Ｐゴシック" charset="0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40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074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Algoritmos de escalonamento </a:t>
            </a:r>
            <a:endParaRPr lang="en-US" dirty="0" smtClean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smtClean="0"/>
              <a:t>Prioridades</a:t>
            </a:r>
          </a:p>
          <a:p>
            <a:pPr lvl="1"/>
            <a:r>
              <a:rPr lang="pt-PT" altLang="en-US" dirty="0" smtClean="0"/>
              <a:t>Existem processos mais importantes do que outros</a:t>
            </a:r>
          </a:p>
          <a:p>
            <a:pPr lvl="2"/>
            <a:r>
              <a:rPr lang="pt-PT" altLang="en-US" dirty="0" smtClean="0"/>
              <a:t>A cada processo é atribuído um valor de prioridade</a:t>
            </a:r>
          </a:p>
          <a:p>
            <a:pPr lvl="2"/>
            <a:r>
              <a:rPr lang="pt-PT" altLang="en-US" dirty="0" smtClean="0"/>
              <a:t>O </a:t>
            </a:r>
            <a:r>
              <a:rPr lang="pt-PT" altLang="en-US" dirty="0" err="1" smtClean="0"/>
              <a:t>escalonador</a:t>
            </a:r>
            <a:r>
              <a:rPr lang="pt-PT" altLang="en-US" dirty="0" smtClean="0"/>
              <a:t> ordena os processos por ordem de prioridade</a:t>
            </a:r>
          </a:p>
          <a:p>
            <a:pPr lvl="2"/>
            <a:r>
              <a:rPr lang="pt-PT" altLang="en-US" dirty="0" smtClean="0"/>
              <a:t>O CPU é atribuído ao processo com maior prioridade</a:t>
            </a:r>
          </a:p>
          <a:p>
            <a:pPr lvl="1"/>
            <a:r>
              <a:rPr lang="pt-PT" altLang="en-US" dirty="0" smtClean="0"/>
              <a:t>Para evitar que processos prioritários monopolizem o CPU, a prioridade poderá ter duas componentes</a:t>
            </a:r>
          </a:p>
          <a:p>
            <a:pPr lvl="2"/>
            <a:r>
              <a:rPr lang="pt-PT" altLang="en-US" dirty="0" smtClean="0">
                <a:solidFill>
                  <a:schemeClr val="accent1"/>
                </a:solidFill>
              </a:rPr>
              <a:t>Prioridade </a:t>
            </a:r>
            <a:r>
              <a:rPr lang="pt-PT" altLang="en-US" dirty="0" smtClean="0"/>
              <a:t>= </a:t>
            </a:r>
            <a:r>
              <a:rPr lang="pt-PT" altLang="en-US" dirty="0" smtClean="0">
                <a:solidFill>
                  <a:schemeClr val="accent1"/>
                </a:solidFill>
              </a:rPr>
              <a:t>prioridade base </a:t>
            </a:r>
            <a:r>
              <a:rPr lang="pt-PT" altLang="en-US" dirty="0" smtClean="0"/>
              <a:t>+ </a:t>
            </a:r>
            <a:r>
              <a:rPr lang="pt-PT" altLang="en-US" dirty="0" smtClean="0">
                <a:solidFill>
                  <a:schemeClr val="accent1"/>
                </a:solidFill>
              </a:rPr>
              <a:t>prioridade dinâmica</a:t>
            </a:r>
          </a:p>
          <a:p>
            <a:pPr lvl="2"/>
            <a:r>
              <a:rPr lang="pt-PT" altLang="en-US" dirty="0" smtClean="0"/>
              <a:t>Base – valor fixo, correspondendo à prioridade com que o processo é iniciado</a:t>
            </a:r>
          </a:p>
          <a:p>
            <a:pPr lvl="2"/>
            <a:r>
              <a:rPr lang="pt-PT" altLang="en-US" dirty="0" smtClean="0"/>
              <a:t>Dinâmica – valor variável ao longo do tempo, calculada pelo </a:t>
            </a:r>
            <a:r>
              <a:rPr lang="pt-PT" altLang="en-US" dirty="0" err="1" smtClean="0"/>
              <a:t>escalonador</a:t>
            </a:r>
            <a:r>
              <a:rPr lang="pt-PT" altLang="en-US" dirty="0" smtClean="0"/>
              <a:t> em certos instantes temporais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41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429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Algoritmos de escalonamento </a:t>
            </a:r>
            <a:endParaRPr lang="en-US" dirty="0" smtClean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smtClean="0"/>
              <a:t>Prioridades</a:t>
            </a:r>
          </a:p>
          <a:p>
            <a:pPr lvl="1"/>
            <a:r>
              <a:rPr lang="pt-PT" altLang="en-US" smtClean="0"/>
              <a:t>Prioridades dinâmicas (exemplo de algoritmo simples)</a:t>
            </a:r>
          </a:p>
          <a:p>
            <a:pPr lvl="2"/>
            <a:r>
              <a:rPr lang="pt-PT" altLang="en-US" smtClean="0"/>
              <a:t>Definir a prioridade dinâmica com base na fracção de tempo do quantum – f – que um processo utilizou antes de iniciar uma operação de I/O</a:t>
            </a:r>
          </a:p>
          <a:p>
            <a:pPr lvl="2"/>
            <a:r>
              <a:rPr lang="pt-PT" altLang="en-US" smtClean="0"/>
              <a:t>Prioridade dinâmica = 1/f</a:t>
            </a:r>
          </a:p>
          <a:p>
            <a:pPr lvl="2"/>
            <a:r>
              <a:rPr lang="pt-PT" altLang="en-US" smtClean="0"/>
              <a:t>Com este algoritmo beneficiam-se os processos I/O-bound</a:t>
            </a:r>
            <a:endParaRPr lang="pt-PT" altLang="en-US"/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3200400" y="4648201"/>
            <a:ext cx="6705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PT" sz="2000" dirty="0">
                <a:ea typeface="ＭＳ Ｐゴシック" charset="0"/>
              </a:rPr>
              <a:t>Quantum = 10 </a:t>
            </a:r>
            <a:r>
              <a:rPr lang="pt-PT" sz="2000" dirty="0" err="1">
                <a:ea typeface="ＭＳ Ｐゴシック" charset="0"/>
              </a:rPr>
              <a:t>ms</a:t>
            </a:r>
            <a:r>
              <a:rPr lang="pt-PT" sz="2000" dirty="0">
                <a:ea typeface="ＭＳ Ｐゴシック" charset="0"/>
              </a:rPr>
              <a:t/>
            </a:r>
            <a:br>
              <a:rPr lang="pt-PT" sz="2000" dirty="0">
                <a:ea typeface="ＭＳ Ｐゴシック" charset="0"/>
              </a:rPr>
            </a:br>
            <a:r>
              <a:rPr lang="pt-PT" sz="2000" dirty="0">
                <a:ea typeface="ＭＳ Ｐゴシック" charset="0"/>
              </a:rPr>
              <a:t/>
            </a:r>
            <a:br>
              <a:rPr lang="pt-PT" sz="2000" dirty="0">
                <a:ea typeface="ＭＳ Ｐゴシック" charset="0"/>
              </a:rPr>
            </a:br>
            <a:r>
              <a:rPr lang="pt-PT" sz="2000" dirty="0">
                <a:ea typeface="ＭＳ Ｐゴシック" charset="0"/>
              </a:rPr>
              <a:t>Bloqueio ao fim de 1 </a:t>
            </a:r>
            <a:r>
              <a:rPr lang="pt-PT" sz="2000" dirty="0" err="1">
                <a:ea typeface="ＭＳ Ｐゴシック" charset="0"/>
              </a:rPr>
              <a:t>ms</a:t>
            </a:r>
            <a:r>
              <a:rPr lang="pt-PT" sz="2000" dirty="0">
                <a:ea typeface="ＭＳ Ｐゴシック" charset="0"/>
              </a:rPr>
              <a:t> =&gt; prior. </a:t>
            </a:r>
            <a:r>
              <a:rPr lang="pt-PT" sz="2000" dirty="0" err="1">
                <a:ea typeface="ＭＳ Ｐゴシック" charset="0"/>
              </a:rPr>
              <a:t>din</a:t>
            </a:r>
            <a:r>
              <a:rPr lang="pt-PT" sz="2000" dirty="0">
                <a:ea typeface="ＭＳ Ｐゴシック" charset="0"/>
              </a:rPr>
              <a:t>. = 10</a:t>
            </a:r>
            <a:br>
              <a:rPr lang="pt-PT" sz="2000" dirty="0">
                <a:ea typeface="ＭＳ Ｐゴシック" charset="0"/>
              </a:rPr>
            </a:br>
            <a:r>
              <a:rPr lang="pt-PT" sz="2000" dirty="0">
                <a:ea typeface="ＭＳ Ｐゴシック" charset="0"/>
              </a:rPr>
              <a:t>Bloqueio ao fim de 2 </a:t>
            </a:r>
            <a:r>
              <a:rPr lang="pt-PT" sz="2000" dirty="0" err="1">
                <a:ea typeface="ＭＳ Ｐゴシック" charset="0"/>
              </a:rPr>
              <a:t>ms</a:t>
            </a:r>
            <a:r>
              <a:rPr lang="pt-PT" sz="2000" dirty="0">
                <a:ea typeface="ＭＳ Ｐゴシック" charset="0"/>
              </a:rPr>
              <a:t> =&gt; prior. </a:t>
            </a:r>
            <a:r>
              <a:rPr lang="pt-PT" sz="2000" dirty="0" err="1">
                <a:ea typeface="ＭＳ Ｐゴシック" charset="0"/>
              </a:rPr>
              <a:t>din</a:t>
            </a:r>
            <a:r>
              <a:rPr lang="pt-PT" sz="2000" dirty="0">
                <a:ea typeface="ＭＳ Ｐゴシック" charset="0"/>
              </a:rPr>
              <a:t>. = 5</a:t>
            </a:r>
            <a:br>
              <a:rPr lang="pt-PT" sz="2000" dirty="0">
                <a:ea typeface="ＭＳ Ｐゴシック" charset="0"/>
              </a:rPr>
            </a:br>
            <a:r>
              <a:rPr lang="pt-PT" sz="2000" dirty="0">
                <a:ea typeface="ＭＳ Ｐゴシック" charset="0"/>
              </a:rPr>
              <a:t>Bloqueio ao fim de 5 </a:t>
            </a:r>
            <a:r>
              <a:rPr lang="pt-PT" sz="2000" dirty="0" err="1">
                <a:ea typeface="ＭＳ Ｐゴシック" charset="0"/>
              </a:rPr>
              <a:t>ms</a:t>
            </a:r>
            <a:r>
              <a:rPr lang="pt-PT" sz="2000" dirty="0">
                <a:ea typeface="ＭＳ Ｐゴシック" charset="0"/>
              </a:rPr>
              <a:t> =&gt; prior. </a:t>
            </a:r>
            <a:r>
              <a:rPr lang="pt-PT" sz="2000" dirty="0" err="1">
                <a:ea typeface="ＭＳ Ｐゴシック" charset="0"/>
              </a:rPr>
              <a:t>din</a:t>
            </a:r>
            <a:r>
              <a:rPr lang="pt-PT" sz="2000" dirty="0">
                <a:ea typeface="ＭＳ Ｐゴシック" charset="0"/>
              </a:rPr>
              <a:t>. = 2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42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998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Algoritmos de escalonamento </a:t>
            </a:r>
            <a:endParaRPr lang="en-US" dirty="0" smtClean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smtClean="0"/>
              <a:t>Multifila</a:t>
            </a:r>
          </a:p>
          <a:p>
            <a:pPr lvl="1"/>
            <a:r>
              <a:rPr lang="pt-PT" altLang="en-US" smtClean="0"/>
              <a:t>Algoritmo que utiliza várias filas round-robin (ou FIFO) com prioridades e quantuns diferentes em cada uma</a:t>
            </a:r>
          </a:p>
          <a:p>
            <a:pPr lvl="2"/>
            <a:r>
              <a:rPr lang="pt-PT" altLang="en-US" smtClean="0"/>
              <a:t>Quantuns pequenos para prioridades altas</a:t>
            </a:r>
          </a:p>
          <a:p>
            <a:pPr lvl="2"/>
            <a:r>
              <a:rPr lang="pt-PT" altLang="en-US" smtClean="0"/>
              <a:t>Quantuns grandes para prioridades baixas</a:t>
            </a:r>
          </a:p>
          <a:p>
            <a:pPr lvl="1"/>
            <a:endParaRPr lang="pt-PT" altLang="en-US" smtClean="0"/>
          </a:p>
          <a:p>
            <a:pPr lvl="1"/>
            <a:r>
              <a:rPr lang="pt-PT" altLang="en-US" smtClean="0"/>
              <a:t>Em cada comutação um processo baixa a prioridade mas aumenta o seu quantum</a:t>
            </a:r>
          </a:p>
          <a:p>
            <a:pPr lvl="2"/>
            <a:r>
              <a:rPr lang="pt-PT" altLang="en-US" smtClean="0"/>
              <a:t>Processos I/O-bound ficarão com prioridades altas e quanta pequenos</a:t>
            </a:r>
          </a:p>
          <a:p>
            <a:pPr lvl="2"/>
            <a:r>
              <a:rPr lang="pt-PT" altLang="en-US" smtClean="0"/>
              <a:t>Processos compute-bound ficarão com prioridades baixas, mas correm de um modo mais eficiente com quantuns altos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43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895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Algoritmos de escalonamento</a:t>
            </a:r>
            <a:endParaRPr lang="en-US" dirty="0" smtClean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PT" altLang="en-US" smtClean="0"/>
              <a:t>Multifila</a:t>
            </a:r>
          </a:p>
          <a:p>
            <a:pPr lvl="1"/>
            <a:r>
              <a:rPr lang="pt-PT" altLang="en-US" smtClean="0"/>
              <a:t>Exemplo</a:t>
            </a:r>
          </a:p>
          <a:p>
            <a:pPr lvl="1"/>
            <a:endParaRPr lang="pt-PT" altLang="en-US" smtClean="0"/>
          </a:p>
          <a:p>
            <a:pPr lvl="1"/>
            <a:endParaRPr lang="pt-PT" altLang="en-US" smtClean="0"/>
          </a:p>
          <a:p>
            <a:pPr lvl="1"/>
            <a:endParaRPr lang="pt-PT" altLang="en-US" smtClean="0"/>
          </a:p>
          <a:p>
            <a:pPr lvl="1"/>
            <a:endParaRPr lang="pt-PT" altLang="en-US" smtClean="0"/>
          </a:p>
          <a:p>
            <a:pPr lvl="1"/>
            <a:endParaRPr lang="pt-PT" altLang="en-US" smtClean="0"/>
          </a:p>
          <a:p>
            <a:pPr lvl="1"/>
            <a:endParaRPr lang="pt-PT" altLang="en-US" smtClean="0"/>
          </a:p>
          <a:p>
            <a:pPr lvl="1"/>
            <a:r>
              <a:rPr lang="pt-PT" altLang="en-US" smtClean="0"/>
              <a:t>Calcular quantas comutações seriam necessárias para um processo cujo tempo de execução seja de 20q. Supondo que o overhead é de q/5, calcule o rendimento e compare com o obtido se o quantum fosse sempre q. </a:t>
            </a:r>
            <a:endParaRPr lang="pt-PT" altLang="en-US" dirty="0"/>
          </a:p>
        </p:txBody>
      </p:sp>
      <p:grpSp>
        <p:nvGrpSpPr>
          <p:cNvPr id="55300" name="Group 4"/>
          <p:cNvGrpSpPr>
            <a:grpSpLocks/>
          </p:cNvGrpSpPr>
          <p:nvPr/>
        </p:nvGrpSpPr>
        <p:grpSpPr bwMode="auto">
          <a:xfrm>
            <a:off x="4280361" y="2416629"/>
            <a:ext cx="5334000" cy="2209800"/>
            <a:chOff x="1728" y="2736"/>
            <a:chExt cx="3360" cy="1392"/>
          </a:xfrm>
        </p:grpSpPr>
        <p:grpSp>
          <p:nvGrpSpPr>
            <p:cNvPr id="55301" name="Group 5"/>
            <p:cNvGrpSpPr>
              <a:grpSpLocks/>
            </p:cNvGrpSpPr>
            <p:nvPr/>
          </p:nvGrpSpPr>
          <p:grpSpPr bwMode="auto">
            <a:xfrm>
              <a:off x="1920" y="2976"/>
              <a:ext cx="1680" cy="1152"/>
              <a:chOff x="2592" y="2592"/>
              <a:chExt cx="1680" cy="1152"/>
            </a:xfrm>
          </p:grpSpPr>
          <p:sp>
            <p:nvSpPr>
              <p:cNvPr id="153606" name="Rectangle 6"/>
              <p:cNvSpPr>
                <a:spLocks noChangeArrowheads="1"/>
              </p:cNvSpPr>
              <p:nvPr/>
            </p:nvSpPr>
            <p:spPr bwMode="auto">
              <a:xfrm>
                <a:off x="2592" y="2592"/>
                <a:ext cx="432" cy="28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dirty="0">
                    <a:ea typeface="ＭＳ Ｐゴシック" charset="0"/>
                  </a:rPr>
                  <a:t>4</a:t>
                </a:r>
                <a:endParaRPr lang="en-US" dirty="0">
                  <a:ea typeface="ＭＳ Ｐゴシック" charset="0"/>
                </a:endParaRPr>
              </a:p>
            </p:txBody>
          </p:sp>
          <p:sp>
            <p:nvSpPr>
              <p:cNvPr id="153607" name="Rectangle 7"/>
              <p:cNvSpPr>
                <a:spLocks noChangeArrowheads="1"/>
              </p:cNvSpPr>
              <p:nvPr/>
            </p:nvSpPr>
            <p:spPr bwMode="auto">
              <a:xfrm>
                <a:off x="2592" y="2880"/>
                <a:ext cx="432" cy="28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3</a:t>
                </a: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153608" name="Rectangle 8"/>
              <p:cNvSpPr>
                <a:spLocks noChangeArrowheads="1"/>
              </p:cNvSpPr>
              <p:nvPr/>
            </p:nvSpPr>
            <p:spPr bwMode="auto">
              <a:xfrm>
                <a:off x="2592" y="3168"/>
                <a:ext cx="432" cy="28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2</a:t>
                </a: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153609" name="Rectangle 9"/>
              <p:cNvSpPr>
                <a:spLocks noChangeArrowheads="1"/>
              </p:cNvSpPr>
              <p:nvPr/>
            </p:nvSpPr>
            <p:spPr bwMode="auto">
              <a:xfrm>
                <a:off x="2592" y="3456"/>
                <a:ext cx="432" cy="28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1</a:t>
                </a: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153610" name="Rectangle 10"/>
              <p:cNvSpPr>
                <a:spLocks noChangeArrowheads="1"/>
              </p:cNvSpPr>
              <p:nvPr/>
            </p:nvSpPr>
            <p:spPr bwMode="auto">
              <a:xfrm>
                <a:off x="3360" y="2640"/>
                <a:ext cx="240" cy="19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A</a:t>
                </a: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153611" name="Rectangle 11"/>
              <p:cNvSpPr>
                <a:spLocks noChangeArrowheads="1"/>
              </p:cNvSpPr>
              <p:nvPr/>
            </p:nvSpPr>
            <p:spPr bwMode="auto">
              <a:xfrm>
                <a:off x="3696" y="2640"/>
                <a:ext cx="240" cy="19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B</a:t>
                </a: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153612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40" cy="19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C</a:t>
                </a: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153613" name="Rectangle 13"/>
              <p:cNvSpPr>
                <a:spLocks noChangeArrowheads="1"/>
              </p:cNvSpPr>
              <p:nvPr/>
            </p:nvSpPr>
            <p:spPr bwMode="auto">
              <a:xfrm>
                <a:off x="3360" y="3216"/>
                <a:ext cx="240" cy="19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D</a:t>
                </a: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153614" name="Rectangle 14"/>
              <p:cNvSpPr>
                <a:spLocks noChangeArrowheads="1"/>
              </p:cNvSpPr>
              <p:nvPr/>
            </p:nvSpPr>
            <p:spPr bwMode="auto">
              <a:xfrm>
                <a:off x="3696" y="3216"/>
                <a:ext cx="240" cy="19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E</a:t>
                </a: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153615" name="Rectangle 15"/>
              <p:cNvSpPr>
                <a:spLocks noChangeArrowheads="1"/>
              </p:cNvSpPr>
              <p:nvPr/>
            </p:nvSpPr>
            <p:spPr bwMode="auto">
              <a:xfrm>
                <a:off x="4032" y="3216"/>
                <a:ext cx="240" cy="19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F</a:t>
                </a: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153616" name="Rectangle 16"/>
              <p:cNvSpPr>
                <a:spLocks noChangeArrowheads="1"/>
              </p:cNvSpPr>
              <p:nvPr/>
            </p:nvSpPr>
            <p:spPr bwMode="auto">
              <a:xfrm>
                <a:off x="3360" y="3504"/>
                <a:ext cx="240" cy="19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>
                    <a:ea typeface="ＭＳ Ｐゴシック" charset="0"/>
                  </a:rPr>
                  <a:t>G</a:t>
                </a: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153617" name="Line 17"/>
              <p:cNvSpPr>
                <a:spLocks noChangeShapeType="1"/>
              </p:cNvSpPr>
              <p:nvPr/>
            </p:nvSpPr>
            <p:spPr bwMode="auto">
              <a:xfrm flipH="1">
                <a:off x="3024" y="273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53618" name="Line 18"/>
              <p:cNvSpPr>
                <a:spLocks noChangeShapeType="1"/>
              </p:cNvSpPr>
              <p:nvPr/>
            </p:nvSpPr>
            <p:spPr bwMode="auto">
              <a:xfrm flipH="1">
                <a:off x="3024" y="3024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53619" name="Line 19"/>
              <p:cNvSpPr>
                <a:spLocks noChangeShapeType="1"/>
              </p:cNvSpPr>
              <p:nvPr/>
            </p:nvSpPr>
            <p:spPr bwMode="auto">
              <a:xfrm flipH="1">
                <a:off x="3024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53620" name="Line 20"/>
              <p:cNvSpPr>
                <a:spLocks noChangeShapeType="1"/>
              </p:cNvSpPr>
              <p:nvPr/>
            </p:nvSpPr>
            <p:spPr bwMode="auto">
              <a:xfrm flipH="1">
                <a:off x="3024" y="3600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53621" name="Line 21"/>
              <p:cNvSpPr>
                <a:spLocks noChangeShapeType="1"/>
              </p:cNvSpPr>
              <p:nvPr/>
            </p:nvSpPr>
            <p:spPr bwMode="auto">
              <a:xfrm>
                <a:off x="3600" y="273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53622" name="Line 22"/>
              <p:cNvSpPr>
                <a:spLocks noChangeShapeType="1"/>
              </p:cNvSpPr>
              <p:nvPr/>
            </p:nvSpPr>
            <p:spPr bwMode="auto">
              <a:xfrm>
                <a:off x="3600" y="331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53623" name="Line 23"/>
              <p:cNvSpPr>
                <a:spLocks noChangeShapeType="1"/>
              </p:cNvSpPr>
              <p:nvPr/>
            </p:nvSpPr>
            <p:spPr bwMode="auto">
              <a:xfrm>
                <a:off x="3936" y="331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</p:grpSp>
        <p:sp>
          <p:nvSpPr>
            <p:cNvPr id="153624" name="Text Box 24"/>
            <p:cNvSpPr txBox="1">
              <a:spLocks noChangeArrowheads="1"/>
            </p:cNvSpPr>
            <p:nvPr/>
          </p:nvSpPr>
          <p:spPr bwMode="auto">
            <a:xfrm>
              <a:off x="3888" y="2976"/>
              <a:ext cx="1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>
                  <a:ea typeface="ＭＳ Ｐゴシック" charset="0"/>
                </a:rPr>
                <a:t>Quantum = q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153625" name="Text Box 25"/>
            <p:cNvSpPr txBox="1">
              <a:spLocks noChangeArrowheads="1"/>
            </p:cNvSpPr>
            <p:nvPr/>
          </p:nvSpPr>
          <p:spPr bwMode="auto">
            <a:xfrm>
              <a:off x="3888" y="3264"/>
              <a:ext cx="1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>
                  <a:ea typeface="ＭＳ Ｐゴシック" charset="0"/>
                </a:rPr>
                <a:t>Quantum = 2q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153626" name="Text Box 26"/>
            <p:cNvSpPr txBox="1">
              <a:spLocks noChangeArrowheads="1"/>
            </p:cNvSpPr>
            <p:nvPr/>
          </p:nvSpPr>
          <p:spPr bwMode="auto">
            <a:xfrm>
              <a:off x="3888" y="3552"/>
              <a:ext cx="1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>
                  <a:ea typeface="ＭＳ Ｐゴシック" charset="0"/>
                </a:rPr>
                <a:t>Quantum = 4q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153627" name="Text Box 27"/>
            <p:cNvSpPr txBox="1">
              <a:spLocks noChangeArrowheads="1"/>
            </p:cNvSpPr>
            <p:nvPr/>
          </p:nvSpPr>
          <p:spPr bwMode="auto">
            <a:xfrm>
              <a:off x="3888" y="3840"/>
              <a:ext cx="1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>
                  <a:ea typeface="ＭＳ Ｐゴシック" charset="0"/>
                </a:rPr>
                <a:t>Quantum = 8q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153628" name="Text Box 28"/>
            <p:cNvSpPr txBox="1">
              <a:spLocks noChangeArrowheads="1"/>
            </p:cNvSpPr>
            <p:nvPr/>
          </p:nvSpPr>
          <p:spPr bwMode="auto">
            <a:xfrm>
              <a:off x="1728" y="2736"/>
              <a:ext cx="8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>
                  <a:ea typeface="ＭＳ Ｐゴシック" charset="0"/>
                </a:rPr>
                <a:t>Prioridade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153629" name="Text Box 29"/>
            <p:cNvSpPr txBox="1">
              <a:spLocks noChangeArrowheads="1"/>
            </p:cNvSpPr>
            <p:nvPr/>
          </p:nvSpPr>
          <p:spPr bwMode="auto">
            <a:xfrm>
              <a:off x="2688" y="2736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>
                  <a:ea typeface="ＭＳ Ｐゴシック" charset="0"/>
                </a:rPr>
                <a:t>Processos</a:t>
              </a:r>
              <a:endParaRPr lang="en-US">
                <a:ea typeface="ＭＳ Ｐゴシック" charset="0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44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7285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Dois tipos de escalonamento</a:t>
            </a:r>
            <a:endParaRPr lang="en-US" dirty="0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PT" altLang="en-US" dirty="0" smtClean="0"/>
              <a:t>Escalonamento sem preempção (Non-</a:t>
            </a:r>
            <a:r>
              <a:rPr lang="pt-PT" altLang="en-US" dirty="0" err="1" smtClean="0"/>
              <a:t>preemptive</a:t>
            </a:r>
            <a:r>
              <a:rPr lang="pt-PT" altLang="en-US" dirty="0" smtClean="0"/>
              <a:t>)</a:t>
            </a:r>
          </a:p>
          <a:p>
            <a:pPr lvl="1"/>
            <a:r>
              <a:rPr lang="pt-PT" altLang="en-US" dirty="0" smtClean="0"/>
              <a:t>O algoritmo de escalonamento só corre após o bloqueio do processo que ocupa o CPU ou quando o seu quantum expira</a:t>
            </a:r>
          </a:p>
          <a:p>
            <a:pPr lvl="2"/>
            <a:r>
              <a:rPr lang="pt-PT" altLang="en-US" dirty="0" smtClean="0"/>
              <a:t>Operação de I/O; Bloqueio num semáforo</a:t>
            </a:r>
          </a:p>
          <a:p>
            <a:pPr lvl="2"/>
            <a:r>
              <a:rPr lang="pt-PT" altLang="en-US" dirty="0" smtClean="0"/>
              <a:t>Ocorrência de </a:t>
            </a:r>
            <a:r>
              <a:rPr lang="pt-PT" altLang="en-US" dirty="0" err="1" smtClean="0"/>
              <a:t>Page</a:t>
            </a:r>
            <a:r>
              <a:rPr lang="pt-PT" altLang="en-US" dirty="0" smtClean="0"/>
              <a:t> </a:t>
            </a:r>
            <a:r>
              <a:rPr lang="pt-PT" altLang="en-US" dirty="0" err="1" smtClean="0"/>
              <a:t>fault</a:t>
            </a:r>
            <a:r>
              <a:rPr lang="pt-PT" altLang="en-US" dirty="0" smtClean="0"/>
              <a:t>, etc.</a:t>
            </a:r>
          </a:p>
          <a:p>
            <a:pPr lvl="2"/>
            <a:r>
              <a:rPr lang="pt-PT" altLang="en-US" dirty="0" smtClean="0"/>
              <a:t>Terminou o quantum</a:t>
            </a:r>
          </a:p>
          <a:p>
            <a:r>
              <a:rPr lang="pt-PT" altLang="en-US" dirty="0" smtClean="0"/>
              <a:t>Escalonamento com preempção (</a:t>
            </a:r>
            <a:r>
              <a:rPr lang="pt-PT" altLang="en-US" dirty="0" err="1" smtClean="0"/>
              <a:t>Preemptive</a:t>
            </a:r>
            <a:r>
              <a:rPr lang="pt-PT" altLang="en-US" dirty="0" smtClean="0"/>
              <a:t>)</a:t>
            </a:r>
          </a:p>
          <a:p>
            <a:pPr lvl="1"/>
            <a:r>
              <a:rPr lang="pt-PT" altLang="en-US" dirty="0" smtClean="0"/>
              <a:t>O algoritmo corre em todas as situações que podem mudar o estado dos processos.</a:t>
            </a:r>
          </a:p>
          <a:p>
            <a:pPr lvl="2"/>
            <a:r>
              <a:rPr lang="pt-PT" altLang="en-US" dirty="0" smtClean="0"/>
              <a:t>Quando o processo que ocupa o CPU bloqueia</a:t>
            </a:r>
          </a:p>
          <a:p>
            <a:pPr lvl="2"/>
            <a:r>
              <a:rPr lang="pt-PT" altLang="en-US" dirty="0" smtClean="0"/>
              <a:t>Em instantes temporais pré-determinados (interrupção do relógio)</a:t>
            </a:r>
          </a:p>
          <a:p>
            <a:pPr lvl="2"/>
            <a:r>
              <a:rPr lang="pt-PT" altLang="en-US" dirty="0" smtClean="0"/>
              <a:t>Quando entra um processo prioritário (em sistemas de tempo-real)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45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075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Escalonamento – UNIX (caso geral)</a:t>
            </a:r>
            <a:endParaRPr lang="en-US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smtClean="0"/>
              <a:t>Baseado em filas de prioridades divididas em modo núcleo (negativas) e modo utilizador (positivas)</a:t>
            </a:r>
          </a:p>
          <a:p>
            <a:r>
              <a:rPr lang="pt-PT" altLang="en-US" smtClean="0"/>
              <a:t>Algoritmo round-robin em cada fila de prioridade</a:t>
            </a:r>
            <a:endParaRPr lang="pt-PT" altLang="en-US" dirty="0"/>
          </a:p>
        </p:txBody>
      </p:sp>
      <p:grpSp>
        <p:nvGrpSpPr>
          <p:cNvPr id="59396" name="Group 49"/>
          <p:cNvGrpSpPr>
            <a:grpSpLocks/>
          </p:cNvGrpSpPr>
          <p:nvPr/>
        </p:nvGrpSpPr>
        <p:grpSpPr bwMode="auto">
          <a:xfrm>
            <a:off x="2057400" y="3124200"/>
            <a:ext cx="8001000" cy="3384550"/>
            <a:chOff x="192" y="1968"/>
            <a:chExt cx="5040" cy="2132"/>
          </a:xfrm>
        </p:grpSpPr>
        <p:grpSp>
          <p:nvGrpSpPr>
            <p:cNvPr id="59397" name="Group 5"/>
            <p:cNvGrpSpPr>
              <a:grpSpLocks/>
            </p:cNvGrpSpPr>
            <p:nvPr/>
          </p:nvGrpSpPr>
          <p:grpSpPr bwMode="auto">
            <a:xfrm>
              <a:off x="1152" y="2016"/>
              <a:ext cx="4080" cy="2016"/>
              <a:chOff x="768" y="1440"/>
              <a:chExt cx="4464" cy="2352"/>
            </a:xfrm>
          </p:grpSpPr>
          <p:sp>
            <p:nvSpPr>
              <p:cNvPr id="116742" name="AutoShape 6"/>
              <p:cNvSpPr>
                <a:spLocks noChangeArrowheads="1"/>
              </p:cNvSpPr>
              <p:nvPr/>
            </p:nvSpPr>
            <p:spPr bwMode="auto">
              <a:xfrm>
                <a:off x="2016" y="2544"/>
                <a:ext cx="672" cy="1248"/>
              </a:xfrm>
              <a:prstGeom prst="bracePair">
                <a:avLst>
                  <a:gd name="adj" fmla="val 8333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16743" name="AutoShape 7"/>
              <p:cNvSpPr>
                <a:spLocks noChangeArrowheads="1"/>
              </p:cNvSpPr>
              <p:nvPr/>
            </p:nvSpPr>
            <p:spPr bwMode="auto">
              <a:xfrm>
                <a:off x="2016" y="1440"/>
                <a:ext cx="672" cy="1008"/>
              </a:xfrm>
              <a:prstGeom prst="bracePair">
                <a:avLst>
                  <a:gd name="adj" fmla="val 8333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16744" name="Rectangle 8"/>
              <p:cNvSpPr>
                <a:spLocks noChangeArrowheads="1"/>
              </p:cNvSpPr>
              <p:nvPr/>
            </p:nvSpPr>
            <p:spPr bwMode="auto">
              <a:xfrm>
                <a:off x="2447" y="2688"/>
                <a:ext cx="1393" cy="190"/>
              </a:xfrm>
              <a:prstGeom prst="rect">
                <a:avLst/>
              </a:prstGeom>
              <a:solidFill>
                <a:schemeClr val="accent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1400">
                    <a:ea typeface="ＭＳ Ｐゴシック" charset="0"/>
                  </a:rPr>
                  <a:t>Prioridade 1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45" name="Rectangle 9"/>
              <p:cNvSpPr>
                <a:spLocks noChangeArrowheads="1"/>
              </p:cNvSpPr>
              <p:nvPr/>
            </p:nvSpPr>
            <p:spPr bwMode="auto">
              <a:xfrm>
                <a:off x="2447" y="3456"/>
                <a:ext cx="1393" cy="336"/>
              </a:xfrm>
              <a:prstGeom prst="rect">
                <a:avLst/>
              </a:prstGeom>
              <a:solidFill>
                <a:schemeClr val="accent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1400">
                    <a:ea typeface="ＭＳ Ｐゴシック" charset="0"/>
                  </a:rPr>
                  <a:t>...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46" name="Rectangle 10"/>
              <p:cNvSpPr>
                <a:spLocks noChangeArrowheads="1"/>
              </p:cNvSpPr>
              <p:nvPr/>
            </p:nvSpPr>
            <p:spPr bwMode="auto">
              <a:xfrm>
                <a:off x="2447" y="2880"/>
                <a:ext cx="1393" cy="195"/>
              </a:xfrm>
              <a:prstGeom prst="rect">
                <a:avLst/>
              </a:prstGeom>
              <a:solidFill>
                <a:schemeClr val="accent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1400">
                    <a:ea typeface="ＭＳ Ｐゴシック" charset="0"/>
                  </a:rPr>
                  <a:t>Prioridade 2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47" name="Rectangle 11"/>
              <p:cNvSpPr>
                <a:spLocks noChangeArrowheads="1"/>
              </p:cNvSpPr>
              <p:nvPr/>
            </p:nvSpPr>
            <p:spPr bwMode="auto">
              <a:xfrm>
                <a:off x="2447" y="3072"/>
                <a:ext cx="1393" cy="191"/>
              </a:xfrm>
              <a:prstGeom prst="rect">
                <a:avLst/>
              </a:prstGeom>
              <a:solidFill>
                <a:schemeClr val="accent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1400">
                    <a:ea typeface="ＭＳ Ｐゴシック" charset="0"/>
                  </a:rPr>
                  <a:t>Prioridade 3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48" name="Rectangle 12"/>
              <p:cNvSpPr>
                <a:spLocks noChangeArrowheads="1"/>
              </p:cNvSpPr>
              <p:nvPr/>
            </p:nvSpPr>
            <p:spPr bwMode="auto">
              <a:xfrm>
                <a:off x="2447" y="3264"/>
                <a:ext cx="1393" cy="192"/>
              </a:xfrm>
              <a:prstGeom prst="rect">
                <a:avLst/>
              </a:prstGeom>
              <a:solidFill>
                <a:schemeClr val="accent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1400">
                    <a:ea typeface="ＭＳ Ｐゴシック" charset="0"/>
                  </a:rPr>
                  <a:t>Prioridade 4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49" name="Rectangle 13"/>
              <p:cNvSpPr>
                <a:spLocks noChangeArrowheads="1"/>
              </p:cNvSpPr>
              <p:nvPr/>
            </p:nvSpPr>
            <p:spPr bwMode="auto">
              <a:xfrm>
                <a:off x="2447" y="2496"/>
                <a:ext cx="1393" cy="192"/>
              </a:xfrm>
              <a:prstGeom prst="rect">
                <a:avLst/>
              </a:prstGeom>
              <a:solidFill>
                <a:schemeClr val="accent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1400" dirty="0">
                    <a:ea typeface="ＭＳ Ｐゴシック" charset="0"/>
                  </a:rPr>
                  <a:t>Prioridade 0</a:t>
                </a:r>
                <a:endParaRPr lang="en-US" sz="1400" dirty="0">
                  <a:ea typeface="ＭＳ Ｐゴシック" charset="0"/>
                </a:endParaRPr>
              </a:p>
            </p:txBody>
          </p:sp>
          <p:sp>
            <p:nvSpPr>
              <p:cNvPr id="116750" name="Rectangle 14"/>
              <p:cNvSpPr>
                <a:spLocks noChangeArrowheads="1"/>
              </p:cNvSpPr>
              <p:nvPr/>
            </p:nvSpPr>
            <p:spPr bwMode="auto">
              <a:xfrm>
                <a:off x="2447" y="2305"/>
                <a:ext cx="1393" cy="191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pt-PT" altLang="en-US" sz="1400"/>
                  <a:t>Terminação do filho</a:t>
                </a:r>
                <a:endParaRPr lang="en-US" altLang="en-US" sz="1400"/>
              </a:p>
            </p:txBody>
          </p:sp>
          <p:sp>
            <p:nvSpPr>
              <p:cNvPr id="116751" name="Rectangle 15"/>
              <p:cNvSpPr>
                <a:spLocks noChangeArrowheads="1"/>
              </p:cNvSpPr>
              <p:nvPr/>
            </p:nvSpPr>
            <p:spPr bwMode="auto">
              <a:xfrm>
                <a:off x="2447" y="2112"/>
                <a:ext cx="1393" cy="193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1400">
                    <a:ea typeface="ＭＳ Ｐゴシック" charset="0"/>
                  </a:rPr>
                  <a:t>Terminal input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52" name="Rectangle 16"/>
              <p:cNvSpPr>
                <a:spLocks noChangeArrowheads="1"/>
              </p:cNvSpPr>
              <p:nvPr/>
            </p:nvSpPr>
            <p:spPr bwMode="auto">
              <a:xfrm>
                <a:off x="2447" y="1920"/>
                <a:ext cx="1393" cy="19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1400">
                    <a:ea typeface="ＭＳ Ｐゴシック" charset="0"/>
                  </a:rPr>
                  <a:t>Terminal output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53" name="Rectangle 17"/>
              <p:cNvSpPr>
                <a:spLocks noChangeArrowheads="1"/>
              </p:cNvSpPr>
              <p:nvPr/>
            </p:nvSpPr>
            <p:spPr bwMode="auto">
              <a:xfrm>
                <a:off x="2447" y="1728"/>
                <a:ext cx="1393" cy="191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1400">
                    <a:ea typeface="ＭＳ Ｐゴシック" charset="0"/>
                  </a:rPr>
                  <a:t>Disco I/O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54" name="Rectangle 18"/>
              <p:cNvSpPr>
                <a:spLocks noChangeArrowheads="1"/>
              </p:cNvSpPr>
              <p:nvPr/>
            </p:nvSpPr>
            <p:spPr bwMode="auto">
              <a:xfrm>
                <a:off x="2447" y="1440"/>
                <a:ext cx="1393" cy="28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PT" sz="1400">
                    <a:ea typeface="ＭＳ Ｐゴシック" charset="0"/>
                  </a:rPr>
                  <a:t>...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55" name="Rectangle 19"/>
              <p:cNvSpPr>
                <a:spLocks noChangeArrowheads="1"/>
              </p:cNvSpPr>
              <p:nvPr/>
            </p:nvSpPr>
            <p:spPr bwMode="auto">
              <a:xfrm>
                <a:off x="4128" y="2112"/>
                <a:ext cx="240" cy="193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16756" name="Rectangle 20"/>
              <p:cNvSpPr>
                <a:spLocks noChangeArrowheads="1"/>
              </p:cNvSpPr>
              <p:nvPr/>
            </p:nvSpPr>
            <p:spPr bwMode="auto">
              <a:xfrm>
                <a:off x="4128" y="3264"/>
                <a:ext cx="240" cy="192"/>
              </a:xfrm>
              <a:prstGeom prst="rect">
                <a:avLst/>
              </a:prstGeom>
              <a:solidFill>
                <a:schemeClr val="accent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16757" name="Rectangle 21"/>
              <p:cNvSpPr>
                <a:spLocks noChangeArrowheads="1"/>
              </p:cNvSpPr>
              <p:nvPr/>
            </p:nvSpPr>
            <p:spPr bwMode="auto">
              <a:xfrm>
                <a:off x="4560" y="3264"/>
                <a:ext cx="240" cy="192"/>
              </a:xfrm>
              <a:prstGeom prst="rect">
                <a:avLst/>
              </a:prstGeom>
              <a:solidFill>
                <a:schemeClr val="accent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16758" name="Rectangle 22"/>
              <p:cNvSpPr>
                <a:spLocks noChangeArrowheads="1"/>
              </p:cNvSpPr>
              <p:nvPr/>
            </p:nvSpPr>
            <p:spPr bwMode="auto">
              <a:xfrm>
                <a:off x="4128" y="2880"/>
                <a:ext cx="240" cy="195"/>
              </a:xfrm>
              <a:prstGeom prst="rect">
                <a:avLst/>
              </a:prstGeom>
              <a:solidFill>
                <a:schemeClr val="accent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16759" name="Rectangle 23"/>
              <p:cNvSpPr>
                <a:spLocks noChangeArrowheads="1"/>
              </p:cNvSpPr>
              <p:nvPr/>
            </p:nvSpPr>
            <p:spPr bwMode="auto">
              <a:xfrm>
                <a:off x="4992" y="3264"/>
                <a:ext cx="240" cy="192"/>
              </a:xfrm>
              <a:prstGeom prst="rect">
                <a:avLst/>
              </a:prstGeom>
              <a:solidFill>
                <a:schemeClr val="accent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16760" name="Rectangle 24"/>
              <p:cNvSpPr>
                <a:spLocks noChangeArrowheads="1"/>
              </p:cNvSpPr>
              <p:nvPr/>
            </p:nvSpPr>
            <p:spPr bwMode="auto">
              <a:xfrm>
                <a:off x="4128" y="1728"/>
                <a:ext cx="240" cy="191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16761" name="Rectangle 25"/>
              <p:cNvSpPr>
                <a:spLocks noChangeArrowheads="1"/>
              </p:cNvSpPr>
              <p:nvPr/>
            </p:nvSpPr>
            <p:spPr bwMode="auto">
              <a:xfrm>
                <a:off x="4560" y="2880"/>
                <a:ext cx="240" cy="195"/>
              </a:xfrm>
              <a:prstGeom prst="rect">
                <a:avLst/>
              </a:prstGeom>
              <a:solidFill>
                <a:schemeClr val="accent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16762" name="Line 26"/>
              <p:cNvSpPr>
                <a:spLocks noChangeShapeType="1"/>
              </p:cNvSpPr>
              <p:nvPr/>
            </p:nvSpPr>
            <p:spPr bwMode="auto">
              <a:xfrm flipH="1">
                <a:off x="3840" y="2977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16763" name="Line 27"/>
              <p:cNvSpPr>
                <a:spLocks noChangeShapeType="1"/>
              </p:cNvSpPr>
              <p:nvPr/>
            </p:nvSpPr>
            <p:spPr bwMode="auto">
              <a:xfrm flipH="1">
                <a:off x="4368" y="2977"/>
                <a:ext cx="1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16764" name="Line 28"/>
              <p:cNvSpPr>
                <a:spLocks noChangeShapeType="1"/>
              </p:cNvSpPr>
              <p:nvPr/>
            </p:nvSpPr>
            <p:spPr bwMode="auto">
              <a:xfrm flipH="1">
                <a:off x="4368" y="3360"/>
                <a:ext cx="1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16765" name="Line 29"/>
              <p:cNvSpPr>
                <a:spLocks noChangeShapeType="1"/>
              </p:cNvSpPr>
              <p:nvPr/>
            </p:nvSpPr>
            <p:spPr bwMode="auto">
              <a:xfrm flipH="1">
                <a:off x="4800" y="3360"/>
                <a:ext cx="1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16766" name="Line 30"/>
              <p:cNvSpPr>
                <a:spLocks noChangeShapeType="1"/>
              </p:cNvSpPr>
              <p:nvPr/>
            </p:nvSpPr>
            <p:spPr bwMode="auto">
              <a:xfrm flipH="1">
                <a:off x="3840" y="336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16767" name="Line 31"/>
              <p:cNvSpPr>
                <a:spLocks noChangeShapeType="1"/>
              </p:cNvSpPr>
              <p:nvPr/>
            </p:nvSpPr>
            <p:spPr bwMode="auto">
              <a:xfrm flipH="1">
                <a:off x="3840" y="220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16768" name="Line 32"/>
              <p:cNvSpPr>
                <a:spLocks noChangeShapeType="1"/>
              </p:cNvSpPr>
              <p:nvPr/>
            </p:nvSpPr>
            <p:spPr bwMode="auto">
              <a:xfrm flipH="1">
                <a:off x="3840" y="182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pt-PT">
                  <a:ea typeface="ＭＳ Ｐゴシック" charset="0"/>
                </a:endParaRPr>
              </a:p>
            </p:txBody>
          </p:sp>
          <p:sp>
            <p:nvSpPr>
              <p:cNvPr id="116769" name="Text Box 33"/>
              <p:cNvSpPr txBox="1">
                <a:spLocks noChangeArrowheads="1"/>
              </p:cNvSpPr>
              <p:nvPr/>
            </p:nvSpPr>
            <p:spPr bwMode="auto">
              <a:xfrm>
                <a:off x="2208" y="2305"/>
                <a:ext cx="337" cy="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tIns="0" bIns="0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PT" sz="1400">
                    <a:ea typeface="ＭＳ Ｐゴシック" charset="0"/>
                  </a:rPr>
                  <a:t>-1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70" name="Text Box 34"/>
              <p:cNvSpPr txBox="1">
                <a:spLocks noChangeArrowheads="1"/>
              </p:cNvSpPr>
              <p:nvPr/>
            </p:nvSpPr>
            <p:spPr bwMode="auto">
              <a:xfrm>
                <a:off x="2208" y="2496"/>
                <a:ext cx="337" cy="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tIns="0" bIns="0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PT" sz="1400">
                    <a:ea typeface="ＭＳ Ｐゴシック" charset="0"/>
                  </a:rPr>
                  <a:t>0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71" name="Text Box 35"/>
              <p:cNvSpPr txBox="1">
                <a:spLocks noChangeArrowheads="1"/>
              </p:cNvSpPr>
              <p:nvPr/>
            </p:nvSpPr>
            <p:spPr bwMode="auto">
              <a:xfrm>
                <a:off x="2208" y="2688"/>
                <a:ext cx="337" cy="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tIns="0" bIns="0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PT" sz="1400">
                    <a:ea typeface="ＭＳ Ｐゴシック" charset="0"/>
                  </a:rPr>
                  <a:t>1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72" name="Text Box 36"/>
              <p:cNvSpPr txBox="1">
                <a:spLocks noChangeArrowheads="1"/>
              </p:cNvSpPr>
              <p:nvPr/>
            </p:nvSpPr>
            <p:spPr bwMode="auto">
              <a:xfrm>
                <a:off x="2208" y="2880"/>
                <a:ext cx="337" cy="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tIns="0" bIns="0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PT" sz="1400">
                    <a:ea typeface="ＭＳ Ｐゴシック" charset="0"/>
                  </a:rPr>
                  <a:t>2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73" name="Text Box 37"/>
              <p:cNvSpPr txBox="1">
                <a:spLocks noChangeArrowheads="1"/>
              </p:cNvSpPr>
              <p:nvPr/>
            </p:nvSpPr>
            <p:spPr bwMode="auto">
              <a:xfrm>
                <a:off x="2208" y="3072"/>
                <a:ext cx="337" cy="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tIns="0" bIns="0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PT" sz="1400">
                    <a:ea typeface="ＭＳ Ｐゴシック" charset="0"/>
                  </a:rPr>
                  <a:t>3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74" name="Text Box 38"/>
              <p:cNvSpPr txBox="1">
                <a:spLocks noChangeArrowheads="1"/>
              </p:cNvSpPr>
              <p:nvPr/>
            </p:nvSpPr>
            <p:spPr bwMode="auto">
              <a:xfrm>
                <a:off x="2208" y="3264"/>
                <a:ext cx="337" cy="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tIns="0" bIns="0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PT" sz="1400">
                    <a:ea typeface="ＭＳ Ｐゴシック" charset="0"/>
                  </a:rPr>
                  <a:t>4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75" name="Text Box 39"/>
              <p:cNvSpPr txBox="1">
                <a:spLocks noChangeArrowheads="1"/>
              </p:cNvSpPr>
              <p:nvPr/>
            </p:nvSpPr>
            <p:spPr bwMode="auto">
              <a:xfrm>
                <a:off x="2208" y="1920"/>
                <a:ext cx="337" cy="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tIns="0" bIns="0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PT" sz="1400">
                    <a:ea typeface="ＭＳ Ｐゴシック" charset="0"/>
                  </a:rPr>
                  <a:t>-3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76" name="Text Box 40"/>
              <p:cNvSpPr txBox="1">
                <a:spLocks noChangeArrowheads="1"/>
              </p:cNvSpPr>
              <p:nvPr/>
            </p:nvSpPr>
            <p:spPr bwMode="auto">
              <a:xfrm>
                <a:off x="2208" y="2112"/>
                <a:ext cx="337" cy="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tIns="0" bIns="0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PT" sz="1400">
                    <a:ea typeface="ＭＳ Ｐゴシック" charset="0"/>
                  </a:rPr>
                  <a:t>-2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77" name="Text Box 41"/>
              <p:cNvSpPr txBox="1">
                <a:spLocks noChangeArrowheads="1"/>
              </p:cNvSpPr>
              <p:nvPr/>
            </p:nvSpPr>
            <p:spPr bwMode="auto">
              <a:xfrm>
                <a:off x="2208" y="1728"/>
                <a:ext cx="337" cy="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tIns="0" bIns="0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PT" sz="1400">
                    <a:ea typeface="ＭＳ Ｐゴシック" charset="0"/>
                  </a:rPr>
                  <a:t>-4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78" name="Text Box 42"/>
              <p:cNvSpPr txBox="1">
                <a:spLocks noChangeArrowheads="1"/>
              </p:cNvSpPr>
              <p:nvPr/>
            </p:nvSpPr>
            <p:spPr bwMode="auto">
              <a:xfrm>
                <a:off x="2208" y="1536"/>
                <a:ext cx="337" cy="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tIns="0" bIns="0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PT" sz="1400">
                    <a:ea typeface="ＭＳ Ｐゴシック" charset="0"/>
                  </a:rPr>
                  <a:t>...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79" name="Text Box 43"/>
              <p:cNvSpPr txBox="1">
                <a:spLocks noChangeArrowheads="1"/>
              </p:cNvSpPr>
              <p:nvPr/>
            </p:nvSpPr>
            <p:spPr bwMode="auto">
              <a:xfrm>
                <a:off x="2208" y="3456"/>
                <a:ext cx="337" cy="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tIns="0" bIns="0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PT" sz="1400">
                    <a:ea typeface="ＭＳ Ｐゴシック" charset="0"/>
                  </a:rPr>
                  <a:t>...</a:t>
                </a:r>
                <a:endParaRPr lang="en-US" sz="1400">
                  <a:ea typeface="ＭＳ Ｐゴシック" charset="0"/>
                </a:endParaRPr>
              </a:p>
            </p:txBody>
          </p:sp>
          <p:sp>
            <p:nvSpPr>
              <p:cNvPr id="116780" name="Text Box 44"/>
              <p:cNvSpPr txBox="1">
                <a:spLocks noChangeArrowheads="1"/>
              </p:cNvSpPr>
              <p:nvPr/>
            </p:nvSpPr>
            <p:spPr bwMode="auto">
              <a:xfrm>
                <a:off x="864" y="1823"/>
                <a:ext cx="1152" cy="2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pt-PT" altLang="en-US" sz="1600" b="1"/>
                  <a:t>Modo núcleo</a:t>
                </a:r>
                <a:endParaRPr lang="en-US" altLang="en-US" sz="1600" b="1"/>
              </a:p>
            </p:txBody>
          </p:sp>
          <p:sp>
            <p:nvSpPr>
              <p:cNvPr id="116781" name="Text Box 45"/>
              <p:cNvSpPr txBox="1">
                <a:spLocks noChangeArrowheads="1"/>
              </p:cNvSpPr>
              <p:nvPr/>
            </p:nvSpPr>
            <p:spPr bwMode="auto">
              <a:xfrm>
                <a:off x="768" y="3024"/>
                <a:ext cx="1248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  <a:defRPr/>
                </a:pPr>
                <a:r>
                  <a:rPr lang="pt-PT" sz="1600" b="1">
                    <a:ea typeface="ＭＳ Ｐゴシック" charset="0"/>
                  </a:rPr>
                  <a:t>Modo utilizador</a:t>
                </a:r>
                <a:endParaRPr lang="en-US" sz="1600" b="1">
                  <a:ea typeface="ＭＳ Ｐゴシック" charset="0"/>
                </a:endParaRPr>
              </a:p>
            </p:txBody>
          </p:sp>
        </p:grpSp>
        <p:sp>
          <p:nvSpPr>
            <p:cNvPr id="116782" name="AutoShape 46"/>
            <p:cNvSpPr>
              <a:spLocks noChangeArrowheads="1"/>
            </p:cNvSpPr>
            <p:nvPr/>
          </p:nvSpPr>
          <p:spPr bwMode="auto">
            <a:xfrm>
              <a:off x="864" y="2160"/>
              <a:ext cx="144" cy="1632"/>
            </a:xfrm>
            <a:prstGeom prst="upArrow">
              <a:avLst>
                <a:gd name="adj1" fmla="val 50000"/>
                <a:gd name="adj2" fmla="val 283333"/>
              </a:avLst>
            </a:prstGeom>
            <a:solidFill>
              <a:srgbClr val="FF9900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16783" name="Text Box 47"/>
            <p:cNvSpPr txBox="1">
              <a:spLocks noChangeArrowheads="1"/>
            </p:cNvSpPr>
            <p:nvPr/>
          </p:nvSpPr>
          <p:spPr bwMode="auto">
            <a:xfrm>
              <a:off x="192" y="1968"/>
              <a:ext cx="14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 sz="1600">
                  <a:ea typeface="ＭＳ Ｐゴシック" charset="0"/>
                </a:rPr>
                <a:t>Maior prioridade</a:t>
              </a:r>
              <a:endParaRPr lang="en-US" sz="1600">
                <a:ea typeface="ＭＳ Ｐゴシック" charset="0"/>
              </a:endParaRPr>
            </a:p>
          </p:txBody>
        </p:sp>
        <p:sp>
          <p:nvSpPr>
            <p:cNvPr id="116784" name="Text Box 48"/>
            <p:cNvSpPr txBox="1">
              <a:spLocks noChangeArrowheads="1"/>
            </p:cNvSpPr>
            <p:nvPr/>
          </p:nvSpPr>
          <p:spPr bwMode="auto">
            <a:xfrm>
              <a:off x="192" y="3888"/>
              <a:ext cx="14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 sz="1600">
                  <a:ea typeface="ＭＳ Ｐゴシック" charset="0"/>
                </a:rPr>
                <a:t>Menor prioridade</a:t>
              </a:r>
              <a:endParaRPr lang="en-US" sz="1600">
                <a:ea typeface="ＭＳ Ｐゴシック" charset="0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46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784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Escalonamento – UNIX (caso geral)</a:t>
            </a:r>
            <a:endParaRPr lang="en-US" alt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smtClean="0"/>
              <a:t>Prioridades em modo núcleo</a:t>
            </a:r>
          </a:p>
          <a:p>
            <a:pPr lvl="1"/>
            <a:r>
              <a:rPr lang="pt-PT" altLang="en-US" dirty="0" smtClean="0"/>
              <a:t>Várias filas com prioridades negativas, cada uma delas correspondendo à saída de um bloqueio causado por uma dada situação em particular</a:t>
            </a:r>
          </a:p>
          <a:p>
            <a:pPr lvl="2"/>
            <a:r>
              <a:rPr lang="pt-PT" altLang="en-US" dirty="0" smtClean="0"/>
              <a:t>Espera pela terminação do filho</a:t>
            </a:r>
          </a:p>
          <a:p>
            <a:pPr lvl="2"/>
            <a:r>
              <a:rPr lang="pt-PT" altLang="en-US" dirty="0" smtClean="0"/>
              <a:t>Espera por input do terminal</a:t>
            </a:r>
          </a:p>
          <a:p>
            <a:pPr lvl="2"/>
            <a:r>
              <a:rPr lang="pt-PT" altLang="en-US" dirty="0" smtClean="0"/>
              <a:t>Etc.</a:t>
            </a:r>
          </a:p>
          <a:p>
            <a:pPr lvl="1"/>
            <a:r>
              <a:rPr lang="pt-PT" altLang="en-US" dirty="0" smtClean="0"/>
              <a:t>O objetivo deste esquema consistem em</a:t>
            </a:r>
          </a:p>
          <a:p>
            <a:pPr lvl="2"/>
            <a:r>
              <a:rPr lang="pt-PT" altLang="en-US" dirty="0" smtClean="0"/>
              <a:t>acelerar pedidos de I/O dos processos I/O-</a:t>
            </a:r>
            <a:r>
              <a:rPr lang="pt-PT" altLang="en-US" dirty="0" err="1" smtClean="0"/>
              <a:t>bound</a:t>
            </a:r>
            <a:r>
              <a:rPr lang="pt-PT" altLang="en-US" dirty="0" smtClean="0"/>
              <a:t>;</a:t>
            </a:r>
          </a:p>
          <a:p>
            <a:pPr lvl="2"/>
            <a:r>
              <a:rPr lang="pt-PT" altLang="en-US" dirty="0" smtClean="0"/>
              <a:t>servir rapidamente processos interativos;</a:t>
            </a:r>
          </a:p>
          <a:p>
            <a:pPr lvl="2"/>
            <a:r>
              <a:rPr lang="pt-PT" altLang="en-US" dirty="0" smtClean="0"/>
              <a:t>libertar rapidamente os processos do modo núcleo.</a:t>
            </a:r>
            <a:endParaRPr lang="pt-PT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47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920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Escalonamento – UNIX (caso geral)</a:t>
            </a:r>
            <a:endParaRPr lang="en-US" alt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PT" altLang="en-US" smtClean="0"/>
              <a:t>Prioridades em modo utilizador</a:t>
            </a:r>
          </a:p>
          <a:p>
            <a:pPr lvl="1"/>
            <a:r>
              <a:rPr lang="pt-PT" altLang="en-US" smtClean="0"/>
              <a:t>Prioridades dinâmicas que visam lidar com processos compute-bound. Usam-se 2 campos: </a:t>
            </a:r>
          </a:p>
          <a:p>
            <a:pPr lvl="2"/>
            <a:r>
              <a:rPr lang="pt-PT" altLang="en-US" smtClean="0"/>
              <a:t>p_cpu: acumulador do tempo de execução pelo processo</a:t>
            </a:r>
          </a:p>
          <a:p>
            <a:pPr lvl="2"/>
            <a:r>
              <a:rPr lang="pt-PT" altLang="en-US" smtClean="0"/>
              <a:t>p_pri: valor atual da prioridade do processo</a:t>
            </a:r>
          </a:p>
          <a:p>
            <a:pPr lvl="1"/>
            <a:r>
              <a:rPr lang="pt-PT" altLang="en-US" smtClean="0"/>
              <a:t>Periodicamente (10ms)</a:t>
            </a:r>
          </a:p>
          <a:p>
            <a:pPr lvl="2"/>
            <a:r>
              <a:rPr lang="pt-PT" altLang="en-US" smtClean="0"/>
              <a:t>incrementa-se p_cpu do processo em execução</a:t>
            </a:r>
          </a:p>
          <a:p>
            <a:pPr lvl="1"/>
            <a:r>
              <a:rPr lang="pt-PT" altLang="en-US" smtClean="0"/>
              <a:t>1 vez por segundo, recalculam-se os valores das prioridades e tempos de execução, de acordo com</a:t>
            </a:r>
          </a:p>
          <a:p>
            <a:pPr lvl="2"/>
            <a:r>
              <a:rPr lang="pt-PT" altLang="en-US" smtClean="0"/>
              <a:t>Prioridades: p_pri = prioridade base + p_cpu/2+ nice</a:t>
            </a:r>
          </a:p>
          <a:p>
            <a:pPr lvl="2"/>
            <a:r>
              <a:rPr lang="pt-PT" altLang="en-US" smtClean="0"/>
              <a:t>Tempos de execução: p_cpu = p_cpu / 2</a:t>
            </a:r>
          </a:p>
          <a:p>
            <a:pPr lvl="1"/>
            <a:r>
              <a:rPr lang="pt-PT" altLang="en-US" smtClean="0"/>
              <a:t>Deste modo, não se penaliza tanto um processo CPU-bound</a:t>
            </a:r>
            <a:endParaRPr lang="pt-PT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48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734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Escalonamento - LINUX</a:t>
            </a:r>
            <a:endParaRPr lang="en-US" dirty="0" smtClean="0"/>
          </a:p>
        </p:txBody>
      </p:sp>
      <p:pic>
        <p:nvPicPr>
          <p:cNvPr id="6451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425" y="1722685"/>
            <a:ext cx="6151563" cy="417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425" y="5896223"/>
            <a:ext cx="612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478167" y="6503849"/>
            <a:ext cx="57302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dirty="0"/>
              <a:t>Linux </a:t>
            </a:r>
            <a:r>
              <a:rPr lang="pt-PT" sz="1200" dirty="0" err="1"/>
              <a:t>tigre.iul.lab</a:t>
            </a:r>
            <a:r>
              <a:rPr lang="pt-PT" sz="1200" dirty="0"/>
              <a:t> 3.2.0-4-amd64 #1 SMP </a:t>
            </a:r>
            <a:r>
              <a:rPr lang="pt-PT" sz="1200" dirty="0" err="1"/>
              <a:t>Debian</a:t>
            </a:r>
            <a:r>
              <a:rPr lang="pt-PT" sz="1200" dirty="0"/>
              <a:t> 3.2.46-1+deb7u1 x86_64 GNU/Linux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49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314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 err="1"/>
              <a:t>Pseudo-paralelismo</a:t>
            </a:r>
            <a:r>
              <a:rPr lang="pt-PT" altLang="en-US" dirty="0"/>
              <a:t> ou </a:t>
            </a:r>
            <a:r>
              <a:rPr lang="pt-PT" altLang="en-US" dirty="0" err="1"/>
              <a:t>pseudo-concorrência</a:t>
            </a:r>
            <a:endParaRPr lang="en-US" alt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Exemplo: 4 processos a correr</a:t>
            </a:r>
            <a:endParaRPr lang="en-US" smtClean="0"/>
          </a:p>
        </p:txBody>
      </p:sp>
      <p:grpSp>
        <p:nvGrpSpPr>
          <p:cNvPr id="18436" name="Group 13"/>
          <p:cNvGrpSpPr>
            <a:grpSpLocks/>
          </p:cNvGrpSpPr>
          <p:nvPr/>
        </p:nvGrpSpPr>
        <p:grpSpPr bwMode="auto">
          <a:xfrm>
            <a:off x="2646216" y="3430400"/>
            <a:ext cx="1143000" cy="2590800"/>
            <a:chOff x="384" y="1824"/>
            <a:chExt cx="720" cy="1920"/>
          </a:xfrm>
          <a:solidFill>
            <a:schemeClr val="bg2"/>
          </a:solidFill>
        </p:grpSpPr>
        <p:sp>
          <p:nvSpPr>
            <p:cNvPr id="98318" name="Rectangle 14"/>
            <p:cNvSpPr>
              <a:spLocks noChangeArrowheads="1"/>
            </p:cNvSpPr>
            <p:nvPr/>
          </p:nvSpPr>
          <p:spPr bwMode="auto">
            <a:xfrm>
              <a:off x="384" y="1824"/>
              <a:ext cx="720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dirty="0" smtClean="0">
                  <a:ea typeface="ＭＳ Ｐゴシック" charset="0"/>
                </a:rPr>
                <a:t>P1</a:t>
              </a:r>
              <a:endParaRPr lang="en-US" dirty="0">
                <a:ea typeface="ＭＳ Ｐゴシック" charset="0"/>
              </a:endParaRPr>
            </a:p>
          </p:txBody>
        </p:sp>
        <p:sp>
          <p:nvSpPr>
            <p:cNvPr id="98319" name="Rectangle 15"/>
            <p:cNvSpPr>
              <a:spLocks noChangeArrowheads="1"/>
            </p:cNvSpPr>
            <p:nvPr/>
          </p:nvSpPr>
          <p:spPr bwMode="auto">
            <a:xfrm>
              <a:off x="384" y="2352"/>
              <a:ext cx="720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dirty="0" smtClean="0">
                  <a:ea typeface="ＭＳ Ｐゴシック" charset="0"/>
                </a:rPr>
                <a:t>P2</a:t>
              </a:r>
              <a:endParaRPr lang="en-US" dirty="0">
                <a:ea typeface="ＭＳ Ｐゴシック" charset="0"/>
              </a:endParaRPr>
            </a:p>
          </p:txBody>
        </p:sp>
        <p:sp>
          <p:nvSpPr>
            <p:cNvPr id="98320" name="Rectangle 16"/>
            <p:cNvSpPr>
              <a:spLocks noChangeArrowheads="1"/>
            </p:cNvSpPr>
            <p:nvPr/>
          </p:nvSpPr>
          <p:spPr bwMode="auto">
            <a:xfrm>
              <a:off x="384" y="2736"/>
              <a:ext cx="720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dirty="0" smtClean="0">
                  <a:ea typeface="ＭＳ Ｐゴシック" charset="0"/>
                </a:rPr>
                <a:t>P3</a:t>
              </a:r>
              <a:endParaRPr lang="en-US" dirty="0">
                <a:ea typeface="ＭＳ Ｐゴシック" charset="0"/>
              </a:endParaRPr>
            </a:p>
          </p:txBody>
        </p:sp>
        <p:sp>
          <p:nvSpPr>
            <p:cNvPr id="98321" name="Rectangle 17"/>
            <p:cNvSpPr>
              <a:spLocks noChangeArrowheads="1"/>
            </p:cNvSpPr>
            <p:nvPr/>
          </p:nvSpPr>
          <p:spPr bwMode="auto">
            <a:xfrm>
              <a:off x="384" y="3168"/>
              <a:ext cx="720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dirty="0" smtClean="0">
                  <a:ea typeface="ＭＳ Ｐゴシック" charset="0"/>
                </a:rPr>
                <a:t>...</a:t>
              </a:r>
              <a:endParaRPr lang="en-US" dirty="0">
                <a:ea typeface="ＭＳ Ｐゴシック" charset="0"/>
              </a:endParaRPr>
            </a:p>
          </p:txBody>
        </p:sp>
        <p:sp>
          <p:nvSpPr>
            <p:cNvPr id="98322" name="Rectangle 18"/>
            <p:cNvSpPr>
              <a:spLocks noChangeArrowheads="1"/>
            </p:cNvSpPr>
            <p:nvPr/>
          </p:nvSpPr>
          <p:spPr bwMode="auto">
            <a:xfrm>
              <a:off x="384" y="2112"/>
              <a:ext cx="720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98323" name="Rectangle 19"/>
            <p:cNvSpPr>
              <a:spLocks noChangeArrowheads="1"/>
            </p:cNvSpPr>
            <p:nvPr/>
          </p:nvSpPr>
          <p:spPr bwMode="auto">
            <a:xfrm>
              <a:off x="384" y="2640"/>
              <a:ext cx="720" cy="9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98324" name="Rectangle 20"/>
            <p:cNvSpPr>
              <a:spLocks noChangeArrowheads="1"/>
            </p:cNvSpPr>
            <p:nvPr/>
          </p:nvSpPr>
          <p:spPr bwMode="auto">
            <a:xfrm>
              <a:off x="384" y="3024"/>
              <a:ext cx="720" cy="14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98325" name="Rectangle 21"/>
            <p:cNvSpPr>
              <a:spLocks noChangeArrowheads="1"/>
            </p:cNvSpPr>
            <p:nvPr/>
          </p:nvSpPr>
          <p:spPr bwMode="auto">
            <a:xfrm>
              <a:off x="384" y="3456"/>
              <a:ext cx="720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cxnSp>
        <p:nvCxnSpPr>
          <p:cNvPr id="98326" name="AutoShape 22"/>
          <p:cNvCxnSpPr>
            <a:cxnSpLocks noChangeShapeType="1"/>
            <a:stCxn id="98318" idx="1"/>
            <a:endCxn id="98319" idx="1"/>
          </p:cNvCxnSpPr>
          <p:nvPr/>
        </p:nvCxnSpPr>
        <p:spPr bwMode="auto">
          <a:xfrm rot="10800000" flipH="1" flipV="1">
            <a:off x="2646216" y="3625664"/>
            <a:ext cx="1588" cy="712787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327" name="AutoShape 23"/>
          <p:cNvCxnSpPr>
            <a:cxnSpLocks noChangeShapeType="1"/>
            <a:stCxn id="98319" idx="1"/>
            <a:endCxn id="98321" idx="1"/>
          </p:cNvCxnSpPr>
          <p:nvPr/>
        </p:nvCxnSpPr>
        <p:spPr bwMode="auto">
          <a:xfrm rot="10800000" flipH="1" flipV="1">
            <a:off x="2646216" y="4338450"/>
            <a:ext cx="1588" cy="1100138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328" name="AutoShape 24"/>
          <p:cNvCxnSpPr>
            <a:cxnSpLocks noChangeShapeType="1"/>
            <a:stCxn id="98321" idx="3"/>
            <a:endCxn id="98320" idx="3"/>
          </p:cNvCxnSpPr>
          <p:nvPr/>
        </p:nvCxnSpPr>
        <p:spPr bwMode="auto">
          <a:xfrm flipV="1">
            <a:off x="3789216" y="4855976"/>
            <a:ext cx="1588" cy="582613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329" name="AutoShape 25"/>
          <p:cNvCxnSpPr>
            <a:cxnSpLocks noChangeShapeType="1"/>
            <a:stCxn id="98320" idx="3"/>
            <a:endCxn id="98319" idx="3"/>
          </p:cNvCxnSpPr>
          <p:nvPr/>
        </p:nvCxnSpPr>
        <p:spPr bwMode="auto">
          <a:xfrm flipV="1">
            <a:off x="3789216" y="4338451"/>
            <a:ext cx="1588" cy="517525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330" name="AutoShape 26"/>
          <p:cNvCxnSpPr>
            <a:cxnSpLocks noChangeShapeType="1"/>
            <a:stCxn id="98319" idx="3"/>
            <a:endCxn id="98318" idx="3"/>
          </p:cNvCxnSpPr>
          <p:nvPr/>
        </p:nvCxnSpPr>
        <p:spPr bwMode="auto">
          <a:xfrm flipV="1">
            <a:off x="3789216" y="3625664"/>
            <a:ext cx="1588" cy="712787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8442" name="Group 27"/>
          <p:cNvGrpSpPr>
            <a:grpSpLocks/>
          </p:cNvGrpSpPr>
          <p:nvPr/>
        </p:nvGrpSpPr>
        <p:grpSpPr bwMode="auto">
          <a:xfrm>
            <a:off x="6065270" y="4738194"/>
            <a:ext cx="4038600" cy="988567"/>
            <a:chOff x="2352" y="2016"/>
            <a:chExt cx="2736" cy="766"/>
          </a:xfrm>
        </p:grpSpPr>
        <p:sp>
          <p:nvSpPr>
            <p:cNvPr id="98332" name="Line 28"/>
            <p:cNvSpPr>
              <a:spLocks noChangeShapeType="1"/>
            </p:cNvSpPr>
            <p:nvPr/>
          </p:nvSpPr>
          <p:spPr bwMode="auto">
            <a:xfrm>
              <a:off x="2352" y="2448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98333" name="Line 29"/>
            <p:cNvSpPr>
              <a:spLocks noChangeShapeType="1"/>
            </p:cNvSpPr>
            <p:nvPr/>
          </p:nvSpPr>
          <p:spPr bwMode="auto">
            <a:xfrm>
              <a:off x="2832" y="201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98334" name="Line 30"/>
            <p:cNvSpPr>
              <a:spLocks noChangeShapeType="1"/>
            </p:cNvSpPr>
            <p:nvPr/>
          </p:nvSpPr>
          <p:spPr bwMode="auto">
            <a:xfrm>
              <a:off x="3168" y="201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98335" name="Line 31"/>
            <p:cNvSpPr>
              <a:spLocks noChangeShapeType="1"/>
            </p:cNvSpPr>
            <p:nvPr/>
          </p:nvSpPr>
          <p:spPr bwMode="auto">
            <a:xfrm>
              <a:off x="3792" y="201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98336" name="Line 32"/>
            <p:cNvSpPr>
              <a:spLocks noChangeShapeType="1"/>
            </p:cNvSpPr>
            <p:nvPr/>
          </p:nvSpPr>
          <p:spPr bwMode="auto">
            <a:xfrm>
              <a:off x="4032" y="201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98337" name="Line 33"/>
            <p:cNvSpPr>
              <a:spLocks noChangeShapeType="1"/>
            </p:cNvSpPr>
            <p:nvPr/>
          </p:nvSpPr>
          <p:spPr bwMode="auto">
            <a:xfrm>
              <a:off x="4320" y="201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98338" name="Line 34"/>
            <p:cNvSpPr>
              <a:spLocks noChangeShapeType="1"/>
            </p:cNvSpPr>
            <p:nvPr/>
          </p:nvSpPr>
          <p:spPr bwMode="auto">
            <a:xfrm>
              <a:off x="4800" y="201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98339" name="Text Box 35"/>
            <p:cNvSpPr txBox="1">
              <a:spLocks noChangeArrowheads="1"/>
            </p:cNvSpPr>
            <p:nvPr/>
          </p:nvSpPr>
          <p:spPr bwMode="auto">
            <a:xfrm>
              <a:off x="2400" y="2160"/>
              <a:ext cx="429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 dirty="0" smtClean="0">
                  <a:ea typeface="ＭＳ Ｐゴシック" charset="0"/>
                </a:rPr>
                <a:t>P1</a:t>
              </a:r>
              <a:endParaRPr lang="en-US" dirty="0">
                <a:ea typeface="ＭＳ Ｐゴシック" charset="0"/>
              </a:endParaRPr>
            </a:p>
          </p:txBody>
        </p:sp>
        <p:sp>
          <p:nvSpPr>
            <p:cNvPr id="98340" name="Text Box 36"/>
            <p:cNvSpPr txBox="1">
              <a:spLocks noChangeArrowheads="1"/>
            </p:cNvSpPr>
            <p:nvPr/>
          </p:nvSpPr>
          <p:spPr bwMode="auto">
            <a:xfrm>
              <a:off x="2832" y="2160"/>
              <a:ext cx="34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 dirty="0" smtClean="0">
                  <a:ea typeface="ＭＳ Ｐゴシック" charset="0"/>
                </a:rPr>
                <a:t>P2</a:t>
              </a:r>
              <a:endParaRPr lang="en-US" dirty="0">
                <a:ea typeface="ＭＳ Ｐゴシック" charset="0"/>
              </a:endParaRPr>
            </a:p>
          </p:txBody>
        </p:sp>
        <p:sp>
          <p:nvSpPr>
            <p:cNvPr id="98341" name="Text Box 37"/>
            <p:cNvSpPr txBox="1">
              <a:spLocks noChangeArrowheads="1"/>
            </p:cNvSpPr>
            <p:nvPr/>
          </p:nvSpPr>
          <p:spPr bwMode="auto">
            <a:xfrm>
              <a:off x="3168" y="2160"/>
              <a:ext cx="62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 dirty="0" smtClean="0">
                  <a:ea typeface="ＭＳ Ｐゴシック" charset="0"/>
                </a:rPr>
                <a:t>P3</a:t>
              </a:r>
              <a:endParaRPr lang="en-US" dirty="0">
                <a:ea typeface="ＭＳ Ｐゴシック" charset="0"/>
              </a:endParaRPr>
            </a:p>
          </p:txBody>
        </p:sp>
        <p:sp>
          <p:nvSpPr>
            <p:cNvPr id="98343" name="Text Box 39"/>
            <p:cNvSpPr txBox="1">
              <a:spLocks noChangeArrowheads="1"/>
            </p:cNvSpPr>
            <p:nvPr/>
          </p:nvSpPr>
          <p:spPr bwMode="auto">
            <a:xfrm>
              <a:off x="4032" y="2160"/>
              <a:ext cx="28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 dirty="0" smtClean="0">
                  <a:ea typeface="ＭＳ Ｐゴシック" charset="0"/>
                </a:rPr>
                <a:t>...</a:t>
              </a:r>
              <a:endParaRPr lang="en-US" dirty="0">
                <a:ea typeface="ＭＳ Ｐゴシック" charset="0"/>
              </a:endParaRPr>
            </a:p>
          </p:txBody>
        </p:sp>
        <p:sp>
          <p:nvSpPr>
            <p:cNvPr id="98344" name="Text Box 40"/>
            <p:cNvSpPr txBox="1">
              <a:spLocks noChangeArrowheads="1"/>
            </p:cNvSpPr>
            <p:nvPr/>
          </p:nvSpPr>
          <p:spPr bwMode="auto">
            <a:xfrm>
              <a:off x="4320" y="2160"/>
              <a:ext cx="48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 dirty="0" err="1" smtClean="0">
                  <a:ea typeface="ＭＳ Ｐゴシック" charset="0"/>
                </a:rPr>
                <a:t>Pn</a:t>
              </a:r>
              <a:endParaRPr lang="en-US" dirty="0">
                <a:ea typeface="ＭＳ Ｐゴシック" charset="0"/>
              </a:endParaRPr>
            </a:p>
          </p:txBody>
        </p:sp>
        <p:sp>
          <p:nvSpPr>
            <p:cNvPr id="98345" name="Text Box 41"/>
            <p:cNvSpPr txBox="1">
              <a:spLocks noChangeArrowheads="1"/>
            </p:cNvSpPr>
            <p:nvPr/>
          </p:nvSpPr>
          <p:spPr bwMode="auto">
            <a:xfrm>
              <a:off x="2352" y="2496"/>
              <a:ext cx="273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>
                  <a:ea typeface="ＭＳ Ｐゴシック" charset="0"/>
                </a:rPr>
                <a:t>Tempo de processamento</a:t>
              </a:r>
              <a:endParaRPr lang="en-US">
                <a:ea typeface="ＭＳ Ｐゴシック" charset="0"/>
              </a:endParaRPr>
            </a:p>
          </p:txBody>
        </p:sp>
      </p:grpSp>
      <p:sp>
        <p:nvSpPr>
          <p:cNvPr id="98346" name="Line 42"/>
          <p:cNvSpPr>
            <a:spLocks noChangeShapeType="1"/>
          </p:cNvSpPr>
          <p:nvPr/>
        </p:nvSpPr>
        <p:spPr bwMode="auto">
          <a:xfrm flipH="1">
            <a:off x="6751070" y="3976193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98347" name="Line 43"/>
          <p:cNvSpPr>
            <a:spLocks noChangeShapeType="1"/>
          </p:cNvSpPr>
          <p:nvPr/>
        </p:nvSpPr>
        <p:spPr bwMode="auto">
          <a:xfrm flipH="1">
            <a:off x="7284470" y="3976193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98348" name="Line 44"/>
          <p:cNvSpPr>
            <a:spLocks noChangeShapeType="1"/>
          </p:cNvSpPr>
          <p:nvPr/>
        </p:nvSpPr>
        <p:spPr bwMode="auto">
          <a:xfrm>
            <a:off x="8122670" y="3976193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98349" name="Line 45"/>
          <p:cNvSpPr>
            <a:spLocks noChangeShapeType="1"/>
          </p:cNvSpPr>
          <p:nvPr/>
        </p:nvSpPr>
        <p:spPr bwMode="auto">
          <a:xfrm>
            <a:off x="8275070" y="3976193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98350" name="Line 46"/>
          <p:cNvSpPr>
            <a:spLocks noChangeShapeType="1"/>
          </p:cNvSpPr>
          <p:nvPr/>
        </p:nvSpPr>
        <p:spPr bwMode="auto">
          <a:xfrm>
            <a:off x="8427470" y="3976193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98351" name="Line 47"/>
          <p:cNvSpPr>
            <a:spLocks noChangeShapeType="1"/>
          </p:cNvSpPr>
          <p:nvPr/>
        </p:nvSpPr>
        <p:spPr bwMode="auto">
          <a:xfrm>
            <a:off x="8579870" y="3976193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98352" name="Text Box 48"/>
          <p:cNvSpPr txBox="1">
            <a:spLocks noChangeArrowheads="1"/>
          </p:cNvSpPr>
          <p:nvPr/>
        </p:nvSpPr>
        <p:spPr bwMode="auto">
          <a:xfrm>
            <a:off x="1884216" y="28208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en-US" dirty="0"/>
              <a:t>Memória principal </a:t>
            </a:r>
            <a:endParaRPr lang="en-US" altLang="en-US" dirty="0"/>
          </a:p>
        </p:txBody>
      </p:sp>
      <p:sp>
        <p:nvSpPr>
          <p:cNvPr id="98353" name="Text Box 49"/>
          <p:cNvSpPr txBox="1">
            <a:spLocks noChangeArrowheads="1"/>
          </p:cNvSpPr>
          <p:nvPr/>
        </p:nvSpPr>
        <p:spPr bwMode="auto">
          <a:xfrm>
            <a:off x="6674870" y="3442793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en-US"/>
              <a:t>Comutações do CPU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285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Escalonamento - LINUX</a:t>
            </a:r>
            <a:endParaRPr lang="en-US" dirty="0" smtClean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PT" altLang="en-US" dirty="0" smtClean="0"/>
              <a:t>Funcionamento do algoritmo</a:t>
            </a:r>
          </a:p>
          <a:p>
            <a:pPr lvl="1"/>
            <a:r>
              <a:rPr lang="pt-PT" altLang="en-US" dirty="0" smtClean="0"/>
              <a:t>A escolha do </a:t>
            </a:r>
            <a:r>
              <a:rPr lang="pt-PT" altLang="en-US" dirty="0" err="1" smtClean="0"/>
              <a:t>escalonador</a:t>
            </a:r>
            <a:r>
              <a:rPr lang="pt-PT" altLang="en-US" dirty="0" smtClean="0"/>
              <a:t> é feita segundo a </a:t>
            </a:r>
            <a:r>
              <a:rPr lang="pt-PT" altLang="en-US" dirty="0" err="1" smtClean="0"/>
              <a:t>goodness</a:t>
            </a:r>
            <a:r>
              <a:rPr lang="pt-PT" altLang="en-US" dirty="0" smtClean="0"/>
              <a:t> de cada </a:t>
            </a:r>
            <a:r>
              <a:rPr lang="pt-PT" altLang="en-US" dirty="0" err="1" smtClean="0"/>
              <a:t>thread</a:t>
            </a:r>
            <a:r>
              <a:rPr lang="pt-PT" altLang="en-US" dirty="0" smtClean="0"/>
              <a:t> – escolhe o que obter </a:t>
            </a:r>
            <a:r>
              <a:rPr lang="pt-PT" altLang="en-US" dirty="0" err="1" smtClean="0"/>
              <a:t>goodness</a:t>
            </a:r>
            <a:r>
              <a:rPr lang="pt-PT" altLang="en-US" dirty="0" smtClean="0"/>
              <a:t> mais alta</a:t>
            </a:r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r>
              <a:rPr lang="pt-PT" altLang="en-US" dirty="0" smtClean="0"/>
              <a:t>Valores de prioridade entre 1 e 40 (40 é a mais elevada) – 20 é o valor por defeito</a:t>
            </a:r>
          </a:p>
          <a:p>
            <a:pPr lvl="1"/>
            <a:r>
              <a:rPr lang="pt-PT" altLang="en-US" dirty="0" smtClean="0"/>
              <a:t>O quantum é medido em </a:t>
            </a:r>
            <a:r>
              <a:rPr lang="pt-PT" altLang="en-US" dirty="0" err="1" smtClean="0"/>
              <a:t>clock</a:t>
            </a:r>
            <a:r>
              <a:rPr lang="pt-PT" altLang="en-US" dirty="0" smtClean="0"/>
              <a:t> </a:t>
            </a:r>
            <a:r>
              <a:rPr lang="pt-PT" altLang="en-US" dirty="0" err="1" smtClean="0"/>
              <a:t>ticks</a:t>
            </a:r>
            <a:r>
              <a:rPr lang="pt-PT" altLang="en-US" dirty="0" smtClean="0"/>
              <a:t> (chamados </a:t>
            </a:r>
            <a:r>
              <a:rPr lang="pt-PT" altLang="en-US" dirty="0" err="1" smtClean="0"/>
              <a:t>jiffys</a:t>
            </a:r>
            <a:r>
              <a:rPr lang="pt-PT" altLang="en-US" dirty="0" smtClean="0"/>
              <a:t>). Cada </a:t>
            </a:r>
            <a:r>
              <a:rPr lang="pt-PT" altLang="en-US" dirty="0" err="1" smtClean="0"/>
              <a:t>jiffy</a:t>
            </a:r>
            <a:r>
              <a:rPr lang="pt-PT" altLang="en-US" dirty="0" smtClean="0"/>
              <a:t> corresponde a 10ms (por defeito) </a:t>
            </a:r>
          </a:p>
          <a:p>
            <a:pPr lvl="1"/>
            <a:r>
              <a:rPr lang="pt-PT" altLang="en-US" dirty="0" smtClean="0"/>
              <a:t>Em cada </a:t>
            </a:r>
            <a:r>
              <a:rPr lang="pt-PT" altLang="en-US" dirty="0" err="1" smtClean="0"/>
              <a:t>clock</a:t>
            </a:r>
            <a:r>
              <a:rPr lang="pt-PT" altLang="en-US" dirty="0" smtClean="0"/>
              <a:t> </a:t>
            </a:r>
            <a:r>
              <a:rPr lang="pt-PT" altLang="en-US" dirty="0" err="1" smtClean="0"/>
              <a:t>tick</a:t>
            </a:r>
            <a:r>
              <a:rPr lang="pt-PT" altLang="en-US" dirty="0" smtClean="0"/>
              <a:t>, o valor do quantum é decrementado em uma unidade</a:t>
            </a:r>
            <a:endParaRPr lang="pt-PT" altLang="en-US" dirty="0"/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3226526" y="3012031"/>
            <a:ext cx="5121915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t-PT" sz="1600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pt-PT" sz="16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(classe == </a:t>
            </a:r>
            <a:r>
              <a:rPr lang="pt-PT" sz="1600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realtime</a:t>
            </a:r>
            <a:r>
              <a:rPr lang="pt-PT" sz="16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br>
              <a:rPr lang="pt-PT" sz="16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</a:br>
            <a:r>
              <a:rPr lang="pt-PT" sz="16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pt-PT" sz="1600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goodness</a:t>
            </a:r>
            <a:r>
              <a:rPr lang="pt-PT" sz="16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= 1000 + prioridade;</a:t>
            </a:r>
          </a:p>
          <a:p>
            <a:pPr>
              <a:lnSpc>
                <a:spcPct val="90000"/>
              </a:lnSpc>
              <a:defRPr/>
            </a:pPr>
            <a:r>
              <a:rPr lang="pt-PT" sz="1600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pt-PT" sz="16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(classe == </a:t>
            </a:r>
            <a:r>
              <a:rPr lang="pt-PT" sz="1600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timesharing</a:t>
            </a:r>
            <a:r>
              <a:rPr lang="pt-PT" sz="16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&amp;&amp; quantum&gt;0)</a:t>
            </a:r>
            <a:br>
              <a:rPr lang="pt-PT" sz="16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</a:br>
            <a:r>
              <a:rPr lang="pt-PT" sz="16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pt-PT" sz="1600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goodness</a:t>
            </a:r>
            <a:r>
              <a:rPr lang="pt-PT" sz="16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= quantum + prioridade;</a:t>
            </a:r>
          </a:p>
          <a:p>
            <a:pPr>
              <a:lnSpc>
                <a:spcPct val="90000"/>
              </a:lnSpc>
              <a:defRPr/>
            </a:pPr>
            <a:r>
              <a:rPr lang="pt-PT" sz="1600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pt-PT" sz="16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(classe == </a:t>
            </a:r>
            <a:r>
              <a:rPr lang="pt-PT" sz="1600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timesharing</a:t>
            </a:r>
            <a:r>
              <a:rPr lang="pt-PT" sz="16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&amp;&amp; quantum==0)</a:t>
            </a:r>
          </a:p>
          <a:p>
            <a:pPr>
              <a:lnSpc>
                <a:spcPct val="90000"/>
              </a:lnSpc>
              <a:defRPr/>
            </a:pPr>
            <a:r>
              <a:rPr lang="pt-PT" sz="16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pt-PT" sz="1600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goodness</a:t>
            </a:r>
            <a:r>
              <a:rPr lang="pt-PT" sz="16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= 0;</a:t>
            </a:r>
            <a:endParaRPr lang="en-US" sz="1600" dirty="0">
              <a:solidFill>
                <a:schemeClr val="accent5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50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Escalonamento -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partir do kernel versão 2.6.23</a:t>
            </a:r>
          </a:p>
          <a:p>
            <a:pPr lvl="1"/>
            <a:r>
              <a:rPr lang="en-US" altLang="en-US" smtClean="0"/>
              <a:t>Completely Fair Schedule (CFS) [Molnar, 2007]</a:t>
            </a:r>
          </a:p>
          <a:p>
            <a:pPr lvl="2"/>
            <a:r>
              <a:rPr lang="en-US" altLang="en-US" smtClean="0"/>
              <a:t>Usa uma red-black tree para manter os processos ordenados por tempo de execução.</a:t>
            </a:r>
          </a:p>
          <a:p>
            <a:pPr lvl="3"/>
            <a:r>
              <a:rPr lang="en-US" altLang="en-US" smtClean="0"/>
              <a:t>Evita o problema da escalabilidade</a:t>
            </a:r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51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499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Escalonamento – LINUX</a:t>
            </a:r>
            <a:endParaRPr lang="en-US" alt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altLang="en-US" smtClean="0"/>
              <a:t>Uma thread perde o processador se:</a:t>
            </a:r>
          </a:p>
          <a:p>
            <a:pPr lvl="1"/>
            <a:r>
              <a:rPr lang="pt-PT" altLang="en-US" smtClean="0"/>
              <a:t>O seu quantum chegar a 0;</a:t>
            </a:r>
          </a:p>
          <a:p>
            <a:pPr lvl="1"/>
            <a:r>
              <a:rPr lang="pt-PT" altLang="en-US" smtClean="0"/>
              <a:t>Bloquear (semáforo, I/O, etc.)</a:t>
            </a:r>
          </a:p>
          <a:p>
            <a:pPr lvl="1"/>
            <a:r>
              <a:rPr lang="pt-PT" altLang="en-US" smtClean="0"/>
              <a:t>Uma thread com maior goodness desbloquear</a:t>
            </a:r>
          </a:p>
          <a:p>
            <a:r>
              <a:rPr lang="pt-PT" altLang="en-US" smtClean="0"/>
              <a:t>Nessa altura é calculado um novo valor para os quantuns (em jiffys) de todas as threads (activas e bloqueadas)</a:t>
            </a:r>
          </a:p>
          <a:p>
            <a:pPr lvl="1"/>
            <a:r>
              <a:rPr lang="pt-PT" altLang="en-US" smtClean="0"/>
              <a:t>Novo quantum = quantum que sobrou / 2 + prioridade</a:t>
            </a:r>
          </a:p>
          <a:p>
            <a:r>
              <a:rPr lang="pt-PT" altLang="en-US" smtClean="0"/>
              <a:t>O objectivo é beneficiar threads I/O-bound</a:t>
            </a:r>
          </a:p>
          <a:p>
            <a:pPr lvl="1"/>
            <a:r>
              <a:rPr lang="pt-PT" altLang="en-US" smtClean="0"/>
              <a:t>I/O-bound – o quantum tende para o dobro do valor da prioridade, consequentemente aumentando a goodness</a:t>
            </a:r>
          </a:p>
          <a:p>
            <a:pPr lvl="1"/>
            <a:r>
              <a:rPr lang="pt-PT" altLang="en-US" smtClean="0"/>
              <a:t>compute-bound – o quantum tende para um valor igual ao da prioridade</a:t>
            </a:r>
            <a:endParaRPr lang="pt-PT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52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474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 smtClean="0"/>
              <a:t>Comunicação </a:t>
            </a:r>
            <a:r>
              <a:rPr lang="pt-PT" altLang="en-US" dirty="0" smtClean="0"/>
              <a:t>e Sincronização entre </a:t>
            </a:r>
            <a:r>
              <a:rPr lang="pt-PT" altLang="en-US" dirty="0" smtClean="0"/>
              <a:t>Processos</a:t>
            </a:r>
            <a:endParaRPr lang="en-US" alt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PT" altLang="en-US" dirty="0" smtClean="0"/>
              <a:t>IPC (</a:t>
            </a:r>
            <a:r>
              <a:rPr lang="pt-PT" altLang="en-US" dirty="0" err="1" smtClean="0"/>
              <a:t>Inter</a:t>
            </a:r>
            <a:r>
              <a:rPr lang="pt-PT" altLang="en-US" dirty="0" smtClean="0"/>
              <a:t> </a:t>
            </a:r>
            <a:r>
              <a:rPr lang="pt-PT" altLang="en-US" dirty="0" err="1" smtClean="0"/>
              <a:t>Process</a:t>
            </a:r>
            <a:r>
              <a:rPr lang="pt-PT" altLang="en-US" dirty="0" smtClean="0"/>
              <a:t> </a:t>
            </a:r>
            <a:r>
              <a:rPr lang="pt-PT" altLang="en-US" dirty="0" err="1" smtClean="0"/>
              <a:t>Communication</a:t>
            </a:r>
            <a:r>
              <a:rPr lang="pt-PT" altLang="en-US" dirty="0" smtClean="0"/>
              <a:t>)</a:t>
            </a:r>
          </a:p>
          <a:p>
            <a:r>
              <a:rPr lang="pt-PT" altLang="en-US" dirty="0" smtClean="0"/>
              <a:t>Programação concorrente</a:t>
            </a:r>
          </a:p>
          <a:p>
            <a:pPr lvl="1"/>
            <a:r>
              <a:rPr lang="pt-PT" altLang="en-US" dirty="0" smtClean="0"/>
              <a:t>Elaboração de tarefas mais complexas</a:t>
            </a:r>
          </a:p>
          <a:p>
            <a:r>
              <a:rPr lang="pt-PT" altLang="en-US" dirty="0" smtClean="0"/>
              <a:t>É desejável que o SO inclua:</a:t>
            </a:r>
          </a:p>
          <a:p>
            <a:pPr lvl="1"/>
            <a:r>
              <a:rPr lang="pt-PT" altLang="en-US" dirty="0" smtClean="0"/>
              <a:t>Mecanismos de </a:t>
            </a:r>
            <a:r>
              <a:rPr lang="pt-PT" altLang="en-US" dirty="0" smtClean="0">
                <a:solidFill>
                  <a:schemeClr val="accent1"/>
                </a:solidFill>
              </a:rPr>
              <a:t>comunicação</a:t>
            </a:r>
          </a:p>
          <a:p>
            <a:pPr lvl="2"/>
            <a:r>
              <a:rPr lang="pt-PT" altLang="en-US" dirty="0" smtClean="0"/>
              <a:t>Troca de dados entre vários processos </a:t>
            </a:r>
            <a:br>
              <a:rPr lang="pt-PT" altLang="en-US" dirty="0" smtClean="0"/>
            </a:br>
            <a:r>
              <a:rPr lang="pt-PT" altLang="en-US" dirty="0" smtClean="0"/>
              <a:t>(através de mensagens ou de partilha de memória)</a:t>
            </a:r>
          </a:p>
          <a:p>
            <a:pPr lvl="1"/>
            <a:r>
              <a:rPr lang="pt-PT" altLang="en-US" dirty="0" smtClean="0"/>
              <a:t>Mecanismos de </a:t>
            </a:r>
            <a:r>
              <a:rPr lang="pt-PT" altLang="en-US" dirty="0" smtClean="0">
                <a:solidFill>
                  <a:schemeClr val="accent1"/>
                </a:solidFill>
              </a:rPr>
              <a:t>sincronização</a:t>
            </a:r>
          </a:p>
          <a:p>
            <a:pPr lvl="2"/>
            <a:r>
              <a:rPr lang="pt-PT" altLang="en-US" dirty="0" smtClean="0"/>
              <a:t>Ordem no acesso aos recursos</a:t>
            </a:r>
          </a:p>
          <a:p>
            <a:pPr lvl="2"/>
            <a:r>
              <a:rPr lang="pt-PT" altLang="en-US" dirty="0" smtClean="0"/>
              <a:t>Ordem quando existe dependência entre processos </a:t>
            </a:r>
            <a:br>
              <a:rPr lang="pt-PT" altLang="en-US" dirty="0" smtClean="0"/>
            </a:br>
            <a:r>
              <a:rPr lang="pt-PT" altLang="en-US" dirty="0" smtClean="0"/>
              <a:t>(e.g., o processo </a:t>
            </a:r>
            <a:r>
              <a:rPr lang="pt-PT" altLang="en-US" b="1" dirty="0" smtClean="0"/>
              <a:t>A</a:t>
            </a:r>
            <a:r>
              <a:rPr lang="pt-PT" altLang="en-US" dirty="0" smtClean="0"/>
              <a:t> produz dados utilizados pelo processo </a:t>
            </a:r>
            <a:r>
              <a:rPr lang="pt-PT" altLang="en-US" b="1" dirty="0" smtClean="0"/>
              <a:t>B</a:t>
            </a:r>
            <a:r>
              <a:rPr lang="pt-PT" altLang="en-US" dirty="0" smtClean="0"/>
              <a:t>)</a:t>
            </a:r>
            <a:endParaRPr lang="pt-PT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53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257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Regiões Críticas e Exclusão Mútua</a:t>
            </a:r>
            <a:endParaRPr lang="en-US" alt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smtClean="0"/>
              <a:t>Exemplo – fila de impressão</a:t>
            </a:r>
          </a:p>
          <a:p>
            <a:pPr lvl="1"/>
            <a:r>
              <a:rPr lang="pt-PT" altLang="en-US" dirty="0" smtClean="0"/>
              <a:t>Considere que dois processos </a:t>
            </a:r>
            <a:r>
              <a:rPr lang="pt-PT" altLang="en-US" b="1" i="1" dirty="0" smtClean="0"/>
              <a:t>A</a:t>
            </a:r>
            <a:r>
              <a:rPr lang="pt-PT" altLang="en-US" dirty="0" smtClean="0"/>
              <a:t> e</a:t>
            </a:r>
            <a:r>
              <a:rPr lang="pt-PT" altLang="en-US" b="1" i="1" dirty="0" smtClean="0"/>
              <a:t> B </a:t>
            </a:r>
            <a:r>
              <a:rPr lang="pt-PT" altLang="en-US" dirty="0" smtClean="0"/>
              <a:t>encaminham ficheiros para uma fila de impressão com vários </a:t>
            </a:r>
            <a:r>
              <a:rPr lang="pt-PT" altLang="en-US" dirty="0" err="1" smtClean="0"/>
              <a:t>slots</a:t>
            </a:r>
            <a:r>
              <a:rPr lang="pt-PT" altLang="en-US" dirty="0" smtClean="0"/>
              <a:t>.</a:t>
            </a:r>
          </a:p>
          <a:p>
            <a:pPr lvl="1"/>
            <a:r>
              <a:rPr lang="pt-PT" altLang="en-US" dirty="0" smtClean="0"/>
              <a:t>Para gestão da fila utilizam-se duas variáveis:</a:t>
            </a:r>
          </a:p>
          <a:p>
            <a:pPr lvl="2"/>
            <a:r>
              <a:rPr lang="pt-PT" altLang="en-US" dirty="0" smtClean="0"/>
              <a:t>in – variável partilhada pelos processos e que indica o próximo </a:t>
            </a:r>
            <a:r>
              <a:rPr lang="pt-PT" altLang="en-US" dirty="0" err="1" smtClean="0"/>
              <a:t>slot</a:t>
            </a:r>
            <a:r>
              <a:rPr lang="pt-PT" altLang="en-US" dirty="0" smtClean="0"/>
              <a:t> livre na fila</a:t>
            </a:r>
          </a:p>
          <a:p>
            <a:pPr lvl="2"/>
            <a:r>
              <a:rPr lang="pt-PT" altLang="en-US" dirty="0" smtClean="0"/>
              <a:t>out – variável utilizada pelo processo </a:t>
            </a:r>
            <a:r>
              <a:rPr lang="pt-PT" altLang="en-GB" dirty="0" smtClean="0"/>
              <a:t>“</a:t>
            </a:r>
            <a:r>
              <a:rPr lang="pt-PT" altLang="ja-JP" dirty="0" err="1" smtClean="0"/>
              <a:t>printer</a:t>
            </a:r>
            <a:r>
              <a:rPr lang="pt-PT" altLang="ja-JP" dirty="0" smtClean="0"/>
              <a:t> </a:t>
            </a:r>
            <a:r>
              <a:rPr lang="pt-PT" altLang="ja-JP" dirty="0" err="1" smtClean="0"/>
              <a:t>daemon</a:t>
            </a:r>
            <a:r>
              <a:rPr lang="pt-PT" altLang="en-GB" dirty="0" smtClean="0"/>
              <a:t>”</a:t>
            </a:r>
            <a:r>
              <a:rPr lang="pt-PT" altLang="ja-JP" dirty="0" smtClean="0"/>
              <a:t> e que indica o </a:t>
            </a:r>
            <a:r>
              <a:rPr lang="pt-PT" altLang="ja-JP" dirty="0" err="1" smtClean="0"/>
              <a:t>slot</a:t>
            </a:r>
            <a:r>
              <a:rPr lang="pt-PT" altLang="ja-JP" dirty="0" smtClean="0"/>
              <a:t> do próximo trabalho a ser imprimido</a:t>
            </a:r>
            <a:endParaRPr lang="en-US" altLang="en-US" dirty="0"/>
          </a:p>
        </p:txBody>
      </p:sp>
      <p:grpSp>
        <p:nvGrpSpPr>
          <p:cNvPr id="72708" name="Group 34"/>
          <p:cNvGrpSpPr>
            <a:grpSpLocks/>
          </p:cNvGrpSpPr>
          <p:nvPr/>
        </p:nvGrpSpPr>
        <p:grpSpPr bwMode="auto">
          <a:xfrm>
            <a:off x="3071814" y="4437063"/>
            <a:ext cx="6264275" cy="1992312"/>
            <a:chOff x="480" y="1696"/>
            <a:chExt cx="4848" cy="2000"/>
          </a:xfrm>
          <a:solidFill>
            <a:schemeClr val="bg2"/>
          </a:solidFill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640" y="2016"/>
              <a:ext cx="1200" cy="2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640" y="2255"/>
              <a:ext cx="1200" cy="24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>
                  <a:ea typeface="ＭＳ Ｐゴシック" charset="0"/>
                </a:rPr>
                <a:t>trab.txt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640" y="2496"/>
              <a:ext cx="1200" cy="24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>
                  <a:ea typeface="ＭＳ Ｐゴシック" charset="0"/>
                </a:rPr>
                <a:t>prog1.c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640" y="2737"/>
              <a:ext cx="1200" cy="2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>
                  <a:ea typeface="ＭＳ Ｐゴシック" charset="0"/>
                </a:rPr>
                <a:t>contas.xls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640" y="2976"/>
              <a:ext cx="1200" cy="24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640" y="3216"/>
              <a:ext cx="1200" cy="2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2304" y="2016"/>
              <a:ext cx="333" cy="2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>
                  <a:ea typeface="ＭＳ Ｐゴシック" charset="0"/>
                </a:rPr>
                <a:t>0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2304" y="2255"/>
              <a:ext cx="333" cy="24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>
                  <a:ea typeface="ＭＳ Ｐゴシック" charset="0"/>
                </a:rPr>
                <a:t>1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2304" y="2496"/>
              <a:ext cx="333" cy="24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dirty="0">
                  <a:ea typeface="ＭＳ Ｐゴシック" charset="0"/>
                </a:rPr>
                <a:t>2</a:t>
              </a:r>
              <a:endParaRPr lang="en-US" dirty="0">
                <a:ea typeface="ＭＳ Ｐゴシック" charset="0"/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2304" y="2737"/>
              <a:ext cx="333" cy="2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>
                  <a:ea typeface="ＭＳ Ｐゴシック" charset="0"/>
                </a:rPr>
                <a:t>3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2304" y="2976"/>
              <a:ext cx="333" cy="24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>
                  <a:ea typeface="ＭＳ Ｐゴシック" charset="0"/>
                </a:rPr>
                <a:t>4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2304" y="3216"/>
              <a:ext cx="333" cy="2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>
                  <a:ea typeface="ＭＳ Ｐゴシック" charset="0"/>
                </a:rPr>
                <a:t>5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4321" y="2255"/>
              <a:ext cx="1007" cy="24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i="1">
                  <a:ea typeface="ＭＳ Ｐゴシック" charset="0"/>
                </a:rPr>
                <a:t>out</a:t>
              </a:r>
              <a:r>
                <a:rPr lang="pt-PT">
                  <a:ea typeface="ＭＳ Ｐゴシック" charset="0"/>
                </a:rPr>
                <a:t> = 1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19" name="Rectangle 22"/>
            <p:cNvSpPr>
              <a:spLocks noChangeArrowheads="1"/>
            </p:cNvSpPr>
            <p:nvPr/>
          </p:nvSpPr>
          <p:spPr bwMode="auto">
            <a:xfrm>
              <a:off x="4321" y="2976"/>
              <a:ext cx="1007" cy="24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i="1">
                  <a:ea typeface="ＭＳ Ｐゴシック" charset="0"/>
                </a:rPr>
                <a:t>in</a:t>
              </a:r>
              <a:r>
                <a:rPr lang="pt-PT">
                  <a:ea typeface="ＭＳ Ｐゴシック" charset="0"/>
                </a:rPr>
                <a:t> = 4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 flipH="1">
              <a:off x="3936" y="3121"/>
              <a:ext cx="287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 flipH="1">
              <a:off x="3936" y="2400"/>
              <a:ext cx="287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2" name="Oval 27"/>
            <p:cNvSpPr>
              <a:spLocks noChangeArrowheads="1"/>
            </p:cNvSpPr>
            <p:nvPr/>
          </p:nvSpPr>
          <p:spPr bwMode="auto">
            <a:xfrm>
              <a:off x="480" y="2563"/>
              <a:ext cx="1392" cy="48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>
                  <a:ea typeface="ＭＳ Ｐゴシック" charset="0"/>
                </a:rPr>
                <a:t>Processo A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23" name="Oval 28"/>
            <p:cNvSpPr>
              <a:spLocks noChangeArrowheads="1"/>
            </p:cNvSpPr>
            <p:nvPr/>
          </p:nvSpPr>
          <p:spPr bwMode="auto">
            <a:xfrm>
              <a:off x="480" y="3070"/>
              <a:ext cx="1392" cy="48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 dirty="0">
                  <a:ea typeface="ＭＳ Ｐゴシック" charset="0"/>
                </a:rPr>
                <a:t>Processo B</a:t>
              </a:r>
              <a:endParaRPr lang="en-US" dirty="0">
                <a:ea typeface="ＭＳ Ｐゴシック" charset="0"/>
              </a:endParaRPr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 flipV="1">
              <a:off x="1873" y="3121"/>
              <a:ext cx="383" cy="16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5" name="Line 30"/>
            <p:cNvSpPr>
              <a:spLocks noChangeShapeType="1"/>
            </p:cNvSpPr>
            <p:nvPr/>
          </p:nvSpPr>
          <p:spPr bwMode="auto">
            <a:xfrm>
              <a:off x="1873" y="2851"/>
              <a:ext cx="383" cy="22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2640" y="3455"/>
              <a:ext cx="1200" cy="24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27" name="Rectangle 32"/>
            <p:cNvSpPr>
              <a:spLocks noChangeArrowheads="1"/>
            </p:cNvSpPr>
            <p:nvPr/>
          </p:nvSpPr>
          <p:spPr bwMode="auto">
            <a:xfrm>
              <a:off x="2304" y="3455"/>
              <a:ext cx="333" cy="24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>
                  <a:ea typeface="ＭＳ Ｐゴシック" charset="0"/>
                </a:rPr>
                <a:t>...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28" name="Text Box 33"/>
            <p:cNvSpPr txBox="1">
              <a:spLocks noChangeArrowheads="1"/>
            </p:cNvSpPr>
            <p:nvPr/>
          </p:nvSpPr>
          <p:spPr bwMode="auto">
            <a:xfrm>
              <a:off x="2144" y="1696"/>
              <a:ext cx="1824" cy="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PT" dirty="0">
                  <a:ea typeface="ＭＳ Ｐゴシック" charset="0"/>
                </a:rPr>
                <a:t>Fila de impressão</a:t>
              </a:r>
              <a:endParaRPr lang="en-US" dirty="0">
                <a:ea typeface="ＭＳ Ｐゴシック" charset="0"/>
              </a:endParaRP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54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44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Regiões Críticas e Exclusão Mútua</a:t>
            </a:r>
            <a:endParaRPr lang="en-US" alt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PT" altLang="en-US" dirty="0" smtClean="0"/>
              <a:t>Exemplo – fila de impressão </a:t>
            </a:r>
          </a:p>
          <a:p>
            <a:pPr lvl="1"/>
            <a:r>
              <a:rPr lang="pt-PT" altLang="en-US" dirty="0" smtClean="0"/>
              <a:t>código utilizado pelos processos</a:t>
            </a:r>
          </a:p>
          <a:p>
            <a:endParaRPr lang="pt-PT" altLang="en-US" dirty="0" smtClean="0"/>
          </a:p>
          <a:p>
            <a:endParaRPr lang="pt-PT" altLang="en-US" dirty="0" smtClean="0"/>
          </a:p>
          <a:p>
            <a:endParaRPr lang="pt-PT" altLang="en-US" dirty="0" smtClean="0"/>
          </a:p>
          <a:p>
            <a:endParaRPr lang="pt-PT" altLang="en-US" dirty="0" smtClean="0"/>
          </a:p>
          <a:p>
            <a:endParaRPr lang="pt-PT" altLang="en-US" dirty="0" smtClean="0"/>
          </a:p>
          <a:p>
            <a:r>
              <a:rPr lang="pt-PT" altLang="en-US" dirty="0" smtClean="0"/>
              <a:t>O que pode acontecer se ocorrer uma comutação de processos entre a leitura da variável </a:t>
            </a:r>
            <a:r>
              <a:rPr lang="pt-PT" altLang="en-US" b="1" i="1" dirty="0" smtClean="0"/>
              <a:t>in</a:t>
            </a:r>
            <a:r>
              <a:rPr lang="pt-PT" altLang="en-US" dirty="0" smtClean="0"/>
              <a:t> e a atualização do seu valor ?</a:t>
            </a:r>
            <a:endParaRPr lang="en-US" altLang="en-US" dirty="0"/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2991667" y="2754577"/>
            <a:ext cx="7134225" cy="2234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  <a:defRPr/>
            </a:pPr>
            <a:r>
              <a:rPr lang="pt-PT" sz="1600" noProof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void EnviarFicheiro(char NomeFicheiro[]) {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	...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	ProxSlotLivre = </a:t>
            </a:r>
            <a:r>
              <a:rPr lang="pt-PT" sz="1600" noProof="1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LerPartilhada_in</a:t>
            </a:r>
            <a:r>
              <a:rPr lang="pt-PT" sz="1600" noProof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	CopiarString(NomeFicheiro, ProxSlotLivre);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	++ProxSlotLivre;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pt-PT" sz="1600" noProof="1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AtualizarPartilhada_in(ProxSlotLivre</a:t>
            </a:r>
            <a:r>
              <a:rPr lang="pt-PT" sz="1600" noProof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	...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55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535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Regiões Críticas e Exclusão Mútua </a:t>
            </a:r>
            <a:endParaRPr lang="en-US" altLang="en-US"/>
          </a:p>
        </p:txBody>
      </p:sp>
      <p:sp>
        <p:nvSpPr>
          <p:cNvPr id="1013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PT" altLang="en-US" dirty="0" smtClean="0">
                <a:solidFill>
                  <a:schemeClr val="accent5"/>
                </a:solidFill>
              </a:rPr>
              <a:t>Região crítica</a:t>
            </a:r>
          </a:p>
          <a:p>
            <a:pPr lvl="1"/>
            <a:r>
              <a:rPr lang="pt-PT" altLang="en-US" dirty="0" smtClean="0"/>
              <a:t>secção do programa onde são efetuados acessos (para leitura e escrita) a recursos partilhados por dois ou mais processos</a:t>
            </a:r>
          </a:p>
          <a:p>
            <a:r>
              <a:rPr lang="pt-PT" altLang="en-US" dirty="0" smtClean="0">
                <a:solidFill>
                  <a:schemeClr val="accent5"/>
                </a:solidFill>
              </a:rPr>
              <a:t>Exclusão mútua</a:t>
            </a:r>
          </a:p>
          <a:p>
            <a:pPr lvl="1"/>
            <a:r>
              <a:rPr lang="pt-PT" altLang="en-US" dirty="0" smtClean="0"/>
              <a:t>é necessário assegurar que dois ou mais processos não se encontrem simultaneamente na região crítica </a:t>
            </a:r>
          </a:p>
          <a:p>
            <a:pPr lvl="1"/>
            <a:r>
              <a:rPr lang="pt-PT" altLang="en-US" dirty="0" smtClean="0"/>
              <a:t>assegura-se a exclusão mútua recorrendo aos mecanismos de sincronização fornecidos pelo SO</a:t>
            </a:r>
          </a:p>
          <a:p>
            <a:r>
              <a:rPr lang="pt-PT" altLang="en-US" dirty="0" smtClean="0"/>
              <a:t>Afirmações válidas também para as </a:t>
            </a:r>
            <a:r>
              <a:rPr lang="pt-PT" altLang="en-US" dirty="0" err="1" smtClean="0"/>
              <a:t>threads</a:t>
            </a:r>
            <a:r>
              <a:rPr lang="pt-PT" altLang="en-US" dirty="0" smtClean="0"/>
              <a:t> (é ainda mais crítico, pois todas as </a:t>
            </a:r>
            <a:r>
              <a:rPr lang="pt-PT" altLang="en-US" dirty="0" err="1" smtClean="0"/>
              <a:t>threads</a:t>
            </a:r>
            <a:r>
              <a:rPr lang="pt-PT" altLang="en-US" dirty="0" smtClean="0"/>
              <a:t> dentro do mesmo processo partilham os mesmos recursos)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56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629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Regiões Críticas e Exclusão Mútua</a:t>
            </a:r>
            <a:endParaRPr lang="en-US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smtClean="0"/>
              <a:t>Regras para programação concorrente</a:t>
            </a:r>
          </a:p>
          <a:p>
            <a:pPr lvl="1"/>
            <a:endParaRPr lang="pt-PT" altLang="en-US" dirty="0" smtClean="0"/>
          </a:p>
          <a:p>
            <a:pPr lvl="1"/>
            <a:r>
              <a:rPr lang="pt-PT" altLang="en-US" dirty="0" smtClean="0"/>
              <a:t>Dois ou mais processos não podem estar simultaneamente dentro de uma região crítica</a:t>
            </a:r>
          </a:p>
          <a:p>
            <a:pPr lvl="1"/>
            <a:r>
              <a:rPr lang="pt-PT" altLang="en-US" dirty="0" smtClean="0"/>
              <a:t>Não se podem fazer assunções em relação à velocidade e ao número de </a:t>
            </a:r>
            <a:r>
              <a:rPr lang="pt-PT" altLang="en-US" dirty="0" err="1" smtClean="0"/>
              <a:t>CPUs</a:t>
            </a:r>
            <a:endParaRPr lang="pt-PT" altLang="en-US" dirty="0" smtClean="0"/>
          </a:p>
          <a:p>
            <a:pPr lvl="1"/>
            <a:r>
              <a:rPr lang="pt-PT" altLang="en-US" dirty="0" smtClean="0"/>
              <a:t>Um processo fora da região crítica não deve causar bloqueio a outro processo</a:t>
            </a:r>
          </a:p>
          <a:p>
            <a:pPr lvl="1"/>
            <a:r>
              <a:rPr lang="pt-PT" altLang="en-US" dirty="0" smtClean="0"/>
              <a:t>Um processo não pode esperar infinitamente para entrar na região crítica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57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467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Mecanismos de Sincronização</a:t>
            </a:r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altLang="en-US" dirty="0" smtClean="0"/>
              <a:t>Desativação </a:t>
            </a:r>
            <a:r>
              <a:rPr lang="pt-PT" altLang="en-US" dirty="0" smtClean="0"/>
              <a:t>das interrupções</a:t>
            </a:r>
          </a:p>
          <a:p>
            <a:pPr lvl="1"/>
            <a:r>
              <a:rPr lang="pt-PT" altLang="en-US" dirty="0" smtClean="0"/>
              <a:t>Mecanismo mais básico, que impossibilita a comutação de processos, garantindo assim a exclusão mútua</a:t>
            </a:r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r>
              <a:rPr lang="pt-PT" altLang="en-US" dirty="0" smtClean="0"/>
              <a:t>Problema: é </a:t>
            </a:r>
            <a:r>
              <a:rPr lang="pt-PT" altLang="en-US" dirty="0" smtClean="0"/>
              <a:t>muito perigoso dar ao utilizador a possibilidade de </a:t>
            </a:r>
            <a:r>
              <a:rPr lang="pt-PT" altLang="en-US" dirty="0" smtClean="0"/>
              <a:t>desativar </a:t>
            </a:r>
            <a:r>
              <a:rPr lang="pt-PT" altLang="en-US" dirty="0" smtClean="0"/>
              <a:t>as interrupções (imagina-se facilmente porquê)</a:t>
            </a:r>
            <a:endParaRPr lang="en-US" altLang="en-US" dirty="0"/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2895599" y="3061741"/>
            <a:ext cx="7957279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...</a:t>
            </a:r>
          </a:p>
          <a:p>
            <a:pPr eaLnBrk="1" hangingPunct="1">
              <a:spcBef>
                <a:spcPct val="10000"/>
              </a:spcBef>
            </a:pPr>
            <a:r>
              <a:rPr lang="pt-PT" altLang="en-US" sz="1800" dirty="0" err="1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DesativarInterrupcoes</a:t>
            </a: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(); /* </a:t>
            </a:r>
            <a:r>
              <a:rPr lang="pt-PT" altLang="en-US" sz="1800" dirty="0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Desativar </a:t>
            </a: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as interrupções */</a:t>
            </a:r>
          </a:p>
          <a:p>
            <a:pPr eaLnBrk="1" hangingPunct="1">
              <a:spcBef>
                <a:spcPct val="10000"/>
              </a:spcBef>
            </a:pPr>
            <a:r>
              <a:rPr lang="pt-PT" altLang="en-US" sz="1800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RegiaoCritica</a:t>
            </a: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pPr eaLnBrk="1" hangingPunct="1">
              <a:spcBef>
                <a:spcPct val="10000"/>
              </a:spcBef>
            </a:pPr>
            <a:r>
              <a:rPr lang="pt-PT" altLang="en-US" sz="1800" dirty="0" err="1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AtivarInterrupcoes</a:t>
            </a: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();    /* </a:t>
            </a:r>
            <a:r>
              <a:rPr lang="pt-PT" altLang="en-US" sz="1800" dirty="0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Ativar </a:t>
            </a: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as interrupções */</a:t>
            </a:r>
          </a:p>
          <a:p>
            <a:pPr eaLnBrk="1" hangingPunct="1">
              <a:spcBef>
                <a:spcPct val="10000"/>
              </a:spcBef>
            </a:pPr>
            <a:r>
              <a:rPr lang="pt-PT" altLang="en-US" sz="1800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RegiaoNaoCritica</a:t>
            </a: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pPr eaLnBrk="1" hangingPunct="1">
              <a:spcBef>
                <a:spcPct val="10000"/>
              </a:spcBef>
            </a:pP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...</a:t>
            </a:r>
            <a:endParaRPr lang="en-US" altLang="en-US" sz="1800" dirty="0">
              <a:solidFill>
                <a:schemeClr val="accent5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58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609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Mecanismos de Sincronização</a:t>
            </a:r>
            <a:endParaRPr lang="en-US" alt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PT" altLang="en-US" dirty="0" smtClean="0"/>
              <a:t>Trincos lógicos (</a:t>
            </a:r>
            <a:r>
              <a:rPr lang="pt-PT" altLang="en-US" dirty="0" err="1" smtClean="0"/>
              <a:t>locks</a:t>
            </a:r>
            <a:r>
              <a:rPr lang="pt-PT" altLang="en-US" dirty="0" smtClean="0"/>
              <a:t>)</a:t>
            </a:r>
          </a:p>
          <a:p>
            <a:pPr lvl="1"/>
            <a:r>
              <a:rPr lang="pt-PT" altLang="en-US" dirty="0" smtClean="0"/>
              <a:t>Outra ideia é ter uma variável binária, partilhada por vários processos, que controle o acesso à região crítica</a:t>
            </a:r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r>
              <a:rPr lang="pt-PT" altLang="en-US" dirty="0" smtClean="0"/>
              <a:t>Problemas:</a:t>
            </a:r>
          </a:p>
          <a:p>
            <a:pPr lvl="2"/>
            <a:r>
              <a:rPr lang="pt-PT" altLang="en-US" b="1" dirty="0">
                <a:solidFill>
                  <a:schemeClr val="accent5"/>
                </a:solidFill>
              </a:rPr>
              <a:t>Pode</a:t>
            </a:r>
            <a:r>
              <a:rPr lang="pt-PT" altLang="en-US" b="1" dirty="0" smtClean="0"/>
              <a:t> </a:t>
            </a:r>
            <a:r>
              <a:rPr lang="pt-PT" altLang="en-US" b="1" dirty="0">
                <a:solidFill>
                  <a:schemeClr val="accent5"/>
                </a:solidFill>
              </a:rPr>
              <a:t>falhar</a:t>
            </a:r>
            <a:r>
              <a:rPr lang="pt-PT" altLang="en-US" b="1" dirty="0" smtClean="0"/>
              <a:t> </a:t>
            </a:r>
            <a:r>
              <a:rPr lang="pt-PT" altLang="en-US" dirty="0" smtClean="0"/>
              <a:t>na garantia da exclusão mútua.</a:t>
            </a:r>
          </a:p>
          <a:p>
            <a:pPr lvl="2"/>
            <a:r>
              <a:rPr lang="pt-PT" altLang="en-US" dirty="0" smtClean="0"/>
              <a:t>Conduz a uma </a:t>
            </a:r>
            <a:r>
              <a:rPr lang="pt-PT" altLang="en-US" b="1" dirty="0" smtClean="0">
                <a:solidFill>
                  <a:schemeClr val="accent5"/>
                </a:solidFill>
              </a:rPr>
              <a:t>espera ativa</a:t>
            </a:r>
            <a:endParaRPr lang="pt-PT" altLang="en-US" b="1" dirty="0">
              <a:solidFill>
                <a:schemeClr val="accent5"/>
              </a:solidFill>
            </a:endParaRP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2833193" y="2896311"/>
            <a:ext cx="8454401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...</a:t>
            </a:r>
          </a:p>
          <a:p>
            <a:pPr eaLnBrk="1" hangingPunct="1">
              <a:spcBef>
                <a:spcPct val="10000"/>
              </a:spcBef>
            </a:pPr>
            <a:r>
              <a:rPr lang="pt-PT" altLang="en-US" sz="1800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pt-PT" altLang="en-US" sz="1800" dirty="0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pt-PT" altLang="en-US" sz="1800" dirty="0" err="1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pode_seguir</a:t>
            </a:r>
            <a:r>
              <a:rPr lang="pt-PT" altLang="en-US" sz="1800" dirty="0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== 0</a:t>
            </a: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); /* Em ciclo até poder entrar */</a:t>
            </a:r>
          </a:p>
          <a:p>
            <a:pPr eaLnBrk="1" hangingPunct="1">
              <a:spcBef>
                <a:spcPct val="10000"/>
              </a:spcBef>
            </a:pPr>
            <a:r>
              <a:rPr lang="pt-PT" altLang="en-US" sz="1800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pode_seguir</a:t>
            </a: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= 0;        </a:t>
            </a:r>
            <a:r>
              <a:rPr lang="pt-PT" altLang="en-US" sz="1800" dirty="0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 /* Tranca </a:t>
            </a: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o acesso */</a:t>
            </a:r>
          </a:p>
          <a:p>
            <a:pPr eaLnBrk="1" hangingPunct="1">
              <a:spcBef>
                <a:spcPct val="10000"/>
              </a:spcBef>
            </a:pPr>
            <a:r>
              <a:rPr lang="pt-PT" altLang="en-US" sz="1800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RegiaoCritica</a:t>
            </a: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pPr eaLnBrk="1" hangingPunct="1">
              <a:spcBef>
                <a:spcPct val="10000"/>
              </a:spcBef>
            </a:pPr>
            <a:r>
              <a:rPr lang="pt-PT" altLang="en-US" sz="1800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pode_seguir</a:t>
            </a: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= 1;        </a:t>
            </a:r>
            <a:r>
              <a:rPr lang="pt-PT" altLang="en-US" sz="1800" dirty="0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 /* </a:t>
            </a: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Destranca */</a:t>
            </a:r>
          </a:p>
          <a:p>
            <a:pPr eaLnBrk="1" hangingPunct="1">
              <a:spcBef>
                <a:spcPct val="10000"/>
              </a:spcBef>
            </a:pP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...</a:t>
            </a:r>
            <a:endParaRPr lang="en-US" altLang="en-US" sz="1800" dirty="0">
              <a:solidFill>
                <a:schemeClr val="accent5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59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1871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 err="1" smtClean="0"/>
              <a:t>Multi-programação</a:t>
            </a:r>
            <a:endParaRPr lang="en-US" altLang="en-US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smtClean="0"/>
              <a:t>Não devem ser feitas assunções em relação à ordem de comutação do processador, devido a:</a:t>
            </a:r>
          </a:p>
          <a:p>
            <a:pPr lvl="1"/>
            <a:r>
              <a:rPr lang="pt-PT" altLang="en-US" dirty="0" smtClean="0"/>
              <a:t>Existência de interrupções</a:t>
            </a:r>
          </a:p>
          <a:p>
            <a:pPr lvl="1"/>
            <a:r>
              <a:rPr lang="pt-PT" altLang="en-US" dirty="0" smtClean="0"/>
              <a:t>Falta de recursos</a:t>
            </a:r>
          </a:p>
          <a:p>
            <a:pPr lvl="1"/>
            <a:r>
              <a:rPr lang="pt-PT" altLang="en-US" dirty="0" smtClean="0"/>
              <a:t>Entrada de processos prioritários</a:t>
            </a:r>
          </a:p>
          <a:p>
            <a:endParaRPr lang="pt-PT" altLang="en-US" dirty="0" smtClean="0"/>
          </a:p>
          <a:p>
            <a:r>
              <a:rPr lang="pt-PT" altLang="en-US" dirty="0" smtClean="0"/>
              <a:t>Depois de uma comutação do processador, o próximo processo a utilizá-lo é escolhido pelo </a:t>
            </a:r>
            <a:r>
              <a:rPr lang="pt-PT" altLang="en-US" dirty="0" err="1" smtClean="0">
                <a:solidFill>
                  <a:schemeClr val="accent5"/>
                </a:solidFill>
              </a:rPr>
              <a:t>escalonador</a:t>
            </a:r>
            <a:r>
              <a:rPr lang="pt-PT" altLang="en-US" dirty="0" smtClean="0">
                <a:solidFill>
                  <a:schemeClr val="accent5"/>
                </a:solidFill>
              </a:rPr>
              <a:t> de processos </a:t>
            </a:r>
            <a:r>
              <a:rPr lang="pt-PT" altLang="en-US" dirty="0" smtClean="0"/>
              <a:t>do SO</a:t>
            </a:r>
            <a:endParaRPr lang="en-US" altLang="en-US" dirty="0"/>
          </a:p>
        </p:txBody>
      </p:sp>
      <p:sp>
        <p:nvSpPr>
          <p:cNvPr id="96294" name="AutoShape 38"/>
          <p:cNvSpPr>
            <a:spLocks noChangeArrowheads="1"/>
          </p:cNvSpPr>
          <p:nvPr/>
        </p:nvSpPr>
        <p:spPr bwMode="auto">
          <a:xfrm rot="1069499" flipH="1">
            <a:off x="5681113" y="2822776"/>
            <a:ext cx="1271532" cy="515938"/>
          </a:xfrm>
          <a:prstGeom prst="leftArrow">
            <a:avLst>
              <a:gd name="adj1" fmla="val 44046"/>
              <a:gd name="adj2" fmla="val 69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96295" name="Text Box 39"/>
          <p:cNvSpPr txBox="1">
            <a:spLocks noChangeArrowheads="1"/>
          </p:cNvSpPr>
          <p:nvPr/>
        </p:nvSpPr>
        <p:spPr bwMode="auto">
          <a:xfrm>
            <a:off x="7001093" y="3115913"/>
            <a:ext cx="21270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sz="2000" b="1" dirty="0">
                <a:solidFill>
                  <a:schemeClr val="accent5"/>
                </a:solidFill>
                <a:ea typeface="ＭＳ Ｐゴシック" charset="0"/>
              </a:rPr>
              <a:t>Não-determinista</a:t>
            </a:r>
            <a:endParaRPr lang="en-US" sz="2000" b="1" dirty="0">
              <a:solidFill>
                <a:schemeClr val="accent5"/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0759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Mecanismos de Sincronização</a:t>
            </a:r>
            <a:endParaRPr lang="en-US" alt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smtClean="0"/>
              <a:t>Instrução TSL (</a:t>
            </a:r>
            <a:r>
              <a:rPr lang="pt-PT" altLang="en-US" dirty="0" err="1" smtClean="0"/>
              <a:t>Test</a:t>
            </a:r>
            <a:r>
              <a:rPr lang="pt-PT" altLang="en-US" dirty="0" smtClean="0"/>
              <a:t> </a:t>
            </a:r>
            <a:r>
              <a:rPr lang="pt-PT" altLang="en-US" dirty="0" err="1" smtClean="0"/>
              <a:t>and</a:t>
            </a:r>
            <a:r>
              <a:rPr lang="pt-PT" altLang="en-US" dirty="0" smtClean="0"/>
              <a:t> Set </a:t>
            </a:r>
            <a:r>
              <a:rPr lang="pt-PT" altLang="en-US" dirty="0" err="1" smtClean="0"/>
              <a:t>Lock</a:t>
            </a:r>
            <a:r>
              <a:rPr lang="pt-PT" altLang="en-US" dirty="0" smtClean="0"/>
              <a:t>)</a:t>
            </a:r>
          </a:p>
          <a:p>
            <a:pPr lvl="1"/>
            <a:r>
              <a:rPr lang="pt-PT" altLang="en-US" dirty="0" smtClean="0"/>
              <a:t>Uma instrução do processador carrega num registo o valor lido de uma posição e de seguida escreve nessa posição um valor diferente de zero (e.g. 1)</a:t>
            </a:r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endParaRPr lang="pt-PT" altLang="en-US" dirty="0" smtClean="0"/>
          </a:p>
          <a:p>
            <a:pPr lvl="1"/>
            <a:r>
              <a:rPr lang="pt-PT" altLang="en-US" dirty="0" smtClean="0"/>
              <a:t>Problema</a:t>
            </a:r>
          </a:p>
          <a:p>
            <a:pPr lvl="2"/>
            <a:r>
              <a:rPr lang="pt-PT" altLang="en-US" dirty="0" smtClean="0"/>
              <a:t>Resolve a exclusão mútua, mas conduz também a uma </a:t>
            </a:r>
            <a:r>
              <a:rPr lang="pt-PT" altLang="en-US" dirty="0" smtClean="0">
                <a:solidFill>
                  <a:schemeClr val="accent1"/>
                </a:solidFill>
              </a:rPr>
              <a:t>espera ativa</a:t>
            </a:r>
            <a:r>
              <a:rPr lang="pt-PT" altLang="en-US" dirty="0" smtClean="0"/>
              <a:t>...</a:t>
            </a:r>
            <a:endParaRPr lang="en-US" altLang="en-US" dirty="0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3322437" y="3178377"/>
            <a:ext cx="687705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  <a:defRPr/>
            </a:pPr>
            <a:r>
              <a:rPr lang="pt-PT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...</a:t>
            </a:r>
          </a:p>
          <a:p>
            <a:pPr>
              <a:spcBef>
                <a:spcPct val="10000"/>
              </a:spcBef>
              <a:defRPr/>
            </a:pPr>
            <a:r>
              <a:rPr lang="pt-PT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pt-PT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pt-PT" dirty="0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TSL(</a:t>
            </a:r>
            <a:r>
              <a:rPr lang="pt-PT" dirty="0" err="1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lock</a:t>
            </a:r>
            <a:r>
              <a:rPr lang="pt-PT" dirty="0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)==</a:t>
            </a:r>
            <a:r>
              <a:rPr lang="pt-PT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0); // tenta fazer </a:t>
            </a:r>
            <a:r>
              <a:rPr lang="pt-PT" dirty="0" err="1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lock</a:t>
            </a:r>
            <a:r>
              <a:rPr lang="pt-PT" dirty="0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= 1</a:t>
            </a:r>
            <a:endParaRPr lang="pt-PT" dirty="0">
              <a:solidFill>
                <a:schemeClr val="accent5"/>
              </a:solidFill>
              <a:latin typeface="Courier" charset="0"/>
              <a:ea typeface="Courier" charset="0"/>
              <a:cs typeface="Courier" charset="0"/>
            </a:endParaRPr>
          </a:p>
          <a:p>
            <a:pPr>
              <a:spcBef>
                <a:spcPct val="10000"/>
              </a:spcBef>
              <a:defRPr/>
            </a:pPr>
            <a:r>
              <a:rPr lang="pt-PT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RegiaoCritica</a:t>
            </a:r>
            <a:r>
              <a:rPr lang="pt-PT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();      </a:t>
            </a:r>
            <a:r>
              <a:rPr lang="pt-PT" dirty="0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pt-PT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0 se não consegue</a:t>
            </a:r>
          </a:p>
          <a:p>
            <a:pPr>
              <a:spcBef>
                <a:spcPct val="10000"/>
              </a:spcBef>
              <a:defRPr/>
            </a:pPr>
            <a:r>
              <a:rPr lang="pt-PT" dirty="0" err="1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lock</a:t>
            </a:r>
            <a:r>
              <a:rPr lang="pt-PT" dirty="0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=0</a:t>
            </a:r>
            <a:r>
              <a:rPr lang="pt-PT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>
              <a:spcBef>
                <a:spcPct val="10000"/>
              </a:spcBef>
              <a:defRPr/>
            </a:pPr>
            <a:r>
              <a:rPr lang="pt-PT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RegiaoNaoCritica</a:t>
            </a:r>
            <a:r>
              <a:rPr lang="pt-PT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pPr>
              <a:spcBef>
                <a:spcPct val="10000"/>
              </a:spcBef>
              <a:defRPr/>
            </a:pPr>
            <a:r>
              <a:rPr lang="pt-PT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...</a:t>
            </a:r>
            <a:endParaRPr lang="en-US" dirty="0">
              <a:solidFill>
                <a:schemeClr val="accent5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60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48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Mecanismos de Sincronização</a:t>
            </a:r>
            <a:endParaRPr lang="en-US" altLang="en-US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smtClean="0"/>
              <a:t>Espera </a:t>
            </a:r>
            <a:r>
              <a:rPr lang="pt-PT" altLang="en-US" dirty="0" smtClean="0"/>
              <a:t>ativa</a:t>
            </a:r>
            <a:endParaRPr lang="pt-PT" altLang="en-US" dirty="0" smtClean="0"/>
          </a:p>
          <a:p>
            <a:pPr lvl="1"/>
            <a:r>
              <a:rPr lang="pt-PT" altLang="en-US" dirty="0" smtClean="0"/>
              <a:t>Um processo ocupa o CPU sem realizar processamento útil, até poder entrar na região crítica.</a:t>
            </a:r>
          </a:p>
          <a:p>
            <a:r>
              <a:rPr lang="pt-PT" altLang="en-US" dirty="0" smtClean="0"/>
              <a:t>As esperas ativas devem ser evitadas porque</a:t>
            </a:r>
          </a:p>
          <a:p>
            <a:pPr lvl="1"/>
            <a:r>
              <a:rPr lang="pt-PT" altLang="en-US" dirty="0" smtClean="0"/>
              <a:t>reduzem a eficiência do processador</a:t>
            </a:r>
          </a:p>
          <a:p>
            <a:pPr lvl="1"/>
            <a:r>
              <a:rPr lang="pt-PT" altLang="en-US" dirty="0" smtClean="0"/>
              <a:t>podem originar um problema designado por problema da </a:t>
            </a:r>
            <a:r>
              <a:rPr lang="pt-PT" altLang="en-US" dirty="0" smtClean="0">
                <a:solidFill>
                  <a:schemeClr val="accent5"/>
                </a:solidFill>
              </a:rPr>
              <a:t>inversão da prioridade</a:t>
            </a:r>
          </a:p>
          <a:p>
            <a:pPr lvl="2"/>
            <a:r>
              <a:rPr lang="pt-PT" altLang="en-US" dirty="0" smtClean="0"/>
              <a:t>Um processo prioritário pode dar entrada no sistema sem que outro processo liberte o acesso à região crítica, monopolizando o CPU e ficando infinitamente à espera.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61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0814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Mecanismos de Sincronização</a:t>
            </a:r>
            <a:endParaRPr lang="en-US" alt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smtClean="0"/>
              <a:t>Sleep e Wakeup</a:t>
            </a:r>
          </a:p>
          <a:p>
            <a:pPr lvl="1"/>
            <a:r>
              <a:rPr lang="pt-PT" altLang="en-US" smtClean="0"/>
              <a:t>Duas chamadas ao sistema que funcionam do seguinte modo:</a:t>
            </a:r>
          </a:p>
          <a:p>
            <a:pPr lvl="2"/>
            <a:r>
              <a:rPr lang="pt-PT" altLang="en-US" smtClean="0"/>
              <a:t>Sleep() – causa bloqueio ao processo que a invoca</a:t>
            </a:r>
          </a:p>
          <a:p>
            <a:pPr lvl="2"/>
            <a:r>
              <a:rPr lang="pt-PT" altLang="en-US" smtClean="0"/>
              <a:t>Wakeup(PID) – desbloqueia o processo identificado por PID</a:t>
            </a:r>
          </a:p>
          <a:p>
            <a:pPr lvl="1"/>
            <a:r>
              <a:rPr lang="pt-PT" altLang="en-US" smtClean="0"/>
              <a:t>A utilização destas duas chamadas evita esperas ativas, e em conjunto com outros mecanismos (e.g. TSL) consegue-se garantir a exclusão mútua</a:t>
            </a:r>
          </a:p>
          <a:p>
            <a:pPr lvl="1"/>
            <a:r>
              <a:rPr lang="pt-PT" altLang="en-US" smtClean="0"/>
              <a:t>Problema </a:t>
            </a:r>
          </a:p>
          <a:p>
            <a:pPr lvl="2"/>
            <a:r>
              <a:rPr lang="pt-PT" altLang="en-US" smtClean="0"/>
              <a:t>lost Wakeup signal – um processo manda </a:t>
            </a:r>
            <a:r>
              <a:rPr lang="pt-PT" altLang="en-GB" smtClean="0"/>
              <a:t>“</a:t>
            </a:r>
            <a:r>
              <a:rPr lang="pt-PT" altLang="en-US" smtClean="0"/>
              <a:t>acordar</a:t>
            </a:r>
            <a:r>
              <a:rPr lang="pt-PT" altLang="en-GB" smtClean="0"/>
              <a:t>”</a:t>
            </a:r>
            <a:r>
              <a:rPr lang="pt-PT" altLang="en-US" smtClean="0"/>
              <a:t> o outro sem este ter </a:t>
            </a:r>
            <a:r>
              <a:rPr lang="pt-PT" altLang="en-GB" smtClean="0"/>
              <a:t>“</a:t>
            </a:r>
            <a:r>
              <a:rPr lang="pt-PT" altLang="en-US" smtClean="0"/>
              <a:t>adormecido</a:t>
            </a:r>
            <a:r>
              <a:rPr lang="pt-PT" altLang="en-GB" smtClean="0"/>
              <a:t>”</a:t>
            </a:r>
            <a:r>
              <a:rPr lang="pt-PT" altLang="en-US" smtClean="0"/>
              <a:t> ainda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62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44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 smtClean="0"/>
              <a:t>Mecanismos de </a:t>
            </a:r>
            <a:r>
              <a:rPr lang="pt-PT" altLang="en-US" dirty="0"/>
              <a:t>Sincronização: Semáforos</a:t>
            </a:r>
            <a:endParaRPr lang="en-US" alt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altLang="en-US" dirty="0" smtClean="0"/>
              <a:t>Propostos </a:t>
            </a:r>
            <a:r>
              <a:rPr lang="pt-PT" altLang="en-US" dirty="0" smtClean="0"/>
              <a:t>em 1965 por </a:t>
            </a:r>
            <a:r>
              <a:rPr lang="pt-PT" altLang="en-US" dirty="0" err="1" smtClean="0"/>
              <a:t>Dijkstra</a:t>
            </a:r>
            <a:r>
              <a:rPr lang="pt-PT" altLang="en-US" dirty="0" smtClean="0"/>
              <a:t> e muito utilizados hoje em dia (embora com variantes)</a:t>
            </a:r>
          </a:p>
          <a:p>
            <a:r>
              <a:rPr lang="pt-PT" altLang="en-US" dirty="0" smtClean="0"/>
              <a:t>Um semáforo consiste basicamente num número inteiro não negativo</a:t>
            </a:r>
          </a:p>
          <a:p>
            <a:r>
              <a:rPr lang="pt-PT" altLang="en-US" dirty="0" smtClean="0"/>
              <a:t>Foram originalmente sugeridas duas operações atómicas (indivisíveis) sob o ponto de vista do SO :</a:t>
            </a:r>
          </a:p>
          <a:p>
            <a:pPr lvl="1"/>
            <a:r>
              <a:rPr lang="pt-PT" altLang="en-US" dirty="0" smtClean="0">
                <a:solidFill>
                  <a:schemeClr val="accent5"/>
                </a:solidFill>
              </a:rPr>
              <a:t>UP(Sem) </a:t>
            </a:r>
            <a:r>
              <a:rPr lang="pt-PT" altLang="en-US" dirty="0" smtClean="0"/>
              <a:t>– Incrementa em uma unidade o valor do semáforo Sem</a:t>
            </a:r>
          </a:p>
          <a:p>
            <a:pPr lvl="1"/>
            <a:r>
              <a:rPr lang="pt-PT" altLang="en-US" dirty="0" smtClean="0">
                <a:solidFill>
                  <a:schemeClr val="accent5"/>
                </a:solidFill>
              </a:rPr>
              <a:t>DOWN(Sem) </a:t>
            </a:r>
            <a:r>
              <a:rPr lang="pt-PT" altLang="en-US" dirty="0" smtClean="0"/>
              <a:t>– Tenta decrementar em uma unidade o semáforo </a:t>
            </a:r>
            <a:r>
              <a:rPr lang="pt-PT" altLang="en-US" b="1" i="1" dirty="0" smtClean="0"/>
              <a:t>Sem</a:t>
            </a:r>
            <a:r>
              <a:rPr lang="pt-PT" altLang="en-US" dirty="0" smtClean="0"/>
              <a:t>. </a:t>
            </a:r>
            <a:endParaRPr lang="pt-PT" altLang="en-US" dirty="0" smtClean="0"/>
          </a:p>
          <a:p>
            <a:pPr lvl="2"/>
            <a:r>
              <a:rPr lang="pt-PT" altLang="en-US" dirty="0" smtClean="0"/>
              <a:t>Caso </a:t>
            </a:r>
            <a:r>
              <a:rPr lang="pt-PT" altLang="en-US" dirty="0" smtClean="0"/>
              <a:t>o semáforo esteja a </a:t>
            </a:r>
            <a:r>
              <a:rPr lang="pt-PT" altLang="en-GB" dirty="0" smtClean="0"/>
              <a:t>“</a:t>
            </a:r>
            <a:r>
              <a:rPr lang="pt-PT" altLang="en-US" dirty="0" smtClean="0"/>
              <a:t>0</a:t>
            </a:r>
            <a:r>
              <a:rPr lang="pt-PT" altLang="en-GB" dirty="0" smtClean="0"/>
              <a:t>”</a:t>
            </a:r>
            <a:r>
              <a:rPr lang="pt-PT" altLang="en-US" dirty="0" smtClean="0"/>
              <a:t>, </a:t>
            </a:r>
            <a:r>
              <a:rPr lang="pt-PT" altLang="en-US" b="1" dirty="0" smtClean="0">
                <a:solidFill>
                  <a:schemeClr val="accent1"/>
                </a:solidFill>
              </a:rPr>
              <a:t>o processo que invoca DOWN bloqueia </a:t>
            </a:r>
            <a:r>
              <a:rPr lang="pt-PT" altLang="en-US" dirty="0" smtClean="0"/>
              <a:t>até que o valor do semáforo permita o decremento e a operação seja finalizada</a:t>
            </a:r>
            <a:endParaRPr lang="pt-PT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63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131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 smtClean="0"/>
              <a:t>Mecanismos de </a:t>
            </a:r>
            <a:r>
              <a:rPr lang="pt-PT" altLang="en-US" dirty="0" smtClean="0"/>
              <a:t>Sincronização: Semáforos</a:t>
            </a:r>
            <a:endParaRPr lang="en-US" alt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smtClean="0"/>
              <a:t>Proteção </a:t>
            </a:r>
            <a:r>
              <a:rPr lang="pt-PT" altLang="en-US" dirty="0" smtClean="0"/>
              <a:t>da região crítica</a:t>
            </a:r>
            <a:endParaRPr lang="en-US" altLang="en-US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2171700" y="2790038"/>
            <a:ext cx="7848600" cy="2474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/* S é um semáforo partilhado por vários processos</a:t>
            </a:r>
            <a:b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</a:b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  e inicializado com o valor 1 */</a:t>
            </a:r>
          </a:p>
          <a:p>
            <a:pPr eaLnBrk="1" hangingPunct="1">
              <a:spcBef>
                <a:spcPct val="10000"/>
              </a:spcBef>
            </a:pP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...</a:t>
            </a:r>
          </a:p>
          <a:p>
            <a:pPr eaLnBrk="1" hangingPunct="1">
              <a:spcBef>
                <a:spcPct val="10000"/>
              </a:spcBef>
            </a:pP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DOWN(S);           /* Bloqueia se S estiver a 0 */         </a:t>
            </a:r>
          </a:p>
          <a:p>
            <a:pPr eaLnBrk="1" hangingPunct="1">
              <a:spcBef>
                <a:spcPct val="10000"/>
              </a:spcBef>
            </a:pPr>
            <a:r>
              <a:rPr lang="pt-PT" altLang="en-US" sz="1800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RegiaoCritica</a:t>
            </a: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pPr eaLnBrk="1" hangingPunct="1">
              <a:spcBef>
                <a:spcPct val="10000"/>
              </a:spcBef>
            </a:pP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UP(S);             /* Liberta o acesso */</a:t>
            </a:r>
          </a:p>
          <a:p>
            <a:pPr eaLnBrk="1" hangingPunct="1">
              <a:spcBef>
                <a:spcPct val="10000"/>
              </a:spcBef>
            </a:pPr>
            <a:r>
              <a:rPr lang="pt-PT" altLang="en-US" sz="1800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RegiaoNaoCritica</a:t>
            </a: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pPr eaLnBrk="1" hangingPunct="1">
              <a:spcBef>
                <a:spcPct val="10000"/>
              </a:spcBef>
            </a:pPr>
            <a:r>
              <a:rPr lang="pt-PT" altLang="en-US" sz="1800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...</a:t>
            </a:r>
            <a:endParaRPr lang="en-US" altLang="en-US" sz="1800" dirty="0">
              <a:solidFill>
                <a:schemeClr val="accent5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64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614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Problema do Consumidor e Produtor</a:t>
            </a:r>
            <a:endParaRPr lang="en-US" smtClean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smtClean="0"/>
              <a:t>Dois processos partilham um buffer (ou </a:t>
            </a:r>
            <a:r>
              <a:rPr lang="pt-PT" altLang="en-US" dirty="0" err="1" smtClean="0"/>
              <a:t>array</a:t>
            </a:r>
            <a:r>
              <a:rPr lang="pt-PT" altLang="en-US" dirty="0" smtClean="0"/>
              <a:t>) de dimensão finita N:</a:t>
            </a:r>
          </a:p>
          <a:p>
            <a:pPr lvl="1"/>
            <a:r>
              <a:rPr lang="pt-PT" altLang="en-US" dirty="0" smtClean="0"/>
              <a:t>processo produtor – coloca elementos no buffer </a:t>
            </a:r>
          </a:p>
          <a:p>
            <a:pPr lvl="1"/>
            <a:r>
              <a:rPr lang="pt-PT" altLang="en-US" dirty="0" smtClean="0"/>
              <a:t>processo consumidor – extrai elementos do buffer </a:t>
            </a:r>
            <a:endParaRPr lang="en-US" altLang="en-US" dirty="0"/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2209800" y="3810000"/>
            <a:ext cx="4114800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  <a:defRPr/>
            </a:pPr>
            <a:r>
              <a:rPr lang="pt-PT" sz="1600" dirty="0">
                <a:latin typeface="Courier" charset="0"/>
                <a:ea typeface="Courier" charset="0"/>
                <a:cs typeface="Courier" charset="0"/>
              </a:rPr>
              <a:t>/* Produtor */</a:t>
            </a:r>
          </a:p>
          <a:p>
            <a:pPr>
              <a:spcBef>
                <a:spcPct val="10000"/>
              </a:spcBef>
              <a:defRPr/>
            </a:pPr>
            <a:endParaRPr lang="pt-PT" sz="1600" dirty="0">
              <a:latin typeface="Courier" charset="0"/>
              <a:ea typeface="Courier" charset="0"/>
              <a:cs typeface="Courier" charset="0"/>
            </a:endParaRPr>
          </a:p>
          <a:p>
            <a:pPr>
              <a:spcBef>
                <a:spcPct val="10000"/>
              </a:spcBef>
              <a:defRPr/>
            </a:pPr>
            <a:r>
              <a:rPr lang="pt-PT" sz="1600" dirty="0" err="1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pt-PT" sz="1600" dirty="0">
                <a:latin typeface="Courier" charset="0"/>
                <a:ea typeface="Courier" charset="0"/>
                <a:cs typeface="Courier" charset="0"/>
              </a:rPr>
              <a:t> (TRUE</a:t>
            </a:r>
            <a:r>
              <a:rPr lang="pt-PT" sz="1600" dirty="0" smtClean="0">
                <a:latin typeface="Courier" charset="0"/>
                <a:ea typeface="Courier" charset="0"/>
                <a:cs typeface="Courier" charset="0"/>
              </a:rPr>
              <a:t>) {</a:t>
            </a:r>
            <a:endParaRPr lang="pt-PT" sz="1600" dirty="0">
              <a:latin typeface="Courier" charset="0"/>
              <a:ea typeface="Courier" charset="0"/>
              <a:cs typeface="Courier" charset="0"/>
            </a:endParaRPr>
          </a:p>
          <a:p>
            <a:pPr>
              <a:spcBef>
                <a:spcPct val="10000"/>
              </a:spcBef>
              <a:defRPr/>
            </a:pPr>
            <a:r>
              <a:rPr lang="pt-PT" sz="1600" dirty="0">
                <a:latin typeface="Courier" charset="0"/>
                <a:ea typeface="Courier" charset="0"/>
                <a:cs typeface="Courier" charset="0"/>
              </a:rPr>
              <a:t>   Item = </a:t>
            </a:r>
            <a:r>
              <a:rPr lang="pt-PT" sz="1600" dirty="0" err="1">
                <a:latin typeface="Courier" charset="0"/>
                <a:ea typeface="Courier" charset="0"/>
                <a:cs typeface="Courier" charset="0"/>
              </a:rPr>
              <a:t>ProduzirItem</a:t>
            </a:r>
            <a:r>
              <a:rPr lang="pt-PT" sz="1600" dirty="0">
                <a:latin typeface="Courier" charset="0"/>
                <a:ea typeface="Courier" charset="0"/>
                <a:cs typeface="Courier" charset="0"/>
              </a:rPr>
              <a:t>();            </a:t>
            </a:r>
          </a:p>
          <a:p>
            <a:pPr>
              <a:spcBef>
                <a:spcPct val="10000"/>
              </a:spcBef>
              <a:defRPr/>
            </a:pPr>
            <a:r>
              <a:rPr lang="pt-PT" sz="16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pt-PT" sz="1600" dirty="0" err="1">
                <a:latin typeface="Courier" charset="0"/>
                <a:ea typeface="Courier" charset="0"/>
                <a:cs typeface="Courier" charset="0"/>
              </a:rPr>
              <a:t>DepositarItem</a:t>
            </a:r>
            <a:r>
              <a:rPr lang="pt-PT" sz="1600" dirty="0">
                <a:latin typeface="Courier" charset="0"/>
                <a:ea typeface="Courier" charset="0"/>
                <a:cs typeface="Courier" charset="0"/>
              </a:rPr>
              <a:t>(Item);</a:t>
            </a:r>
          </a:p>
          <a:p>
            <a:pPr>
              <a:spcBef>
                <a:spcPct val="10000"/>
              </a:spcBef>
              <a:defRPr/>
            </a:pPr>
            <a:r>
              <a:rPr lang="pt-PT" sz="1600" dirty="0">
                <a:latin typeface="Courier" charset="0"/>
                <a:ea typeface="Courier" charset="0"/>
                <a:cs typeface="Courier" charset="0"/>
              </a:rPr>
              <a:t>}</a:t>
            </a:r>
            <a:endParaRPr lang="en-US" sz="16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6477000" y="3810000"/>
            <a:ext cx="3886200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  <a:defRPr/>
            </a:pPr>
            <a:r>
              <a:rPr lang="pt-PT" sz="1600" dirty="0">
                <a:latin typeface="Courier" charset="0"/>
                <a:ea typeface="Courier" charset="0"/>
                <a:cs typeface="Courier" charset="0"/>
              </a:rPr>
              <a:t>/* Consumidor */</a:t>
            </a:r>
          </a:p>
          <a:p>
            <a:pPr>
              <a:spcBef>
                <a:spcPct val="10000"/>
              </a:spcBef>
              <a:defRPr/>
            </a:pPr>
            <a:endParaRPr lang="pt-PT" sz="1600" dirty="0">
              <a:latin typeface="Courier" charset="0"/>
              <a:ea typeface="Courier" charset="0"/>
              <a:cs typeface="Courier" charset="0"/>
            </a:endParaRPr>
          </a:p>
          <a:p>
            <a:pPr>
              <a:spcBef>
                <a:spcPct val="10000"/>
              </a:spcBef>
              <a:defRPr/>
            </a:pPr>
            <a:r>
              <a:rPr lang="pt-PT" sz="1600" dirty="0" err="1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pt-PT" sz="1600" dirty="0">
                <a:latin typeface="Courier" charset="0"/>
                <a:ea typeface="Courier" charset="0"/>
                <a:cs typeface="Courier" charset="0"/>
              </a:rPr>
              <a:t> (TRUE</a:t>
            </a:r>
            <a:r>
              <a:rPr lang="pt-PT" sz="1600" dirty="0" smtClean="0">
                <a:latin typeface="Courier" charset="0"/>
                <a:ea typeface="Courier" charset="0"/>
                <a:cs typeface="Courier" charset="0"/>
              </a:rPr>
              <a:t>) {</a:t>
            </a:r>
            <a:endParaRPr lang="pt-PT" sz="1600" dirty="0">
              <a:latin typeface="Courier" charset="0"/>
              <a:ea typeface="Courier" charset="0"/>
              <a:cs typeface="Courier" charset="0"/>
            </a:endParaRPr>
          </a:p>
          <a:p>
            <a:pPr>
              <a:spcBef>
                <a:spcPct val="10000"/>
              </a:spcBef>
              <a:defRPr/>
            </a:pPr>
            <a:r>
              <a:rPr lang="pt-PT" sz="1600" dirty="0">
                <a:latin typeface="Courier" charset="0"/>
                <a:ea typeface="Courier" charset="0"/>
                <a:cs typeface="Courier" charset="0"/>
              </a:rPr>
              <a:t>   Item = </a:t>
            </a:r>
            <a:r>
              <a:rPr lang="pt-PT" sz="1600" dirty="0" err="1">
                <a:latin typeface="Courier" charset="0"/>
                <a:ea typeface="Courier" charset="0"/>
                <a:cs typeface="Courier" charset="0"/>
              </a:rPr>
              <a:t>RetirarItem</a:t>
            </a:r>
            <a:r>
              <a:rPr lang="pt-PT" sz="1600" dirty="0">
                <a:latin typeface="Courier" charset="0"/>
                <a:ea typeface="Courier" charset="0"/>
                <a:cs typeface="Courier" charset="0"/>
              </a:rPr>
              <a:t>();            </a:t>
            </a:r>
          </a:p>
          <a:p>
            <a:pPr>
              <a:spcBef>
                <a:spcPct val="10000"/>
              </a:spcBef>
              <a:defRPr/>
            </a:pPr>
            <a:r>
              <a:rPr lang="pt-PT" sz="16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pt-PT" sz="1600" dirty="0" err="1">
                <a:latin typeface="Courier" charset="0"/>
                <a:ea typeface="Courier" charset="0"/>
                <a:cs typeface="Courier" charset="0"/>
              </a:rPr>
              <a:t>ConsumirItem</a:t>
            </a:r>
            <a:r>
              <a:rPr lang="pt-PT" sz="1600" dirty="0">
                <a:latin typeface="Courier" charset="0"/>
                <a:ea typeface="Courier" charset="0"/>
                <a:cs typeface="Courier" charset="0"/>
              </a:rPr>
              <a:t>(Item);</a:t>
            </a:r>
          </a:p>
          <a:p>
            <a:pPr>
              <a:spcBef>
                <a:spcPct val="10000"/>
              </a:spcBef>
              <a:defRPr/>
            </a:pPr>
            <a:r>
              <a:rPr lang="pt-PT" sz="1600" dirty="0">
                <a:latin typeface="Courier" charset="0"/>
                <a:ea typeface="Courier" charset="0"/>
                <a:cs typeface="Courier" charset="0"/>
              </a:rPr>
              <a:t>}</a:t>
            </a:r>
            <a:endParaRPr lang="en-US" sz="16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65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201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Problema do Consumidor e Produtor</a:t>
            </a:r>
            <a:endParaRPr lang="en-US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smtClean="0"/>
              <a:t>O código proposto apresenta vários problemas...</a:t>
            </a:r>
          </a:p>
          <a:p>
            <a:pPr lvl="1"/>
            <a:r>
              <a:rPr lang="pt-PT" altLang="en-US" dirty="0" smtClean="0"/>
              <a:t>Não se impede a ocorrência das seguintes </a:t>
            </a:r>
            <a:r>
              <a:rPr lang="pt-PT" altLang="en-US" dirty="0" smtClean="0"/>
              <a:t>situações:</a:t>
            </a:r>
            <a:br>
              <a:rPr lang="pt-PT" altLang="en-US" dirty="0" smtClean="0"/>
            </a:br>
            <a:r>
              <a:rPr lang="pt-PT" altLang="en-US" dirty="0" smtClean="0"/>
              <a:t>o </a:t>
            </a:r>
            <a:r>
              <a:rPr lang="pt-PT" altLang="en-US" dirty="0" smtClean="0"/>
              <a:t>consumidor tenta extrair um elemento quando o buffer está </a:t>
            </a:r>
            <a:r>
              <a:rPr lang="pt-PT" altLang="en-US" dirty="0" smtClean="0"/>
              <a:t>vazio</a:t>
            </a:r>
            <a:br>
              <a:rPr lang="pt-PT" altLang="en-US" dirty="0" smtClean="0"/>
            </a:br>
            <a:r>
              <a:rPr lang="pt-PT" altLang="en-US" dirty="0" smtClean="0"/>
              <a:t>o </a:t>
            </a:r>
            <a:r>
              <a:rPr lang="pt-PT" altLang="en-US" dirty="0" smtClean="0"/>
              <a:t>produtor tenta colocar um elemento no buffer quando este está cheio</a:t>
            </a:r>
          </a:p>
          <a:p>
            <a:pPr lvl="1"/>
            <a:r>
              <a:rPr lang="pt-PT" altLang="en-US" dirty="0" smtClean="0"/>
              <a:t>O buffer é partilhado pelos dois processos, logo o seu acesso constitui uma região crítica – não está garantida a exclusão mútua</a:t>
            </a:r>
          </a:p>
          <a:p>
            <a:pPr lvl="1"/>
            <a:endParaRPr lang="pt-PT" altLang="en-US" dirty="0" smtClean="0"/>
          </a:p>
          <a:p>
            <a:r>
              <a:rPr lang="pt-PT" altLang="en-US" dirty="0" smtClean="0"/>
              <a:t>Estes problemas podem ser todos resolvidos utilizando semáforos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66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34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Problema do Consumidor e Produtor</a:t>
            </a:r>
            <a:endParaRPr lang="en-US" smtClean="0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2048691" y="3321935"/>
            <a:ext cx="4191000" cy="27761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  <a:defRPr/>
            </a:pPr>
            <a:r>
              <a:rPr lang="pt-PT" sz="1600" noProof="1">
                <a:latin typeface="Courier" charset="0"/>
                <a:ea typeface="Courier" charset="0"/>
                <a:cs typeface="Courier" charset="0"/>
              </a:rPr>
              <a:t>/* Produtor */</a:t>
            </a:r>
          </a:p>
          <a:p>
            <a:pPr>
              <a:spcBef>
                <a:spcPct val="10000"/>
              </a:spcBef>
              <a:defRPr/>
            </a:pPr>
            <a:endParaRPr lang="pt-PT" sz="1600" noProof="1">
              <a:latin typeface="Courier" charset="0"/>
              <a:ea typeface="Courier" charset="0"/>
              <a:cs typeface="Courier" charset="0"/>
            </a:endParaRP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latin typeface="Courier" charset="0"/>
                <a:ea typeface="Courier" charset="0"/>
                <a:cs typeface="Courier" charset="0"/>
              </a:rPr>
              <a:t>while (TRUE) {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latin typeface="Courier" charset="0"/>
                <a:ea typeface="Courier" charset="0"/>
                <a:cs typeface="Courier" charset="0"/>
              </a:rPr>
              <a:t>   Item = ProduzirItem();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latin typeface="Courier" charset="0"/>
                <a:ea typeface="Courier" charset="0"/>
                <a:cs typeface="Courier" charset="0"/>
              </a:rPr>
              <a:t>   DOWN(Livres);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latin typeface="Courier" charset="0"/>
                <a:ea typeface="Courier" charset="0"/>
                <a:cs typeface="Courier" charset="0"/>
              </a:rPr>
              <a:t>   DOWN(Mutex);            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latin typeface="Courier" charset="0"/>
                <a:ea typeface="Courier" charset="0"/>
                <a:cs typeface="Courier" charset="0"/>
              </a:rPr>
              <a:t>   DepositarItem(Item);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latin typeface="Courier" charset="0"/>
                <a:ea typeface="Courier" charset="0"/>
                <a:cs typeface="Courier" charset="0"/>
              </a:rPr>
              <a:t>   UP(Mutex);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latin typeface="Courier" charset="0"/>
                <a:ea typeface="Courier" charset="0"/>
                <a:cs typeface="Courier" charset="0"/>
              </a:rPr>
              <a:t>   UP(Ocups);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6392091" y="3321935"/>
            <a:ext cx="3962400" cy="27761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  <a:defRPr/>
            </a:pPr>
            <a:r>
              <a:rPr lang="pt-PT" sz="1600" noProof="1">
                <a:latin typeface="Courier" charset="0"/>
                <a:ea typeface="Courier" charset="0"/>
                <a:cs typeface="Courier" charset="0"/>
              </a:rPr>
              <a:t>/* Consumidor */</a:t>
            </a:r>
          </a:p>
          <a:p>
            <a:pPr>
              <a:spcBef>
                <a:spcPct val="10000"/>
              </a:spcBef>
              <a:defRPr/>
            </a:pPr>
            <a:endParaRPr lang="pt-PT" sz="1600" noProof="1">
              <a:latin typeface="Courier" charset="0"/>
              <a:ea typeface="Courier" charset="0"/>
              <a:cs typeface="Courier" charset="0"/>
            </a:endParaRP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latin typeface="Courier" charset="0"/>
                <a:ea typeface="Courier" charset="0"/>
                <a:cs typeface="Courier" charset="0"/>
              </a:rPr>
              <a:t>while (TRUE) {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latin typeface="Courier" charset="0"/>
                <a:ea typeface="Courier" charset="0"/>
                <a:cs typeface="Courier" charset="0"/>
              </a:rPr>
              <a:t>   DOWN(Ocups);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latin typeface="Courier" charset="0"/>
                <a:ea typeface="Courier" charset="0"/>
                <a:cs typeface="Courier" charset="0"/>
              </a:rPr>
              <a:t>   DOWN(Mutex);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latin typeface="Courier" charset="0"/>
                <a:ea typeface="Courier" charset="0"/>
                <a:cs typeface="Courier" charset="0"/>
              </a:rPr>
              <a:t>   Item = RetirarItem();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latin typeface="Courier" charset="0"/>
                <a:ea typeface="Courier" charset="0"/>
                <a:cs typeface="Courier" charset="0"/>
              </a:rPr>
              <a:t>   UP(Mutex);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latin typeface="Courier" charset="0"/>
                <a:ea typeface="Courier" charset="0"/>
                <a:cs typeface="Courier" charset="0"/>
              </a:rPr>
              <a:t>   UP(Livres)            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latin typeface="Courier" charset="0"/>
                <a:ea typeface="Courier" charset="0"/>
                <a:cs typeface="Courier" charset="0"/>
              </a:rPr>
              <a:t>   ConsumirItem(Item);</a:t>
            </a:r>
          </a:p>
          <a:p>
            <a:pPr>
              <a:spcBef>
                <a:spcPct val="10000"/>
              </a:spcBef>
              <a:defRPr/>
            </a:pPr>
            <a:r>
              <a:rPr lang="pt-PT" sz="1600" noProof="1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2048691" y="1770872"/>
            <a:ext cx="8305800" cy="14219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10000"/>
              </a:spcBef>
            </a:pPr>
            <a:r>
              <a:rPr altLang="en-US" sz="1600" noProof="1">
                <a:latin typeface="Courier" charset="0"/>
                <a:ea typeface="Courier" charset="0"/>
                <a:cs typeface="Courier" charset="0"/>
              </a:rPr>
              <a:t>Inicialização dos semáforos</a:t>
            </a:r>
          </a:p>
          <a:p>
            <a:pPr eaLnBrk="1" hangingPunct="1">
              <a:spcBef>
                <a:spcPct val="10000"/>
              </a:spcBef>
            </a:pPr>
            <a:endParaRPr altLang="en-US" sz="1600" noProof="1">
              <a:latin typeface="Courier" charset="0"/>
              <a:ea typeface="Courier" charset="0"/>
              <a:cs typeface="Courier" charset="0"/>
            </a:endParaRPr>
          </a:p>
          <a:p>
            <a:pPr eaLnBrk="1" hangingPunct="1">
              <a:spcBef>
                <a:spcPct val="10000"/>
              </a:spcBef>
            </a:pPr>
            <a:r>
              <a:rPr altLang="en-US" sz="1600" noProof="1">
                <a:solidFill>
                  <a:srgbClr val="336600"/>
                </a:solidFill>
                <a:latin typeface="Courier" charset="0"/>
                <a:ea typeface="Courier" charset="0"/>
                <a:cs typeface="Courier" charset="0"/>
              </a:rPr>
              <a:t>Livres</a:t>
            </a:r>
            <a:r>
              <a:rPr altLang="en-US" sz="1600" noProof="1">
                <a:latin typeface="Courier" charset="0"/>
                <a:ea typeface="Courier" charset="0"/>
                <a:cs typeface="Courier" charset="0"/>
              </a:rPr>
              <a:t> - inicializado com N (N é a capacidade do buffer);</a:t>
            </a:r>
          </a:p>
          <a:p>
            <a:pPr eaLnBrk="1" hangingPunct="1">
              <a:spcBef>
                <a:spcPct val="10000"/>
              </a:spcBef>
            </a:pPr>
            <a:r>
              <a:rPr altLang="en-US" sz="1600" noProof="1">
                <a:solidFill>
                  <a:srgbClr val="336600"/>
                </a:solidFill>
                <a:latin typeface="Courier" charset="0"/>
                <a:ea typeface="Courier" charset="0"/>
                <a:cs typeface="Courier" charset="0"/>
              </a:rPr>
              <a:t>Ocups</a:t>
            </a:r>
            <a:r>
              <a:rPr altLang="en-US" sz="1600" noProof="1">
                <a:latin typeface="Courier" charset="0"/>
                <a:ea typeface="Courier" charset="0"/>
                <a:cs typeface="Courier" charset="0"/>
              </a:rPr>
              <a:t> – incializado a 0;</a:t>
            </a:r>
          </a:p>
          <a:p>
            <a:pPr eaLnBrk="1" hangingPunct="1">
              <a:spcBef>
                <a:spcPct val="10000"/>
              </a:spcBef>
            </a:pPr>
            <a:r>
              <a:rPr altLang="en-US" sz="1600" noProof="1">
                <a:solidFill>
                  <a:srgbClr val="336600"/>
                </a:solidFill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altLang="en-US" sz="1600" noProof="1">
                <a:latin typeface="Courier" charset="0"/>
                <a:ea typeface="Courier" charset="0"/>
                <a:cs typeface="Courier" charset="0"/>
              </a:rPr>
              <a:t> – inicializado a 1;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67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5699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Deadlocks (Becos sem Saída)</a:t>
            </a:r>
            <a:endParaRPr lang="en-US" alt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smtClean="0"/>
              <a:t>Quando se elabora um programa que envolva mecanismos de sincronização é necessário ter muito cuidado...</a:t>
            </a:r>
          </a:p>
          <a:p>
            <a:r>
              <a:rPr lang="pt-PT" altLang="en-US" dirty="0" smtClean="0"/>
              <a:t>No problema anterior, o que pode acontecer se trocarmos a ordem dos </a:t>
            </a:r>
            <a:r>
              <a:rPr lang="pt-PT" altLang="en-US" dirty="0" err="1" smtClean="0"/>
              <a:t>DOWNs</a:t>
            </a:r>
            <a:r>
              <a:rPr lang="pt-PT" altLang="en-US" dirty="0" smtClean="0"/>
              <a:t> e se considerarmos que o buffer está vazio ?</a:t>
            </a:r>
          </a:p>
          <a:p>
            <a:r>
              <a:rPr lang="pt-PT" altLang="en-US" dirty="0" smtClean="0"/>
              <a:t>Com a troca dos semáforos existe a possibilidade de ambos os processos bloquearem – esta situação designa-se </a:t>
            </a:r>
            <a:r>
              <a:rPr lang="pt-PT" altLang="en-US" dirty="0" err="1" smtClean="0">
                <a:solidFill>
                  <a:schemeClr val="accent5"/>
                </a:solidFill>
              </a:rPr>
              <a:t>deadlock</a:t>
            </a:r>
            <a:r>
              <a:rPr lang="pt-PT" altLang="en-US" dirty="0" smtClean="0">
                <a:solidFill>
                  <a:schemeClr val="accent5"/>
                </a:solidFill>
              </a:rPr>
              <a:t> ou beco sem saída</a:t>
            </a:r>
            <a:endParaRPr lang="en-US" altLang="en-US" dirty="0">
              <a:solidFill>
                <a:schemeClr val="accent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68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326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Deadlocks</a:t>
            </a:r>
            <a:endParaRPr lang="en-US" smtClean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smtClean="0"/>
              <a:t>Definição</a:t>
            </a:r>
          </a:p>
          <a:p>
            <a:pPr lvl="1"/>
            <a:r>
              <a:rPr lang="pt-PT" altLang="en-US" smtClean="0"/>
              <a:t>Um conjunto de processos está num deadlock se cada um dos processos está bloqueado à espera de um sinal dependente de outro processo nesse conjunto.</a:t>
            </a:r>
          </a:p>
          <a:p>
            <a:pPr lvl="1"/>
            <a:r>
              <a:rPr lang="pt-PT" altLang="en-US" smtClean="0"/>
              <a:t>Exemplo</a:t>
            </a:r>
          </a:p>
          <a:p>
            <a:pPr lvl="2"/>
            <a:r>
              <a:rPr lang="pt-PT" altLang="en-US" smtClean="0"/>
              <a:t>X e Y são inicializados a 1</a:t>
            </a:r>
            <a:endParaRPr lang="en-US" altLang="en-US" smtClean="0"/>
          </a:p>
          <a:p>
            <a:pPr lvl="1"/>
            <a:endParaRPr lang="pt-PT" altLang="en-US" dirty="0" smtClean="0"/>
          </a:p>
        </p:txBody>
      </p:sp>
      <p:grpSp>
        <p:nvGrpSpPr>
          <p:cNvPr id="89092" name="Group 17"/>
          <p:cNvGrpSpPr>
            <a:grpSpLocks/>
          </p:cNvGrpSpPr>
          <p:nvPr/>
        </p:nvGrpSpPr>
        <p:grpSpPr bwMode="auto">
          <a:xfrm>
            <a:off x="6238595" y="3314379"/>
            <a:ext cx="4271963" cy="2700337"/>
            <a:chOff x="1680" y="2293"/>
            <a:chExt cx="2691" cy="1701"/>
          </a:xfrm>
        </p:grpSpPr>
        <p:sp>
          <p:nvSpPr>
            <p:cNvPr id="122884" name="Text Box 4"/>
            <p:cNvSpPr txBox="1">
              <a:spLocks noChangeArrowheads="1"/>
            </p:cNvSpPr>
            <p:nvPr/>
          </p:nvSpPr>
          <p:spPr bwMode="auto">
            <a:xfrm>
              <a:off x="1680" y="2304"/>
              <a:ext cx="1152" cy="1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2000" dirty="0">
                  <a:ea typeface="ＭＳ Ｐゴシック" charset="0"/>
                </a:rPr>
                <a:t>Processo A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pt-PT" sz="2000" dirty="0">
                  <a:ea typeface="ＭＳ Ｐゴシック" charset="0"/>
                </a:rPr>
                <a:t>DOWN(X)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pt-PT" sz="2000" dirty="0">
                  <a:ea typeface="ＭＳ Ｐゴシック" charset="0"/>
                </a:rPr>
                <a:t>DOWN(Y)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pt-PT" sz="2000" dirty="0">
                  <a:ea typeface="ＭＳ Ｐゴシック" charset="0"/>
                </a:rPr>
                <a:t>...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pt-PT" sz="2000" dirty="0">
                  <a:ea typeface="ＭＳ Ｐゴシック" charset="0"/>
                </a:rPr>
                <a:t>UP(Y)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pt-PT" sz="2000" dirty="0">
                  <a:ea typeface="ＭＳ Ｐゴシック" charset="0"/>
                </a:rPr>
                <a:t>UP(X)</a:t>
              </a:r>
              <a:endParaRPr lang="en-US" sz="2000" dirty="0">
                <a:ea typeface="ＭＳ Ｐゴシック" charset="0"/>
              </a:endParaRPr>
            </a:p>
          </p:txBody>
        </p:sp>
        <p:sp>
          <p:nvSpPr>
            <p:cNvPr id="122885" name="Text Box 5"/>
            <p:cNvSpPr txBox="1">
              <a:spLocks noChangeArrowheads="1"/>
            </p:cNvSpPr>
            <p:nvPr/>
          </p:nvSpPr>
          <p:spPr bwMode="auto">
            <a:xfrm>
              <a:off x="3219" y="2293"/>
              <a:ext cx="1152" cy="1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PT" sz="2000" dirty="0">
                  <a:ea typeface="ＭＳ Ｐゴシック" charset="0"/>
                </a:rPr>
                <a:t>Processo B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pt-PT" sz="2000" dirty="0">
                  <a:ea typeface="ＭＳ Ｐゴシック" charset="0"/>
                </a:rPr>
                <a:t>DOWN(Y)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pt-PT" sz="2000" dirty="0">
                  <a:ea typeface="ＭＳ Ｐゴシック" charset="0"/>
                </a:rPr>
                <a:t>DOWN(X)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pt-PT" sz="2000" dirty="0">
                  <a:ea typeface="ＭＳ Ｐゴシック" charset="0"/>
                </a:rPr>
                <a:t>...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pt-PT" sz="2000" dirty="0">
                  <a:ea typeface="ＭＳ Ｐゴシック" charset="0"/>
                </a:rPr>
                <a:t>UP(X)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pt-PT" sz="2000" dirty="0">
                  <a:ea typeface="ＭＳ Ｐゴシック" charset="0"/>
                </a:rPr>
                <a:t>UP(Y)</a:t>
              </a:r>
              <a:endParaRPr lang="en-US" sz="2000" dirty="0">
                <a:ea typeface="ＭＳ Ｐゴシック" charset="0"/>
              </a:endParaRPr>
            </a:p>
          </p:txBody>
        </p:sp>
        <p:sp>
          <p:nvSpPr>
            <p:cNvPr id="122891" name="Line 11"/>
            <p:cNvSpPr>
              <a:spLocks noChangeShapeType="1"/>
            </p:cNvSpPr>
            <p:nvPr/>
          </p:nvSpPr>
          <p:spPr bwMode="auto">
            <a:xfrm flipH="1">
              <a:off x="2496" y="2792"/>
              <a:ext cx="678" cy="1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22892" name="Line 12"/>
            <p:cNvSpPr>
              <a:spLocks noChangeShapeType="1"/>
            </p:cNvSpPr>
            <p:nvPr/>
          </p:nvSpPr>
          <p:spPr bwMode="auto">
            <a:xfrm>
              <a:off x="2539" y="2702"/>
              <a:ext cx="63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22894" name="Line 14"/>
            <p:cNvSpPr>
              <a:spLocks noChangeShapeType="1"/>
            </p:cNvSpPr>
            <p:nvPr/>
          </p:nvSpPr>
          <p:spPr bwMode="auto">
            <a:xfrm flipV="1">
              <a:off x="2496" y="3019"/>
              <a:ext cx="678" cy="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grpSp>
        <p:nvGrpSpPr>
          <p:cNvPr id="89093" name="Group 20"/>
          <p:cNvGrpSpPr>
            <a:grpSpLocks/>
          </p:cNvGrpSpPr>
          <p:nvPr/>
        </p:nvGrpSpPr>
        <p:grpSpPr bwMode="auto">
          <a:xfrm>
            <a:off x="2578101" y="4039073"/>
            <a:ext cx="1524000" cy="946150"/>
            <a:chOff x="144" y="3072"/>
            <a:chExt cx="1488" cy="447"/>
          </a:xfrm>
        </p:grpSpPr>
        <p:sp>
          <p:nvSpPr>
            <p:cNvPr id="122896" name="Line 16"/>
            <p:cNvSpPr>
              <a:spLocks noChangeShapeType="1"/>
            </p:cNvSpPr>
            <p:nvPr/>
          </p:nvSpPr>
          <p:spPr bwMode="auto">
            <a:xfrm>
              <a:off x="240" y="3168"/>
              <a:ext cx="43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22898" name="Text Box 18"/>
            <p:cNvSpPr txBox="1">
              <a:spLocks noChangeArrowheads="1"/>
            </p:cNvSpPr>
            <p:nvPr/>
          </p:nvSpPr>
          <p:spPr bwMode="auto">
            <a:xfrm>
              <a:off x="144" y="3216"/>
              <a:ext cx="1488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PT" altLang="en-US" sz="1800"/>
                <a:t>Comutações </a:t>
              </a:r>
              <a:br>
                <a:rPr lang="pt-PT" altLang="en-US" sz="1800"/>
              </a:br>
              <a:r>
                <a:rPr lang="pt-PT" altLang="en-US" sz="1800"/>
                <a:t>do CPU</a:t>
              </a:r>
              <a:endParaRPr lang="en-US" altLang="en-US" sz="1800"/>
            </a:p>
          </p:txBody>
        </p:sp>
        <p:sp>
          <p:nvSpPr>
            <p:cNvPr id="122899" name="Rectangle 19"/>
            <p:cNvSpPr>
              <a:spLocks noChangeArrowheads="1"/>
            </p:cNvSpPr>
            <p:nvPr/>
          </p:nvSpPr>
          <p:spPr bwMode="auto">
            <a:xfrm>
              <a:off x="144" y="3072"/>
              <a:ext cx="148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69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38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Multi-programação</a:t>
            </a:r>
            <a:endParaRPr lang="en-US" alt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smtClean="0"/>
              <a:t>Concorrência</a:t>
            </a:r>
          </a:p>
          <a:p>
            <a:pPr lvl="1"/>
            <a:r>
              <a:rPr lang="pt-PT" altLang="en-US" smtClean="0"/>
              <a:t>Os vários processos </a:t>
            </a:r>
            <a:r>
              <a:rPr lang="pt-PT" altLang="en-GB" smtClean="0"/>
              <a:t>“</a:t>
            </a:r>
            <a:r>
              <a:rPr lang="pt-PT" altLang="en-US" smtClean="0"/>
              <a:t>competem</a:t>
            </a:r>
            <a:r>
              <a:rPr lang="pt-PT" altLang="en-GB" smtClean="0"/>
              <a:t>”</a:t>
            </a:r>
            <a:r>
              <a:rPr lang="pt-PT" altLang="en-US" smtClean="0"/>
              <a:t> entre si pela atenção do processador...</a:t>
            </a:r>
          </a:p>
          <a:p>
            <a:pPr lvl="1"/>
            <a:endParaRPr lang="pt-PT" altLang="en-US" smtClean="0"/>
          </a:p>
          <a:p>
            <a:r>
              <a:rPr lang="pt-PT" altLang="en-US" smtClean="0"/>
              <a:t>Cooperação</a:t>
            </a:r>
          </a:p>
          <a:p>
            <a:pPr lvl="1"/>
            <a:r>
              <a:rPr lang="pt-PT" altLang="en-US" smtClean="0"/>
              <a:t>...mas também podem trabalhar em conjunto para a realização de tarefas mais complexas. </a:t>
            </a:r>
          </a:p>
          <a:p>
            <a:pPr lvl="1"/>
            <a:r>
              <a:rPr lang="pt-PT" altLang="en-US" smtClean="0"/>
              <a:t>Esta cooperação exige ao SO a existência de mecanismos de sincronização e comunicação entre processos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615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Outros Mecanismos</a:t>
            </a:r>
            <a:endParaRPr lang="en-US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err="1" smtClean="0"/>
              <a:t>Mutex</a:t>
            </a:r>
            <a:endParaRPr lang="pt-PT" altLang="en-US" dirty="0" smtClean="0"/>
          </a:p>
          <a:p>
            <a:pPr lvl="1"/>
            <a:r>
              <a:rPr lang="pt-PT" altLang="en-US" dirty="0" smtClean="0"/>
              <a:t>Basicamente um semáforo mais simples que apenas assume os valores 0 e 1 (semáforo binário)</a:t>
            </a:r>
          </a:p>
          <a:p>
            <a:pPr lvl="1"/>
            <a:r>
              <a:rPr lang="pt-PT" altLang="en-US" dirty="0" smtClean="0"/>
              <a:t>São amplamente utilizados para sincronização de  </a:t>
            </a:r>
            <a:r>
              <a:rPr lang="pt-PT" altLang="en-US" dirty="0" err="1" smtClean="0"/>
              <a:t>threads</a:t>
            </a:r>
            <a:endParaRPr lang="pt-PT" altLang="en-US" dirty="0" smtClean="0"/>
          </a:p>
          <a:p>
            <a:r>
              <a:rPr lang="pt-PT" altLang="en-US" dirty="0" smtClean="0"/>
              <a:t>Barreiras</a:t>
            </a:r>
          </a:p>
          <a:p>
            <a:pPr lvl="1"/>
            <a:r>
              <a:rPr lang="pt-PT" altLang="en-US" dirty="0" smtClean="0"/>
              <a:t>Um mecanismo de sincronização utilizado em </a:t>
            </a:r>
            <a:r>
              <a:rPr lang="pt-PT" altLang="en-US" dirty="0" smtClean="0"/>
              <a:t>arquiteturas </a:t>
            </a:r>
            <a:r>
              <a:rPr lang="pt-PT" altLang="en-US" dirty="0" smtClean="0"/>
              <a:t>multiprocessador quando está envolvido processamento por </a:t>
            </a:r>
            <a:r>
              <a:rPr lang="pt-PT" altLang="en-US" dirty="0" smtClean="0"/>
              <a:t>fases</a:t>
            </a:r>
            <a:endParaRPr lang="pt-PT" altLang="en-US" dirty="0" smtClean="0"/>
          </a:p>
          <a:p>
            <a:pPr lvl="1"/>
            <a:r>
              <a:rPr lang="pt-PT" altLang="en-US" dirty="0" smtClean="0"/>
              <a:t>A barreira não deixa passar nenhum processo para a fase seguinte antes de todos os processos terem terminado a fase corrente</a:t>
            </a:r>
            <a:endParaRPr lang="pt-PT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70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324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Outros Mecanismos</a:t>
            </a:r>
            <a:endParaRPr lang="en-US" smtClean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smtClean="0"/>
              <a:t>Monitores</a:t>
            </a:r>
          </a:p>
          <a:p>
            <a:pPr lvl="1"/>
            <a:r>
              <a:rPr lang="pt-PT" altLang="en-US" smtClean="0"/>
              <a:t>Mecanismos de sincronização de alto nível com o objectivo de simplificar a programação concorrente</a:t>
            </a:r>
          </a:p>
          <a:p>
            <a:pPr lvl="1"/>
            <a:r>
              <a:rPr lang="pt-PT" altLang="en-US" smtClean="0"/>
              <a:t>A ideia consiste em definir o código correspondente às regiões críticas dentro de uma rotina especial designada </a:t>
            </a:r>
            <a:r>
              <a:rPr lang="pt-PT" altLang="en-GB" smtClean="0"/>
              <a:t>“</a:t>
            </a:r>
            <a:r>
              <a:rPr lang="pt-PT" altLang="en-US" smtClean="0"/>
              <a:t>monitor</a:t>
            </a:r>
            <a:r>
              <a:rPr lang="pt-PT" altLang="en-GB" smtClean="0"/>
              <a:t>”</a:t>
            </a:r>
            <a:endParaRPr lang="pt-PT" altLang="en-US" smtClean="0"/>
          </a:p>
          <a:p>
            <a:pPr lvl="1"/>
            <a:r>
              <a:rPr lang="pt-PT" altLang="en-US" smtClean="0"/>
              <a:t>O </a:t>
            </a:r>
            <a:r>
              <a:rPr lang="pt-PT" altLang="en-GB" smtClean="0"/>
              <a:t>“</a:t>
            </a:r>
            <a:r>
              <a:rPr lang="pt-PT" altLang="en-US" smtClean="0"/>
              <a:t>monitor</a:t>
            </a:r>
            <a:r>
              <a:rPr lang="pt-PT" altLang="en-GB" smtClean="0"/>
              <a:t>”</a:t>
            </a:r>
            <a:r>
              <a:rPr lang="pt-PT" altLang="en-US" smtClean="0"/>
              <a:t> garante que apenas um processo pode estar no seu interior bloqueando todos os outros que tentem aceder antes do que lá está sair</a:t>
            </a:r>
          </a:p>
          <a:p>
            <a:pPr lvl="1"/>
            <a:r>
              <a:rPr lang="pt-PT" altLang="en-US" smtClean="0"/>
              <a:t>Utilizados atualmente na linguagem Java (embora de uma forma diferente da definida originalmente)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71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119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Comunicação - Mensagens</a:t>
            </a:r>
            <a:endParaRPr lang="en-US" alt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Dois ou mais processos distintos podem ter necessidade de trocar dados entre si</a:t>
            </a:r>
          </a:p>
          <a:p>
            <a:r>
              <a:rPr lang="pt-PT" dirty="0" smtClean="0"/>
              <a:t>Os dados que são trocados constituem uma </a:t>
            </a:r>
            <a:r>
              <a:rPr lang="pt-PT" dirty="0" smtClean="0">
                <a:solidFill>
                  <a:schemeClr val="accent5"/>
                </a:solidFill>
              </a:rPr>
              <a:t>mensagem</a:t>
            </a:r>
          </a:p>
          <a:p>
            <a:r>
              <a:rPr lang="pt-PT" dirty="0" smtClean="0"/>
              <a:t>Chamadas ao sistema do tipo</a:t>
            </a:r>
          </a:p>
          <a:p>
            <a:pPr lvl="1"/>
            <a:r>
              <a:rPr lang="pt-PT" dirty="0" smtClean="0"/>
              <a:t>Enviar(Destino, Mensagem)</a:t>
            </a:r>
          </a:p>
          <a:p>
            <a:pPr lvl="1"/>
            <a:r>
              <a:rPr lang="pt-PT" dirty="0" smtClean="0"/>
              <a:t>Receber(Origem, &amp;Mensagem)</a:t>
            </a:r>
          </a:p>
          <a:p>
            <a:r>
              <a:rPr lang="pt-PT" dirty="0" smtClean="0"/>
              <a:t>As chamadas ao sistema poderão ser bloqueantes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72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41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Comunicação - Mensagens</a:t>
            </a:r>
            <a:endParaRPr lang="en-US" alt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smtClean="0"/>
              <a:t>Modelo de comunicação</a:t>
            </a:r>
          </a:p>
          <a:p>
            <a:endParaRPr lang="en-US" altLang="en-US"/>
          </a:p>
        </p:txBody>
      </p:sp>
      <p:sp>
        <p:nvSpPr>
          <p:cNvPr id="150532" name="Oval 4"/>
          <p:cNvSpPr>
            <a:spLocks noChangeArrowheads="1"/>
          </p:cNvSpPr>
          <p:nvPr/>
        </p:nvSpPr>
        <p:spPr bwMode="auto">
          <a:xfrm>
            <a:off x="2214623" y="3066257"/>
            <a:ext cx="1905000" cy="1219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PT" dirty="0">
                <a:ea typeface="ＭＳ Ｐゴシック" charset="0"/>
              </a:rPr>
              <a:t>Processo</a:t>
            </a:r>
            <a:br>
              <a:rPr lang="pt-PT" dirty="0">
                <a:ea typeface="ＭＳ Ｐゴシック" charset="0"/>
              </a:rPr>
            </a:br>
            <a:r>
              <a:rPr lang="pt-PT" dirty="0">
                <a:ea typeface="ＭＳ Ｐゴシック" charset="0"/>
              </a:rPr>
              <a:t>Emissor</a:t>
            </a:r>
            <a:endParaRPr lang="en-US" dirty="0">
              <a:ea typeface="ＭＳ Ｐゴシック" charset="0"/>
            </a:endParaRPr>
          </a:p>
        </p:txBody>
      </p:sp>
      <p:sp>
        <p:nvSpPr>
          <p:cNvPr id="150533" name="Oval 5"/>
          <p:cNvSpPr>
            <a:spLocks noChangeArrowheads="1"/>
          </p:cNvSpPr>
          <p:nvPr/>
        </p:nvSpPr>
        <p:spPr bwMode="auto">
          <a:xfrm>
            <a:off x="8310623" y="3066257"/>
            <a:ext cx="1905000" cy="1219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PT">
                <a:ea typeface="ＭＳ Ｐゴシック" charset="0"/>
              </a:rPr>
              <a:t>Processo</a:t>
            </a:r>
            <a:br>
              <a:rPr lang="pt-PT">
                <a:ea typeface="ＭＳ Ｐゴシック" charset="0"/>
              </a:rPr>
            </a:br>
            <a:r>
              <a:rPr lang="pt-PT">
                <a:ea typeface="ＭＳ Ｐゴシック" charset="0"/>
              </a:rPr>
              <a:t>Receptor</a:t>
            </a:r>
            <a:endParaRPr lang="en-US">
              <a:ea typeface="ＭＳ Ｐゴシック" charset="0"/>
            </a:endParaRPr>
          </a:p>
        </p:txBody>
      </p:sp>
      <p:sp>
        <p:nvSpPr>
          <p:cNvPr id="150534" name="AutoShape 6"/>
          <p:cNvSpPr>
            <a:spLocks noChangeArrowheads="1"/>
          </p:cNvSpPr>
          <p:nvPr/>
        </p:nvSpPr>
        <p:spPr bwMode="auto">
          <a:xfrm>
            <a:off x="4119623" y="3294857"/>
            <a:ext cx="4191000" cy="838200"/>
          </a:xfrm>
          <a:prstGeom prst="leftRightArrow">
            <a:avLst>
              <a:gd name="adj1" fmla="val 50000"/>
              <a:gd name="adj2" fmla="val 10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PT">
                <a:ea typeface="ＭＳ Ｐゴシック" charset="0"/>
              </a:rPr>
              <a:t>Canal</a:t>
            </a:r>
            <a:endParaRPr lang="en-US">
              <a:ea typeface="ＭＳ Ｐゴシック" charset="0"/>
            </a:endParaRPr>
          </a:p>
        </p:txBody>
      </p:sp>
      <p:sp>
        <p:nvSpPr>
          <p:cNvPr id="150536" name="Freeform 8"/>
          <p:cNvSpPr>
            <a:spLocks/>
          </p:cNvSpPr>
          <p:nvPr/>
        </p:nvSpPr>
        <p:spPr bwMode="auto">
          <a:xfrm>
            <a:off x="3205223" y="4285457"/>
            <a:ext cx="1828800" cy="609600"/>
          </a:xfrm>
          <a:custGeom>
            <a:avLst/>
            <a:gdLst>
              <a:gd name="T0" fmla="*/ 0 w 864"/>
              <a:gd name="T1" fmla="*/ 0 h 288"/>
              <a:gd name="T2" fmla="*/ 336 w 864"/>
              <a:gd name="T3" fmla="*/ 240 h 288"/>
              <a:gd name="T4" fmla="*/ 864 w 864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288">
                <a:moveTo>
                  <a:pt x="0" y="0"/>
                </a:moveTo>
                <a:cubicBezTo>
                  <a:pt x="96" y="96"/>
                  <a:pt x="192" y="192"/>
                  <a:pt x="336" y="240"/>
                </a:cubicBezTo>
                <a:cubicBezTo>
                  <a:pt x="480" y="288"/>
                  <a:pt x="776" y="288"/>
                  <a:pt x="864" y="28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150537" name="Rectangle 9"/>
          <p:cNvSpPr>
            <a:spLocks noChangeArrowheads="1"/>
          </p:cNvSpPr>
          <p:nvPr/>
        </p:nvSpPr>
        <p:spPr bwMode="auto">
          <a:xfrm>
            <a:off x="5034023" y="4590257"/>
            <a:ext cx="2438400" cy="609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PT">
                <a:ea typeface="ＭＳ Ｐゴシック" charset="0"/>
              </a:rPr>
              <a:t>Mensagem</a:t>
            </a:r>
            <a:endParaRPr lang="en-US">
              <a:ea typeface="ＭＳ Ｐゴシック" charset="0"/>
            </a:endParaRPr>
          </a:p>
        </p:txBody>
      </p:sp>
      <p:sp>
        <p:nvSpPr>
          <p:cNvPr id="150538" name="Freeform 10"/>
          <p:cNvSpPr>
            <a:spLocks/>
          </p:cNvSpPr>
          <p:nvPr/>
        </p:nvSpPr>
        <p:spPr bwMode="auto">
          <a:xfrm flipH="1">
            <a:off x="7472423" y="4285457"/>
            <a:ext cx="1752600" cy="609600"/>
          </a:xfrm>
          <a:custGeom>
            <a:avLst/>
            <a:gdLst>
              <a:gd name="T0" fmla="*/ 0 w 864"/>
              <a:gd name="T1" fmla="*/ 0 h 288"/>
              <a:gd name="T2" fmla="*/ 336 w 864"/>
              <a:gd name="T3" fmla="*/ 240 h 288"/>
              <a:gd name="T4" fmla="*/ 864 w 864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288">
                <a:moveTo>
                  <a:pt x="0" y="0"/>
                </a:moveTo>
                <a:cubicBezTo>
                  <a:pt x="96" y="96"/>
                  <a:pt x="192" y="192"/>
                  <a:pt x="336" y="240"/>
                </a:cubicBezTo>
                <a:cubicBezTo>
                  <a:pt x="480" y="288"/>
                  <a:pt x="776" y="288"/>
                  <a:pt x="864" y="28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73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367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Comunicação - Mensagens</a:t>
            </a:r>
            <a:endParaRPr lang="en-US" alt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smtClean="0"/>
              <a:t>Existem várias formas diferentes de conseguir a comunicação entre processos:</a:t>
            </a:r>
          </a:p>
          <a:p>
            <a:pPr lvl="1"/>
            <a:r>
              <a:rPr lang="pt-PT" altLang="en-US" smtClean="0"/>
              <a:t>Ficheiro</a:t>
            </a:r>
          </a:p>
          <a:p>
            <a:pPr lvl="2"/>
            <a:r>
              <a:rPr lang="pt-PT" altLang="en-US" smtClean="0"/>
              <a:t>Forma trivial </a:t>
            </a:r>
          </a:p>
          <a:p>
            <a:pPr lvl="2"/>
            <a:r>
              <a:rPr lang="pt-PT" altLang="en-US" smtClean="0"/>
              <a:t>Comunicação lenta e com muitas limitações</a:t>
            </a:r>
          </a:p>
          <a:p>
            <a:pPr lvl="2"/>
            <a:endParaRPr lang="pt-PT" altLang="en-US" smtClean="0"/>
          </a:p>
          <a:p>
            <a:pPr lvl="1"/>
            <a:r>
              <a:rPr lang="pt-PT" altLang="en-US" smtClean="0"/>
              <a:t>Memória partilhada</a:t>
            </a:r>
          </a:p>
          <a:p>
            <a:pPr lvl="2"/>
            <a:r>
              <a:rPr lang="pt-PT" altLang="en-US" smtClean="0"/>
              <a:t>Dois ou mais processos partilham um segmento de memória</a:t>
            </a:r>
          </a:p>
          <a:p>
            <a:pPr lvl="2"/>
            <a:r>
              <a:rPr lang="pt-PT" altLang="en-US" smtClean="0"/>
              <a:t>Comunicação rápida, mas desprovida de sincronização</a:t>
            </a:r>
            <a:endParaRPr lang="pt-PT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74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677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Comunicação - Mensagens</a:t>
            </a:r>
            <a:endParaRPr lang="en-US" alt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t-PT" altLang="en-US" smtClean="0"/>
              <a:t>Caixa de correio (ou fila de mensagens)</a:t>
            </a:r>
          </a:p>
          <a:p>
            <a:pPr lvl="2"/>
            <a:r>
              <a:rPr lang="pt-PT" altLang="en-US" smtClean="0"/>
              <a:t>Fila com capacidade para armazenar um número limitado de mensagens</a:t>
            </a:r>
          </a:p>
          <a:p>
            <a:pPr lvl="2"/>
            <a:r>
              <a:rPr lang="pt-PT" altLang="en-US" smtClean="0"/>
              <a:t>Permite a troca de mensagens entre diversos processos</a:t>
            </a:r>
          </a:p>
          <a:p>
            <a:pPr lvl="2"/>
            <a:r>
              <a:rPr lang="pt-PT" altLang="en-US" smtClean="0"/>
              <a:t>Cada mensagem poderá ter um tipo associado, o que facilita a ordem no acesso às mensagens</a:t>
            </a:r>
          </a:p>
          <a:p>
            <a:pPr lvl="2"/>
            <a:endParaRPr lang="pt-PT" altLang="en-US" smtClean="0"/>
          </a:p>
          <a:p>
            <a:pPr lvl="1"/>
            <a:r>
              <a:rPr lang="pt-PT" altLang="en-US" smtClean="0"/>
              <a:t>Comunicação síncrona (Rendez-vous)</a:t>
            </a:r>
          </a:p>
          <a:p>
            <a:pPr lvl="2"/>
            <a:r>
              <a:rPr lang="pt-PT" altLang="en-US" smtClean="0"/>
              <a:t>De cada vez que um processo envia uma mensagem a outro, bloqueia até que o segundo a leia, trocando-se nessa altura os dados de forma directa</a:t>
            </a:r>
          </a:p>
          <a:p>
            <a:pPr lvl="2"/>
            <a:r>
              <a:rPr lang="pt-PT" altLang="en-US" smtClean="0"/>
              <a:t>Poupa-se memória, mas perde-se alguma eficiência em processamento</a:t>
            </a:r>
          </a:p>
          <a:p>
            <a:pPr lvl="2"/>
            <a:endParaRPr lang="pt-PT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75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868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IPC – Unix/Linux</a:t>
            </a:r>
            <a:endParaRPr lang="en-US" alt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smtClean="0"/>
              <a:t>No Linux existem diversos mecanismos para comunicação e sincronização de processos</a:t>
            </a:r>
          </a:p>
          <a:p>
            <a:pPr lvl="1"/>
            <a:r>
              <a:rPr lang="pt-PT" altLang="en-US" dirty="0" err="1" smtClean="0"/>
              <a:t>Pipes</a:t>
            </a:r>
            <a:endParaRPr lang="pt-PT" altLang="en-US" dirty="0" smtClean="0"/>
          </a:p>
          <a:p>
            <a:pPr lvl="1"/>
            <a:r>
              <a:rPr lang="pt-PT" altLang="en-US" dirty="0" smtClean="0"/>
              <a:t>Memória Partilhada</a:t>
            </a:r>
          </a:p>
          <a:p>
            <a:pPr lvl="1"/>
            <a:r>
              <a:rPr lang="pt-PT" altLang="en-US" dirty="0" smtClean="0"/>
              <a:t>Filas de Mensagens (ou </a:t>
            </a:r>
            <a:r>
              <a:rPr lang="pt-PT" altLang="en-US" dirty="0" err="1" smtClean="0"/>
              <a:t>Mailboxes</a:t>
            </a:r>
            <a:r>
              <a:rPr lang="pt-PT" altLang="en-US" dirty="0" smtClean="0"/>
              <a:t>)</a:t>
            </a:r>
          </a:p>
          <a:p>
            <a:pPr lvl="1"/>
            <a:r>
              <a:rPr lang="pt-PT" altLang="en-US" dirty="0" err="1" smtClean="0"/>
              <a:t>Sockets</a:t>
            </a:r>
            <a:r>
              <a:rPr lang="pt-PT" altLang="en-US" dirty="0" smtClean="0"/>
              <a:t> (para comunicação entre </a:t>
            </a:r>
            <a:r>
              <a:rPr lang="pt-PT" altLang="en-US" dirty="0" smtClean="0"/>
              <a:t>processos em </a:t>
            </a:r>
            <a:r>
              <a:rPr lang="pt-PT" altLang="en-US" dirty="0" smtClean="0"/>
              <a:t>máquinas diferentes)</a:t>
            </a:r>
          </a:p>
          <a:p>
            <a:pPr lvl="1"/>
            <a:r>
              <a:rPr lang="pt-PT" altLang="en-US" dirty="0" smtClean="0"/>
              <a:t>Semáforos</a:t>
            </a:r>
            <a:endParaRPr lang="pt-PT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76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518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IPC – Linux</a:t>
            </a:r>
            <a:endParaRPr lang="en-US" alt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dirty="0" err="1" smtClean="0"/>
              <a:t>Pipes</a:t>
            </a:r>
            <a:endParaRPr lang="pt-PT" altLang="en-US" dirty="0" smtClean="0"/>
          </a:p>
          <a:p>
            <a:pPr lvl="1"/>
            <a:r>
              <a:rPr lang="pt-PT" altLang="en-US" dirty="0" smtClean="0"/>
              <a:t>Mecanismo original de comunicação entre processos nos sistemas Unix</a:t>
            </a:r>
          </a:p>
          <a:p>
            <a:pPr lvl="1"/>
            <a:endParaRPr lang="pt-PT" altLang="en-US" dirty="0" smtClean="0"/>
          </a:p>
          <a:p>
            <a:pPr lvl="1"/>
            <a:r>
              <a:rPr lang="pt-PT" altLang="en-US" dirty="0" err="1" smtClean="0"/>
              <a:t>Pipes</a:t>
            </a:r>
            <a:r>
              <a:rPr lang="pt-PT" altLang="en-US" dirty="0" smtClean="0"/>
              <a:t> </a:t>
            </a:r>
            <a:r>
              <a:rPr lang="pt-PT" altLang="en-US" dirty="0" err="1" smtClean="0"/>
              <a:t>half</a:t>
            </a:r>
            <a:r>
              <a:rPr lang="pt-PT" altLang="en-US" dirty="0" smtClean="0"/>
              <a:t>-duplex</a:t>
            </a:r>
          </a:p>
          <a:p>
            <a:pPr lvl="2"/>
            <a:r>
              <a:rPr lang="pt-PT" altLang="en-US" dirty="0" smtClean="0"/>
              <a:t>Utilizados para estabelecer um canal de comunicação </a:t>
            </a:r>
            <a:r>
              <a:rPr lang="pt-PT" altLang="en-US" dirty="0" smtClean="0"/>
              <a:t>unidirecional </a:t>
            </a:r>
            <a:r>
              <a:rPr lang="pt-PT" altLang="en-US" dirty="0" smtClean="0"/>
              <a:t>entre processo pai e processo filho</a:t>
            </a:r>
          </a:p>
          <a:p>
            <a:pPr lvl="2"/>
            <a:r>
              <a:rPr lang="pt-PT" altLang="en-US" dirty="0" smtClean="0"/>
              <a:t>O canal de comunicação reside no núcleo do SO</a:t>
            </a:r>
          </a:p>
          <a:p>
            <a:pPr lvl="2"/>
            <a:r>
              <a:rPr lang="pt-PT" altLang="en-US" dirty="0" smtClean="0"/>
              <a:t>Limitação – só podem ser utilizados entre processos relacionados hierarquicamente</a:t>
            </a:r>
          </a:p>
          <a:p>
            <a:pPr lvl="2"/>
            <a:endParaRPr lang="pt-PT" altLang="en-US" dirty="0" smtClean="0"/>
          </a:p>
          <a:p>
            <a:pPr lvl="2"/>
            <a:r>
              <a:rPr lang="pt-PT" altLang="en-US" dirty="0" smtClean="0"/>
              <a:t>Os </a:t>
            </a:r>
            <a:r>
              <a:rPr lang="pt-PT" altLang="en-US" dirty="0" err="1" smtClean="0"/>
              <a:t>pipes</a:t>
            </a:r>
            <a:r>
              <a:rPr lang="pt-PT" altLang="en-US" dirty="0" smtClean="0"/>
              <a:t> na </a:t>
            </a:r>
            <a:r>
              <a:rPr lang="pt-PT" altLang="en-US" dirty="0" err="1" smtClean="0"/>
              <a:t>shell</a:t>
            </a:r>
            <a:r>
              <a:rPr lang="pt-PT" altLang="en-US" dirty="0" smtClean="0"/>
              <a:t> são também deste </a:t>
            </a:r>
            <a:r>
              <a:rPr lang="pt-PT" altLang="en-US" dirty="0" smtClean="0"/>
              <a:t>tipo</a:t>
            </a:r>
            <a:endParaRPr lang="pt-PT" alt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77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926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IPC – Linux</a:t>
            </a:r>
            <a:endParaRPr lang="en-US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t-PT" dirty="0" err="1" smtClean="0"/>
              <a:t>Pipes</a:t>
            </a:r>
            <a:r>
              <a:rPr lang="pt-PT" dirty="0" smtClean="0"/>
              <a:t> </a:t>
            </a:r>
            <a:r>
              <a:rPr lang="pt-PT" dirty="0" err="1" smtClean="0"/>
              <a:t>half</a:t>
            </a:r>
            <a:r>
              <a:rPr lang="pt-PT" dirty="0" smtClean="0"/>
              <a:t>-duplex</a:t>
            </a:r>
          </a:p>
          <a:p>
            <a:pPr lvl="2">
              <a:buFont typeface="Wingdings" charset="2"/>
              <a:buChar char="Ø"/>
            </a:pPr>
            <a:r>
              <a:rPr lang="pt-PT" dirty="0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pt-PT" dirty="0" err="1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ps</a:t>
            </a:r>
            <a:r>
              <a:rPr lang="pt-PT" dirty="0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pt-PT" dirty="0" err="1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aux</a:t>
            </a:r>
            <a:r>
              <a:rPr lang="pt-PT" dirty="0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| </a:t>
            </a:r>
            <a:r>
              <a:rPr lang="pt-PT" dirty="0" err="1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grep</a:t>
            </a:r>
            <a:r>
              <a:rPr lang="pt-PT" dirty="0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pt-PT" dirty="0" err="1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kde</a:t>
            </a:r>
            <a:r>
              <a:rPr lang="pt-PT" dirty="0" smtClean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| more</a:t>
            </a:r>
            <a:endParaRPr lang="en-US" dirty="0" smtClean="0">
              <a:solidFill>
                <a:schemeClr val="accent5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grpSp>
        <p:nvGrpSpPr>
          <p:cNvPr id="98308" name="Group 9"/>
          <p:cNvGrpSpPr>
            <a:grpSpLocks/>
          </p:cNvGrpSpPr>
          <p:nvPr/>
        </p:nvGrpSpPr>
        <p:grpSpPr bwMode="auto">
          <a:xfrm>
            <a:off x="2590800" y="4038600"/>
            <a:ext cx="7315200" cy="838200"/>
            <a:chOff x="624" y="2544"/>
            <a:chExt cx="4608" cy="528"/>
          </a:xfrm>
          <a:solidFill>
            <a:schemeClr val="bg2"/>
          </a:solidFill>
        </p:grpSpPr>
        <p:sp>
          <p:nvSpPr>
            <p:cNvPr id="129028" name="Oval 4"/>
            <p:cNvSpPr>
              <a:spLocks noChangeArrowheads="1"/>
            </p:cNvSpPr>
            <p:nvPr/>
          </p:nvSpPr>
          <p:spPr bwMode="auto">
            <a:xfrm>
              <a:off x="624" y="2544"/>
              <a:ext cx="1200" cy="52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/>
                <a:t>ps –aux</a:t>
              </a:r>
              <a:endParaRPr lang="en-US" altLang="en-US"/>
            </a:p>
          </p:txBody>
        </p:sp>
        <p:sp>
          <p:nvSpPr>
            <p:cNvPr id="129029" name="Oval 5"/>
            <p:cNvSpPr>
              <a:spLocks noChangeArrowheads="1"/>
            </p:cNvSpPr>
            <p:nvPr/>
          </p:nvSpPr>
          <p:spPr bwMode="auto">
            <a:xfrm>
              <a:off x="2352" y="2544"/>
              <a:ext cx="1200" cy="52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>
                  <a:ea typeface="ＭＳ Ｐゴシック" charset="0"/>
                </a:rPr>
                <a:t>grep kde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129030" name="Oval 6"/>
            <p:cNvSpPr>
              <a:spLocks noChangeArrowheads="1"/>
            </p:cNvSpPr>
            <p:nvPr/>
          </p:nvSpPr>
          <p:spPr bwMode="auto">
            <a:xfrm>
              <a:off x="4032" y="2544"/>
              <a:ext cx="1200" cy="52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pt-PT">
                  <a:ea typeface="ＭＳ Ｐゴシック" charset="0"/>
                </a:rPr>
                <a:t>more</a:t>
              </a:r>
              <a:endParaRPr lang="en-US">
                <a:ea typeface="ＭＳ Ｐゴシック" charset="0"/>
              </a:endParaRPr>
            </a:p>
          </p:txBody>
        </p:sp>
        <p:sp>
          <p:nvSpPr>
            <p:cNvPr id="129031" name="AutoShape 7"/>
            <p:cNvSpPr>
              <a:spLocks noChangeArrowheads="1"/>
            </p:cNvSpPr>
            <p:nvPr/>
          </p:nvSpPr>
          <p:spPr bwMode="auto">
            <a:xfrm>
              <a:off x="1824" y="2736"/>
              <a:ext cx="576" cy="144"/>
            </a:xfrm>
            <a:prstGeom prst="rightArrow">
              <a:avLst>
                <a:gd name="adj1" fmla="val 50000"/>
                <a:gd name="adj2" fmla="val 10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  <p:sp>
          <p:nvSpPr>
            <p:cNvPr id="129032" name="AutoShape 8"/>
            <p:cNvSpPr>
              <a:spLocks noChangeArrowheads="1"/>
            </p:cNvSpPr>
            <p:nvPr/>
          </p:nvSpPr>
          <p:spPr bwMode="auto">
            <a:xfrm>
              <a:off x="3552" y="2736"/>
              <a:ext cx="576" cy="144"/>
            </a:xfrm>
            <a:prstGeom prst="rightArrow">
              <a:avLst>
                <a:gd name="adj1" fmla="val 50000"/>
                <a:gd name="adj2" fmla="val 10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ea typeface="ＭＳ Ｐゴシック" charset="0"/>
              </a:endParaRPr>
            </a:p>
          </p:txBody>
        </p:sp>
      </p:grpSp>
      <p:sp>
        <p:nvSpPr>
          <p:cNvPr id="129035" name="Line 11"/>
          <p:cNvSpPr>
            <a:spLocks noChangeShapeType="1"/>
          </p:cNvSpPr>
          <p:nvPr/>
        </p:nvSpPr>
        <p:spPr bwMode="auto">
          <a:xfrm flipH="1" flipV="1">
            <a:off x="4343400" y="4800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129036" name="Line 12"/>
          <p:cNvSpPr>
            <a:spLocks noChangeShapeType="1"/>
          </p:cNvSpPr>
          <p:nvPr/>
        </p:nvSpPr>
        <p:spPr bwMode="auto">
          <a:xfrm flipV="1">
            <a:off x="6324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129037" name="Line 13"/>
          <p:cNvSpPr>
            <a:spLocks noChangeShapeType="1"/>
          </p:cNvSpPr>
          <p:nvPr/>
        </p:nvSpPr>
        <p:spPr bwMode="auto">
          <a:xfrm flipV="1">
            <a:off x="6553200" y="48768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5486400" y="54102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>
                <a:ea typeface="ＭＳ Ｐゴシック" charset="0"/>
              </a:rPr>
              <a:t>Processos</a:t>
            </a:r>
            <a:endParaRPr lang="en-US">
              <a:ea typeface="ＭＳ Ｐゴシック" charset="0"/>
            </a:endParaRPr>
          </a:p>
        </p:txBody>
      </p:sp>
      <p:sp>
        <p:nvSpPr>
          <p:cNvPr id="129039" name="Line 15"/>
          <p:cNvSpPr>
            <a:spLocks noChangeShapeType="1"/>
          </p:cNvSpPr>
          <p:nvPr/>
        </p:nvSpPr>
        <p:spPr bwMode="auto">
          <a:xfrm flipH="1">
            <a:off x="5029200" y="35814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129040" name="Line 16"/>
          <p:cNvSpPr>
            <a:spLocks noChangeShapeType="1"/>
          </p:cNvSpPr>
          <p:nvPr/>
        </p:nvSpPr>
        <p:spPr bwMode="auto">
          <a:xfrm>
            <a:off x="6553200" y="3581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129041" name="Text Box 17"/>
          <p:cNvSpPr txBox="1">
            <a:spLocks noChangeArrowheads="1"/>
          </p:cNvSpPr>
          <p:nvPr/>
        </p:nvSpPr>
        <p:spPr bwMode="auto">
          <a:xfrm>
            <a:off x="5486400" y="31242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>
                <a:ea typeface="ＭＳ Ｐゴシック" charset="0"/>
              </a:rPr>
              <a:t>Pipes</a:t>
            </a:r>
            <a:endParaRPr lang="en-US"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78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801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IPC – Linux</a:t>
            </a:r>
            <a:endParaRPr lang="en-US" alt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t-PT" altLang="en-US" smtClean="0"/>
              <a:t>Pipes half-duplex</a:t>
            </a:r>
          </a:p>
          <a:p>
            <a:pPr lvl="2"/>
            <a:r>
              <a:rPr lang="pt-PT" altLang="en-US" smtClean="0"/>
              <a:t>Chamadas ao sistema (funções C)</a:t>
            </a:r>
          </a:p>
          <a:p>
            <a:pPr lvl="3"/>
            <a:r>
              <a:rPr lang="pt-PT" altLang="en-US" smtClean="0"/>
              <a:t>pipe(.) – criar um pipe</a:t>
            </a:r>
          </a:p>
          <a:p>
            <a:pPr lvl="3"/>
            <a:r>
              <a:rPr lang="pt-PT" altLang="en-US" smtClean="0"/>
              <a:t>read(.) – ler (bloqueia se o pipe está vazio)</a:t>
            </a:r>
          </a:p>
          <a:p>
            <a:pPr lvl="3"/>
            <a:r>
              <a:rPr lang="pt-PT" altLang="en-US" smtClean="0"/>
              <a:t>write(.) – escrever no pipe (bloqueia se o pipe está cheio)</a:t>
            </a:r>
          </a:p>
          <a:p>
            <a:pPr lvl="3"/>
            <a:r>
              <a:rPr lang="pt-PT" altLang="en-US" smtClean="0"/>
              <a:t>close(.) – fechar um dos canais do pipe</a:t>
            </a:r>
          </a:p>
          <a:p>
            <a:pPr lvl="3"/>
            <a:endParaRPr lang="pt-PT" altLang="en-US" smtClean="0"/>
          </a:p>
          <a:p>
            <a:pPr lvl="3"/>
            <a:r>
              <a:rPr lang="pt-PT" altLang="en-US" smtClean="0"/>
              <a:t>popen(.) – lançar processo filho e abrir pipe</a:t>
            </a:r>
          </a:p>
          <a:p>
            <a:pPr lvl="3"/>
            <a:r>
              <a:rPr lang="pt-PT" altLang="en-US" smtClean="0"/>
              <a:t>pclose(.) – fechar pipe após terminação do processo filho</a:t>
            </a:r>
            <a:endParaRPr lang="pt-PT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79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991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Estados de um Processo</a:t>
            </a:r>
            <a:endParaRPr lang="en-US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smtClean="0"/>
              <a:t>Em Execução</a:t>
            </a:r>
          </a:p>
          <a:p>
            <a:pPr lvl="1"/>
            <a:r>
              <a:rPr lang="pt-PT" altLang="en-US" smtClean="0"/>
              <a:t>O processo está a utilizar o processador</a:t>
            </a:r>
          </a:p>
          <a:p>
            <a:r>
              <a:rPr lang="pt-PT" altLang="en-US" smtClean="0"/>
              <a:t>Executável</a:t>
            </a:r>
          </a:p>
          <a:p>
            <a:pPr lvl="1"/>
            <a:r>
              <a:rPr lang="pt-PT" altLang="en-US" smtClean="0"/>
              <a:t>O processo está activo, mas está à espera de ter a atenção do processador, que nesse instante está dedicado a outro processo</a:t>
            </a:r>
          </a:p>
          <a:p>
            <a:r>
              <a:rPr lang="pt-PT" altLang="en-US" smtClean="0"/>
              <a:t>Bloqueado</a:t>
            </a:r>
          </a:p>
          <a:p>
            <a:pPr lvl="1"/>
            <a:r>
              <a:rPr lang="pt-PT" altLang="en-US" smtClean="0"/>
              <a:t>O processo está inactivo</a:t>
            </a:r>
          </a:p>
          <a:p>
            <a:pPr lvl="2"/>
            <a:r>
              <a:rPr lang="pt-PT" altLang="en-US" smtClean="0"/>
              <a:t>à espera que termine uma operação de I/O</a:t>
            </a:r>
          </a:p>
          <a:p>
            <a:pPr lvl="2"/>
            <a:r>
              <a:rPr lang="pt-PT" altLang="en-US" smtClean="0"/>
              <a:t>à espera que outro processo liberte recursos</a:t>
            </a:r>
          </a:p>
          <a:p>
            <a:pPr lvl="2"/>
            <a:r>
              <a:rPr lang="pt-PT" altLang="en-US" smtClean="0"/>
              <a:t>devido à ocorrência de uma page fault – não possui recursos na memória principal</a:t>
            </a:r>
          </a:p>
          <a:p>
            <a:pPr lvl="2"/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972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IPC – Linux</a:t>
            </a:r>
            <a:endParaRPr lang="en-US" alt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t-PT" altLang="en-US" smtClean="0"/>
              <a:t>Named Pipes (FIFOS)</a:t>
            </a:r>
          </a:p>
          <a:p>
            <a:pPr lvl="2"/>
            <a:r>
              <a:rPr lang="pt-PT" altLang="en-US" smtClean="0"/>
              <a:t>A grande diferença em relação aos pipes half-duplex é a comunicação ser efectuada através de um ficheiro especial – FIFO – o canal de comunicação passa a residir no sistema de ficheiros.</a:t>
            </a:r>
          </a:p>
          <a:p>
            <a:pPr lvl="3"/>
            <a:r>
              <a:rPr lang="pt-PT" altLang="en-US" smtClean="0"/>
              <a:t>mknod e mkfifo</a:t>
            </a:r>
          </a:p>
          <a:p>
            <a:pPr lvl="2"/>
            <a:r>
              <a:rPr lang="pt-PT" altLang="en-US" smtClean="0"/>
              <a:t>Cria-se este ficheiro especial e após isso são utilizadas funções normais para escrita e leitura em ficheiros</a:t>
            </a:r>
          </a:p>
          <a:p>
            <a:pPr lvl="3"/>
            <a:r>
              <a:rPr lang="pt-PT" altLang="en-US" smtClean="0"/>
              <a:t>fopen e fclose (abrir e fechar)</a:t>
            </a:r>
          </a:p>
          <a:p>
            <a:pPr lvl="3"/>
            <a:r>
              <a:rPr lang="pt-PT" altLang="en-US" smtClean="0"/>
              <a:t>fgets e fputs (ler e escrever string)</a:t>
            </a:r>
          </a:p>
          <a:p>
            <a:pPr lvl="3"/>
            <a:r>
              <a:rPr lang="pt-PT" altLang="en-US" smtClean="0"/>
              <a:t>etc.</a:t>
            </a:r>
          </a:p>
          <a:p>
            <a:pPr lvl="2"/>
            <a:r>
              <a:rPr lang="pt-PT" altLang="en-US" smtClean="0"/>
              <a:t>Os pipes com nome podem ser utilizados para estabelecer a comunicação entre quaisquer processos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80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81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IPC – Linux</a:t>
            </a:r>
            <a:endParaRPr lang="en-US" alt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smtClean="0"/>
              <a:t>Filas de mensagens</a:t>
            </a:r>
          </a:p>
          <a:p>
            <a:pPr lvl="1"/>
            <a:r>
              <a:rPr lang="pt-PT" altLang="en-US" smtClean="0"/>
              <a:t>Seguem o modelo de comunicação por caixa de correio</a:t>
            </a:r>
          </a:p>
          <a:p>
            <a:pPr lvl="1"/>
            <a:r>
              <a:rPr lang="pt-PT" altLang="en-US" smtClean="0"/>
              <a:t>São utilizadas para comunicação entre vários processos</a:t>
            </a:r>
          </a:p>
          <a:p>
            <a:pPr lvl="1"/>
            <a:r>
              <a:rPr lang="pt-PT" altLang="en-US" smtClean="0"/>
              <a:t>Chamadas ao sistema (funções C)</a:t>
            </a:r>
          </a:p>
          <a:p>
            <a:pPr lvl="2"/>
            <a:r>
              <a:rPr lang="pt-PT" altLang="en-US" smtClean="0"/>
              <a:t>msgget – criação ou associação</a:t>
            </a:r>
          </a:p>
          <a:p>
            <a:pPr lvl="2"/>
            <a:r>
              <a:rPr lang="pt-PT" altLang="en-US" smtClean="0"/>
              <a:t>msgsnd – envio de mensagens (causa bloqueio se a fila estiver cheia)</a:t>
            </a:r>
          </a:p>
          <a:p>
            <a:pPr lvl="2"/>
            <a:r>
              <a:rPr lang="pt-PT" altLang="en-US" smtClean="0"/>
              <a:t>msgrcv – recepção de mensagem (causa bloqueio se a fila não tiver nenhuma mensagem pretendida)</a:t>
            </a:r>
          </a:p>
          <a:p>
            <a:pPr lvl="2"/>
            <a:r>
              <a:rPr lang="pt-PT" altLang="en-US" smtClean="0"/>
              <a:t>msgctl – operações de controlo e remoção</a:t>
            </a:r>
          </a:p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81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323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mtClean="0"/>
              <a:t>IPC – Linux</a:t>
            </a:r>
            <a:endParaRPr lang="en-US" alt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smtClean="0"/>
              <a:t>Memória partilhada</a:t>
            </a:r>
          </a:p>
          <a:p>
            <a:pPr lvl="1"/>
            <a:r>
              <a:rPr lang="pt-PT" altLang="en-US" smtClean="0"/>
              <a:t>Define-se um conjunto de posições de memória que é partilhada por dois processos</a:t>
            </a:r>
          </a:p>
          <a:p>
            <a:pPr lvl="1"/>
            <a:r>
              <a:rPr lang="pt-PT" altLang="en-US" smtClean="0"/>
              <a:t>Chamadas ao sistema (funções C)</a:t>
            </a:r>
          </a:p>
          <a:p>
            <a:pPr lvl="2"/>
            <a:r>
              <a:rPr lang="pt-PT" altLang="en-US" smtClean="0"/>
              <a:t>shmget – criação ou associação</a:t>
            </a:r>
          </a:p>
          <a:p>
            <a:pPr lvl="2"/>
            <a:r>
              <a:rPr lang="pt-PT" altLang="en-US" smtClean="0"/>
              <a:t>shmat – mapeamento do segmento de memória partilhada para o espaço de endereçamento do processo</a:t>
            </a:r>
          </a:p>
          <a:p>
            <a:pPr lvl="2"/>
            <a:r>
              <a:rPr lang="pt-PT" altLang="en-US" smtClean="0"/>
              <a:t>shmdt – liberta o segmento do espaço de endereçamento do processo</a:t>
            </a:r>
          </a:p>
          <a:p>
            <a:pPr lvl="2"/>
            <a:r>
              <a:rPr lang="pt-PT" altLang="en-US" smtClean="0"/>
              <a:t>shmctl – controlo e remoção</a:t>
            </a:r>
          </a:p>
          <a:p>
            <a:pPr lvl="1"/>
            <a:r>
              <a:rPr lang="pt-PT" altLang="en-US" smtClean="0"/>
              <a:t>Atenção, pois estas chamadas ao sistema não são bloqueantes, pelo que é necessária a existência de mecanismos de sincronização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82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30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IPC - Linux</a:t>
            </a:r>
            <a:endParaRPr lang="en-US" smtClean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altLang="en-US" smtClean="0"/>
              <a:t>Semáforos</a:t>
            </a:r>
          </a:p>
          <a:p>
            <a:pPr lvl="1"/>
            <a:r>
              <a:rPr lang="pt-PT" altLang="en-US" smtClean="0"/>
              <a:t>No Unix/Linux, existem algumas extensões às operações sobre semáforos atrás descritas:</a:t>
            </a:r>
          </a:p>
          <a:p>
            <a:pPr lvl="2"/>
            <a:r>
              <a:rPr lang="pt-PT" altLang="en-US" smtClean="0"/>
              <a:t>Podem-se efectuar UPs e DOWNs com mais do que uma unidade</a:t>
            </a:r>
          </a:p>
          <a:p>
            <a:pPr lvl="2"/>
            <a:r>
              <a:rPr lang="pt-PT" altLang="en-US" smtClean="0"/>
              <a:t>Pode-se operar com semáforos como se estes fossem binários</a:t>
            </a:r>
          </a:p>
          <a:p>
            <a:pPr lvl="1"/>
            <a:r>
              <a:rPr lang="pt-PT" altLang="en-US" smtClean="0"/>
              <a:t>Chamadas ao sistema (funções C)</a:t>
            </a:r>
          </a:p>
          <a:p>
            <a:pPr lvl="2"/>
            <a:r>
              <a:rPr lang="pt-PT" altLang="en-US" smtClean="0"/>
              <a:t>semget – criação ou associação a um grupo de semáforos</a:t>
            </a:r>
          </a:p>
          <a:p>
            <a:pPr lvl="2"/>
            <a:r>
              <a:rPr lang="pt-PT" altLang="en-US" smtClean="0"/>
              <a:t>semop – operações sobre um grupo de semáforos</a:t>
            </a:r>
          </a:p>
          <a:p>
            <a:pPr lvl="2"/>
            <a:r>
              <a:rPr lang="pt-PT" altLang="en-US" smtClean="0"/>
              <a:t>semctl – controlo, inicialização e remoção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83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16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Estados de um Processo</a:t>
            </a:r>
            <a:endParaRPr lang="en-US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Diagrama de estados</a:t>
            </a:r>
            <a:endParaRPr lang="en-US" dirty="0" smtClean="0"/>
          </a:p>
        </p:txBody>
      </p:sp>
      <p:sp>
        <p:nvSpPr>
          <p:cNvPr id="67588" name="Oval 4"/>
          <p:cNvSpPr>
            <a:spLocks noChangeArrowheads="1"/>
          </p:cNvSpPr>
          <p:nvPr/>
        </p:nvSpPr>
        <p:spPr bwMode="auto">
          <a:xfrm>
            <a:off x="8502570" y="2366963"/>
            <a:ext cx="2438400" cy="1524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b="1"/>
              <a:t>Em Execução</a:t>
            </a:r>
          </a:p>
          <a:p>
            <a:pPr algn="ctr" eaLnBrk="1" hangingPunct="1"/>
            <a:r>
              <a:rPr lang="pt-PT" altLang="en-US"/>
              <a:t>(</a:t>
            </a:r>
            <a:r>
              <a:rPr lang="pt-PT" altLang="en-US" i="1"/>
              <a:t>running</a:t>
            </a:r>
            <a:r>
              <a:rPr lang="pt-PT" altLang="en-US"/>
              <a:t>)</a:t>
            </a:r>
            <a:endParaRPr lang="en-US" altLang="en-US"/>
          </a:p>
        </p:txBody>
      </p:sp>
      <p:sp>
        <p:nvSpPr>
          <p:cNvPr id="67589" name="Oval 5"/>
          <p:cNvSpPr>
            <a:spLocks noChangeArrowheads="1"/>
          </p:cNvSpPr>
          <p:nvPr/>
        </p:nvSpPr>
        <p:spPr bwMode="auto">
          <a:xfrm>
            <a:off x="6064170" y="4652963"/>
            <a:ext cx="2438400" cy="1524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PT" b="1">
                <a:ea typeface="ＭＳ Ｐゴシック" charset="0"/>
              </a:rPr>
              <a:t>Bloqueado</a:t>
            </a:r>
          </a:p>
          <a:p>
            <a:pPr algn="ctr">
              <a:defRPr/>
            </a:pPr>
            <a:r>
              <a:rPr lang="pt-PT">
                <a:ea typeface="ＭＳ Ｐゴシック" charset="0"/>
              </a:rPr>
              <a:t>(</a:t>
            </a:r>
            <a:r>
              <a:rPr lang="pt-PT" i="1">
                <a:ea typeface="ＭＳ Ｐゴシック" charset="0"/>
              </a:rPr>
              <a:t>blocked</a:t>
            </a:r>
            <a:r>
              <a:rPr lang="pt-PT">
                <a:ea typeface="ＭＳ Ｐゴシック" charset="0"/>
              </a:rPr>
              <a:t>)</a:t>
            </a:r>
            <a:endParaRPr lang="en-US">
              <a:ea typeface="ＭＳ Ｐゴシック" charset="0"/>
            </a:endParaRPr>
          </a:p>
        </p:txBody>
      </p:sp>
      <p:sp>
        <p:nvSpPr>
          <p:cNvPr id="67590" name="Oval 6"/>
          <p:cNvSpPr>
            <a:spLocks noChangeArrowheads="1"/>
          </p:cNvSpPr>
          <p:nvPr/>
        </p:nvSpPr>
        <p:spPr bwMode="auto">
          <a:xfrm>
            <a:off x="3854370" y="2366963"/>
            <a:ext cx="2438400" cy="1524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b="1" dirty="0"/>
              <a:t>Executável</a:t>
            </a:r>
          </a:p>
          <a:p>
            <a:pPr algn="ctr" eaLnBrk="1" hangingPunct="1"/>
            <a:r>
              <a:rPr lang="pt-PT" altLang="en-US" dirty="0"/>
              <a:t>(</a:t>
            </a:r>
            <a:r>
              <a:rPr lang="pt-PT" altLang="en-US" i="1" dirty="0" err="1"/>
              <a:t>ready</a:t>
            </a:r>
            <a:r>
              <a:rPr lang="pt-PT" altLang="en-US" dirty="0"/>
              <a:t>)</a:t>
            </a:r>
            <a:endParaRPr lang="en-US" altLang="en-US" dirty="0"/>
          </a:p>
        </p:txBody>
      </p:sp>
      <p:cxnSp>
        <p:nvCxnSpPr>
          <p:cNvPr id="67594" name="AutoShape 10"/>
          <p:cNvCxnSpPr>
            <a:cxnSpLocks noChangeShapeType="1"/>
            <a:stCxn id="67588" idx="1"/>
            <a:endCxn id="67590" idx="7"/>
          </p:cNvCxnSpPr>
          <p:nvPr/>
        </p:nvCxnSpPr>
        <p:spPr bwMode="auto">
          <a:xfrm rot="16200000" flipH="1" flipV="1">
            <a:off x="7396878" y="1129508"/>
            <a:ext cx="1587" cy="2924175"/>
          </a:xfrm>
          <a:prstGeom prst="curvedConnector3">
            <a:avLst>
              <a:gd name="adj1" fmla="val -2850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595" name="AutoShape 11"/>
          <p:cNvCxnSpPr>
            <a:cxnSpLocks noChangeShapeType="1"/>
            <a:stCxn id="67590" idx="5"/>
            <a:endCxn id="67588" idx="3"/>
          </p:cNvCxnSpPr>
          <p:nvPr/>
        </p:nvCxnSpPr>
        <p:spPr bwMode="auto">
          <a:xfrm rot="16200000" flipH="1">
            <a:off x="7396878" y="2205833"/>
            <a:ext cx="1587" cy="2924175"/>
          </a:xfrm>
          <a:prstGeom prst="curvedConnector3">
            <a:avLst>
              <a:gd name="adj1" fmla="val 2850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596" name="AutoShape 12"/>
          <p:cNvCxnSpPr>
            <a:cxnSpLocks noChangeShapeType="1"/>
            <a:stCxn id="67588" idx="4"/>
            <a:endCxn id="67589" idx="6"/>
          </p:cNvCxnSpPr>
          <p:nvPr/>
        </p:nvCxnSpPr>
        <p:spPr bwMode="auto">
          <a:xfrm rot="5400000">
            <a:off x="8350170" y="4043363"/>
            <a:ext cx="1524000" cy="1219200"/>
          </a:xfrm>
          <a:prstGeom prst="curved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598" name="AutoShape 14"/>
          <p:cNvCxnSpPr>
            <a:cxnSpLocks noChangeShapeType="1"/>
            <a:stCxn id="67589" idx="2"/>
            <a:endCxn id="67590" idx="4"/>
          </p:cNvCxnSpPr>
          <p:nvPr/>
        </p:nvCxnSpPr>
        <p:spPr bwMode="auto">
          <a:xfrm rot="10800000">
            <a:off x="5073570" y="3890963"/>
            <a:ext cx="990600" cy="1524000"/>
          </a:xfrm>
          <a:prstGeom prst="curved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5BA2-A8E0-0442-AC77-82CEB10C03D0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9240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6240</Words>
  <Application>Microsoft Macintosh PowerPoint</Application>
  <PresentationFormat>Widescreen</PresentationFormat>
  <Paragraphs>1114</Paragraphs>
  <Slides>83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83</vt:i4>
      </vt:variant>
    </vt:vector>
  </HeadingPairs>
  <TitlesOfParts>
    <vt:vector size="95" baseType="lpstr">
      <vt:lpstr>Calibri</vt:lpstr>
      <vt:lpstr>Calibri Light</vt:lpstr>
      <vt:lpstr>Courier</vt:lpstr>
      <vt:lpstr>Mangal</vt:lpstr>
      <vt:lpstr>ＭＳ Ｐゴシック</vt:lpstr>
      <vt:lpstr>Tahoma</vt:lpstr>
      <vt:lpstr>Wingdings</vt:lpstr>
      <vt:lpstr>Yu Gothic</vt:lpstr>
      <vt:lpstr>Arial</vt:lpstr>
      <vt:lpstr>Office Theme</vt:lpstr>
      <vt:lpstr>Chart</vt:lpstr>
      <vt:lpstr>Equation</vt:lpstr>
      <vt:lpstr>Processos</vt:lpstr>
      <vt:lpstr>Conceito de Processo</vt:lpstr>
      <vt:lpstr>Processo como uma máquina virtual</vt:lpstr>
      <vt:lpstr>Pseudo-paralelismo ou pseudo-concorrência</vt:lpstr>
      <vt:lpstr>Pseudo-paralelismo ou pseudo-concorrência</vt:lpstr>
      <vt:lpstr>Multi-programação</vt:lpstr>
      <vt:lpstr>Multi-programação</vt:lpstr>
      <vt:lpstr>Estados de um Processo</vt:lpstr>
      <vt:lpstr>Estados de um Processo</vt:lpstr>
      <vt:lpstr>Sistemas Multi-programados</vt:lpstr>
      <vt:lpstr>Sistemas Multi-programados</vt:lpstr>
      <vt:lpstr>Criação de Processos</vt:lpstr>
      <vt:lpstr>Terminação de Processos</vt:lpstr>
      <vt:lpstr>Hierarquia de Processos</vt:lpstr>
      <vt:lpstr>Representação dos Processos</vt:lpstr>
      <vt:lpstr>Informação nas Process Tables</vt:lpstr>
      <vt:lpstr>Representação dos Processos</vt:lpstr>
      <vt:lpstr>Representação dos Processos</vt:lpstr>
      <vt:lpstr>Processos – LINUX</vt:lpstr>
      <vt:lpstr>Processos – Windows 2000</vt:lpstr>
      <vt:lpstr>Processos em Unix</vt:lpstr>
      <vt:lpstr>Criação de um processo</vt:lpstr>
      <vt:lpstr>Terminação de um processo</vt:lpstr>
      <vt:lpstr>Terminação de um processo</vt:lpstr>
      <vt:lpstr>Tarefas (threads)</vt:lpstr>
      <vt:lpstr>Tarefas</vt:lpstr>
      <vt:lpstr>Tarefas</vt:lpstr>
      <vt:lpstr>Tarefas vs. Processos</vt:lpstr>
      <vt:lpstr>Modelos multitarefa</vt:lpstr>
      <vt:lpstr>Interface POSIX</vt:lpstr>
      <vt:lpstr>Exemplo (sequencial)</vt:lpstr>
      <vt:lpstr>Exemplo (paralelo)</vt:lpstr>
      <vt:lpstr>Formas de implementação</vt:lpstr>
      <vt:lpstr>Gestor de processos</vt:lpstr>
      <vt:lpstr>Escalonamento</vt:lpstr>
      <vt:lpstr>Escalonamento</vt:lpstr>
      <vt:lpstr>Escalonamento</vt:lpstr>
      <vt:lpstr>Algoritmos de escalonamento </vt:lpstr>
      <vt:lpstr>Algoritmos de escalonamento </vt:lpstr>
      <vt:lpstr>Algoritmos de escalonamento </vt:lpstr>
      <vt:lpstr>Algoritmos de escalonamento </vt:lpstr>
      <vt:lpstr>Algoritmos de escalonamento </vt:lpstr>
      <vt:lpstr>Algoritmos de escalonamento </vt:lpstr>
      <vt:lpstr>Algoritmos de escalonamento</vt:lpstr>
      <vt:lpstr>Dois tipos de escalonamento</vt:lpstr>
      <vt:lpstr>Escalonamento – UNIX (caso geral)</vt:lpstr>
      <vt:lpstr>Escalonamento – UNIX (caso geral)</vt:lpstr>
      <vt:lpstr>Escalonamento – UNIX (caso geral)</vt:lpstr>
      <vt:lpstr>Escalonamento - LINUX</vt:lpstr>
      <vt:lpstr>Escalonamento - LINUX</vt:lpstr>
      <vt:lpstr>Escalonamento - LINUX</vt:lpstr>
      <vt:lpstr>Escalonamento – LINUX</vt:lpstr>
      <vt:lpstr>Comunicação e Sincronização entre Processos</vt:lpstr>
      <vt:lpstr>Regiões Críticas e Exclusão Mútua</vt:lpstr>
      <vt:lpstr>Regiões Críticas e Exclusão Mútua</vt:lpstr>
      <vt:lpstr>Regiões Críticas e Exclusão Mútua </vt:lpstr>
      <vt:lpstr>Regiões Críticas e Exclusão Mútua</vt:lpstr>
      <vt:lpstr>Mecanismos de Sincronização</vt:lpstr>
      <vt:lpstr>Mecanismos de Sincronização</vt:lpstr>
      <vt:lpstr>Mecanismos de Sincronização</vt:lpstr>
      <vt:lpstr>Mecanismos de Sincronização</vt:lpstr>
      <vt:lpstr>Mecanismos de Sincronização</vt:lpstr>
      <vt:lpstr>Mecanismos de Sincronização: Semáforos</vt:lpstr>
      <vt:lpstr>Mecanismos de Sincronização: Semáforos</vt:lpstr>
      <vt:lpstr>Problema do Consumidor e Produtor</vt:lpstr>
      <vt:lpstr>Problema do Consumidor e Produtor</vt:lpstr>
      <vt:lpstr>Problema do Consumidor e Produtor</vt:lpstr>
      <vt:lpstr>Deadlocks (Becos sem Saída)</vt:lpstr>
      <vt:lpstr>Deadlocks</vt:lpstr>
      <vt:lpstr>Outros Mecanismos</vt:lpstr>
      <vt:lpstr>Outros Mecanismos</vt:lpstr>
      <vt:lpstr>Comunicação - Mensagens</vt:lpstr>
      <vt:lpstr>Comunicação - Mensagens</vt:lpstr>
      <vt:lpstr>Comunicação - Mensagens</vt:lpstr>
      <vt:lpstr>Comunicação - Mensagens</vt:lpstr>
      <vt:lpstr>IPC – Unix/Linux</vt:lpstr>
      <vt:lpstr>IPC – Linux</vt:lpstr>
      <vt:lpstr>IPC – Linux</vt:lpstr>
      <vt:lpstr>IPC – Linux</vt:lpstr>
      <vt:lpstr>IPC – Linux</vt:lpstr>
      <vt:lpstr>IPC – Linux</vt:lpstr>
      <vt:lpstr>IPC – Linux</vt:lpstr>
      <vt:lpstr>IPC - Linux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</dc:creator>
  <cp:lastModifiedBy>Microsoft Office User</cp:lastModifiedBy>
  <cp:revision>61</cp:revision>
  <dcterms:created xsi:type="dcterms:W3CDTF">2016-10-23T13:46:06Z</dcterms:created>
  <dcterms:modified xsi:type="dcterms:W3CDTF">2016-11-06T20:34:36Z</dcterms:modified>
</cp:coreProperties>
</file>